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58" r:id="rId4"/>
    <p:sldId id="273" r:id="rId5"/>
    <p:sldId id="277" r:id="rId6"/>
    <p:sldId id="282" r:id="rId7"/>
    <p:sldId id="287" r:id="rId8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D9"/>
    <a:srgbClr val="FFFFFF"/>
    <a:srgbClr val="CCFFFF"/>
    <a:srgbClr val="FFFF99"/>
    <a:srgbClr val="FFFF66"/>
    <a:srgbClr val="CC99FF"/>
    <a:srgbClr val="00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5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8165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422C3EC-78BF-45FD-95DD-C17F8681B5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271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7" y="4714877"/>
            <a:ext cx="489045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2975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EECF22-407A-421B-9CDC-CFA71D9EC4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97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4D1812-E2C2-4A3C-855E-9CAD3D5E2BE9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F75EC3-E383-4738-BFD0-AED728ED5ADB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F75EC3-E383-4738-BFD0-AED728ED5ADB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F75EC3-E383-4738-BFD0-AED728ED5ADB}" type="slidenum">
              <a:rPr lang="fr-FR" altLang="fr-FR" sz="1200">
                <a:solidFill>
                  <a:prstClr val="black"/>
                </a:solidFill>
              </a:rPr>
              <a:pPr/>
              <a:t>5</a:t>
            </a:fld>
            <a:endParaRPr lang="fr-FR" altLang="fr-FR" sz="120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F75EC3-E383-4738-BFD0-AED728ED5ADB}" type="slidenum">
              <a:rPr lang="fr-FR" altLang="fr-FR" sz="1200">
                <a:solidFill>
                  <a:prstClr val="black"/>
                </a:solidFill>
              </a:rPr>
              <a:pPr/>
              <a:t>6</a:t>
            </a:fld>
            <a:endParaRPr lang="fr-FR" altLang="fr-FR" sz="120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F75EC3-E383-4738-BFD0-AED728ED5ADB}" type="slidenum">
              <a:rPr lang="fr-FR" altLang="fr-FR" sz="1200">
                <a:solidFill>
                  <a:prstClr val="black"/>
                </a:solidFill>
              </a:rPr>
              <a:pPr/>
              <a:t>7</a:t>
            </a:fld>
            <a:endParaRPr lang="fr-FR" altLang="fr-FR" sz="120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32F7F-E5FE-4E2D-891C-05189BFAFA29}" type="datetime1">
              <a:rPr lang="fr-FR" smtClean="0"/>
              <a:t>06/01/2017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26D45-BE30-4C73-90BC-1E1AE180749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150E6-C3A8-4538-960F-2F04E9070AFE}" type="datetime1">
              <a:rPr lang="fr-FR" smtClean="0"/>
              <a:t>06/01/2017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A5DF7-5625-42D7-B0A3-02BA5C8E32F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FC6187-4A68-4ACA-825B-D874224D3713}" type="datetime1">
              <a:rPr lang="fr-FR" smtClean="0"/>
              <a:t>06/01/2017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D53ED-2B66-4D4E-AF52-C213C67A70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9AF7B-01ED-4AEB-951F-0DE43D5DFBB1}" type="datetime1">
              <a:rPr lang="fr-FR" smtClean="0"/>
              <a:t>06/01/2017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29264-CFD1-45D4-8655-BB1B435589A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66ED8-05DE-4185-9676-1C62EB18BB79}" type="datetime1">
              <a:rPr lang="fr-FR" smtClean="0"/>
              <a:t>06/01/2017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1DC61-DE68-4BDF-9E24-D8BE4B194E6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4A358-4D8F-4EEF-89E0-CD60E31ABEBF}" type="datetime1">
              <a:rPr lang="fr-FR" smtClean="0"/>
              <a:t>06/01/2017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6C189-2312-483E-81F4-C8DEB0CDAA8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1304EF-9CD3-435F-B767-7D39C74A56FB}" type="datetime1">
              <a:rPr lang="fr-FR" smtClean="0"/>
              <a:t>06/01/2017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81FDA-11ED-4810-AED6-8150819BA29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33C2C2-17DB-4EB4-9B89-36E73AE18536}" type="datetime1">
              <a:rPr lang="fr-FR" smtClean="0"/>
              <a:t>06/01/2017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47278-B21E-4559-9582-58F5F0E4CAA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A2170-7429-486B-A1A3-35606D486F90}" type="datetime1">
              <a:rPr lang="fr-FR" smtClean="0"/>
              <a:t>06/01/2017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87F8-7252-4652-8017-F1A5F1186F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56F0BE-FCF0-4717-9B7B-D36A639B8D19}" type="datetime1">
              <a:rPr lang="fr-FR" smtClean="0"/>
              <a:t>06/01/2017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F67C7-E99F-4B72-BB8A-35887CEC5FE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3D6342-84F4-417C-A4E5-DF8165940258}" type="datetime1">
              <a:rPr lang="fr-FR" smtClean="0"/>
              <a:t>06/01/2017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2D5D83E-AACA-45CD-A3E4-F980BEE9EEA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0A1CA18-5160-4AAD-B536-67512C448916}" type="datetime1">
              <a:rPr lang="fr-FR" smtClean="0"/>
              <a:t>06/01/2017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Service Animation Formation des Ecoles - 2013 - FA</a:t>
            </a: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D987C3-FC4D-42C8-A7D1-C3464A376FF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2.jp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744416" cy="457200"/>
          </a:xfrm>
          <a:noFill/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fr-FR" altLang="fr-FR" sz="1200" dirty="0">
                <a:solidFill>
                  <a:srgbClr val="04617B">
                    <a:shade val="90000"/>
                  </a:srgbClr>
                </a:solidFill>
                <a:latin typeface="Calibri"/>
              </a:rPr>
              <a:t>Service Animation Formation des Ecoles - </a:t>
            </a:r>
            <a:r>
              <a:rPr lang="fr-FR" altLang="fr-FR" sz="1200">
                <a:solidFill>
                  <a:srgbClr val="04617B">
                    <a:shade val="90000"/>
                  </a:srgbClr>
                </a:solidFill>
                <a:latin typeface="Calibri"/>
              </a:rPr>
              <a:t>F.AUJARD- </a:t>
            </a:r>
            <a:r>
              <a:rPr lang="fr-FR" altLang="fr-FR" sz="1200" smtClean="0">
                <a:solidFill>
                  <a:srgbClr val="04617B">
                    <a:shade val="90000"/>
                  </a:srgbClr>
                </a:solidFill>
                <a:latin typeface="Calibri"/>
              </a:rPr>
              <a:t>2017</a:t>
            </a:r>
            <a:endParaRPr lang="fr-FR" altLang="fr-FR" sz="1200" dirty="0">
              <a:solidFill>
                <a:srgbClr val="04617B">
                  <a:shade val="90000"/>
                </a:srgbClr>
              </a:solidFill>
              <a:latin typeface="Calibri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83768" y="755829"/>
            <a:ext cx="649525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3200" b="1" dirty="0">
                <a:solidFill>
                  <a:srgbClr val="0000FF"/>
                </a:solidFill>
                <a:latin typeface="Cambria" panose="02040503050406030204" pitchFamily="18" charset="0"/>
                <a:cs typeface="Times New Roman" pitchFamily="18" charset="0"/>
              </a:rPr>
              <a:t> LE   CONSEIL   D’ETABLISSEMENT 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838200" y="35814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00100" y="2276872"/>
            <a:ext cx="7543800" cy="3781425"/>
          </a:xfrm>
          <a:prstGeom prst="rect">
            <a:avLst/>
          </a:prstGeom>
          <a:noFill/>
          <a:ln w="38100">
            <a:solidFill>
              <a:srgbClr val="009D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fr-FR" altLang="fr-FR" dirty="0">
                <a:cs typeface="Times New Roman" pitchFamily="18" charset="0"/>
              </a:rPr>
              <a:t>	</a:t>
            </a:r>
          </a:p>
          <a:p>
            <a:pPr algn="just">
              <a:spcBef>
                <a:spcPct val="50000"/>
              </a:spcBef>
            </a:pPr>
            <a:r>
              <a:rPr lang="fr-FR" altLang="fr-FR" dirty="0">
                <a:cs typeface="Times New Roman" pitchFamily="18" charset="0"/>
              </a:rPr>
              <a:t>	</a:t>
            </a:r>
            <a:r>
              <a:rPr lang="fr-FR" altLang="fr-FR" b="1" dirty="0">
                <a:latin typeface="+mj-lt"/>
                <a:cs typeface="Times New Roman" pitchFamily="18" charset="0"/>
              </a:rPr>
              <a:t>Le conseil d’établissement est la réunion </a:t>
            </a:r>
          </a:p>
          <a:p>
            <a:pPr algn="just">
              <a:spcBef>
                <a:spcPct val="50000"/>
              </a:spcBef>
            </a:pPr>
            <a:r>
              <a:rPr lang="fr-FR" altLang="fr-FR" b="1" dirty="0">
                <a:latin typeface="+mj-lt"/>
                <a:cs typeface="Times New Roman" pitchFamily="18" charset="0"/>
              </a:rPr>
              <a:t>	des personnes représentatives </a:t>
            </a:r>
          </a:p>
          <a:p>
            <a:pPr algn="just">
              <a:spcBef>
                <a:spcPct val="50000"/>
              </a:spcBef>
            </a:pPr>
            <a:r>
              <a:rPr lang="fr-FR" altLang="fr-FR" b="1" dirty="0">
                <a:latin typeface="+mj-lt"/>
                <a:cs typeface="Times New Roman" pitchFamily="18" charset="0"/>
              </a:rPr>
              <a:t>	des différents groupes</a:t>
            </a:r>
          </a:p>
          <a:p>
            <a:pPr algn="just">
              <a:spcBef>
                <a:spcPct val="50000"/>
              </a:spcBef>
            </a:pPr>
            <a:r>
              <a:rPr lang="fr-FR" altLang="fr-FR" b="1" dirty="0">
                <a:latin typeface="+mj-lt"/>
                <a:cs typeface="Times New Roman" pitchFamily="18" charset="0"/>
              </a:rPr>
              <a:t> 	composant la communauté éducative</a:t>
            </a:r>
          </a:p>
          <a:p>
            <a:pPr algn="just">
              <a:spcBef>
                <a:spcPct val="50000"/>
              </a:spcBef>
            </a:pPr>
            <a:r>
              <a:rPr lang="fr-FR" altLang="fr-FR" b="1" dirty="0">
                <a:latin typeface="+mj-lt"/>
                <a:cs typeface="Times New Roman" pitchFamily="18" charset="0"/>
              </a:rPr>
              <a:t> 	sous la présidence du chef d’établissement.</a:t>
            </a:r>
          </a:p>
          <a:p>
            <a:pPr>
              <a:spcBef>
                <a:spcPct val="50000"/>
              </a:spcBef>
            </a:pPr>
            <a:endParaRPr lang="fr-FR" altLang="fr-FR" b="1" dirty="0">
              <a:latin typeface="+mj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452320" y="1613991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+mj-lt"/>
              </a:rPr>
              <a:t>F2D66</a:t>
            </a:r>
            <a:endParaRPr lang="fr-FR" sz="1600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87F8-7252-4652-8017-F1A5F1186F6B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7" y="181548"/>
            <a:ext cx="1251267" cy="864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93232" cy="365125"/>
          </a:xfrm>
        </p:spPr>
        <p:txBody>
          <a:bodyPr/>
          <a:lstStyle/>
          <a:p>
            <a:pPr lvl="0"/>
            <a:r>
              <a:rPr lang="fr-FR" altLang="fr-FR" dirty="0">
                <a:solidFill>
                  <a:srgbClr val="04617B">
                    <a:shade val="90000"/>
                  </a:srgbClr>
                </a:solidFill>
                <a:latin typeface="Calibri"/>
              </a:rPr>
              <a:t>Service Animation Formation des Ecoles - F.AUJARD-2013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0100" y="1916832"/>
            <a:ext cx="7543800" cy="378565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endParaRPr lang="fr-FR" altLang="fr-FR" dirty="0" smtClean="0">
              <a:latin typeface="+mj-lt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fr-FR" altLang="fr-FR" dirty="0" smtClean="0">
                <a:latin typeface="+mj-lt"/>
                <a:cs typeface="Times New Roman" pitchFamily="18" charset="0"/>
                <a:hlinkClick r:id="rId2" action="ppaction://hlinksldjump"/>
              </a:rPr>
              <a:t>Texte de référence</a:t>
            </a:r>
            <a:endParaRPr lang="fr-FR" altLang="fr-FR" dirty="0" smtClean="0">
              <a:latin typeface="+mj-lt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fr-FR" altLang="fr-FR" dirty="0">
                <a:latin typeface="+mj-lt"/>
                <a:cs typeface="Times New Roman" pitchFamily="18" charset="0"/>
                <a:hlinkClick r:id="rId3" action="ppaction://hlinksldjump"/>
              </a:rPr>
              <a:t>Composition</a:t>
            </a:r>
            <a:endParaRPr lang="fr-FR" altLang="fr-FR" dirty="0">
              <a:latin typeface="+mj-lt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fr-FR" altLang="fr-FR" dirty="0">
                <a:latin typeface="+mj-lt"/>
                <a:cs typeface="Times New Roman" pitchFamily="18" charset="0"/>
                <a:hlinkClick r:id="rId4" action="ppaction://hlinksldjump"/>
              </a:rPr>
              <a:t>Rôle</a:t>
            </a:r>
            <a:endParaRPr lang="fr-FR" altLang="fr-FR" dirty="0">
              <a:latin typeface="+mj-lt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fr-FR" altLang="fr-FR" dirty="0" smtClean="0">
                <a:latin typeface="+mj-lt"/>
                <a:cs typeface="Times New Roman" pitchFamily="18" charset="0"/>
                <a:hlinkClick r:id="rId5" action="ppaction://hlinksldjump"/>
              </a:rPr>
              <a:t>Fonctionnement</a:t>
            </a:r>
            <a:endParaRPr lang="fr-FR" altLang="fr-FR" dirty="0" smtClean="0">
              <a:latin typeface="+mj-lt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fr-FR" altLang="fr-FR" dirty="0" smtClean="0">
                <a:latin typeface="+mj-lt"/>
                <a:cs typeface="Times New Roman" pitchFamily="18" charset="0"/>
                <a:hlinkClick r:id="rId6" action="ppaction://hlinksldjump"/>
              </a:rPr>
              <a:t>Mise en place</a:t>
            </a:r>
            <a:endParaRPr lang="fr-FR" altLang="fr-FR" dirty="0" smtClean="0">
              <a:latin typeface="+mj-lt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fr-FR" altLang="fr-FR" dirty="0"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753160"/>
            <a:ext cx="64232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3200" b="1" dirty="0">
                <a:solidFill>
                  <a:srgbClr val="0000FF"/>
                </a:solidFill>
                <a:latin typeface="Cambria" panose="02040503050406030204" pitchFamily="18" charset="0"/>
                <a:cs typeface="Times New Roman" pitchFamily="18" charset="0"/>
              </a:rPr>
              <a:t> LE   CONSEIL   D’ETABLISSEMENT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87F8-7252-4652-8017-F1A5F1186F6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7" y="181548"/>
            <a:ext cx="1251267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5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27313" y="6248400"/>
            <a:ext cx="4032250" cy="457200"/>
          </a:xfrm>
          <a:noFill/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fr-FR" altLang="fr-FR" sz="1200" dirty="0">
                <a:solidFill>
                  <a:srgbClr val="04617B">
                    <a:shade val="90000"/>
                  </a:srgbClr>
                </a:solidFill>
                <a:latin typeface="Calibri"/>
              </a:rPr>
              <a:t>Service Animation Formation des Ecoles - </a:t>
            </a:r>
            <a:r>
              <a:rPr lang="fr-FR" altLang="fr-FR" sz="1200" dirty="0" smtClean="0">
                <a:solidFill>
                  <a:srgbClr val="04617B">
                    <a:shade val="90000"/>
                  </a:srgbClr>
                </a:solidFill>
                <a:latin typeface="Calibri"/>
              </a:rPr>
              <a:t>F.AUJARD- 2013</a:t>
            </a:r>
            <a:endParaRPr lang="fr-FR" altLang="fr-FR" sz="1200" dirty="0">
              <a:solidFill>
                <a:srgbClr val="04617B">
                  <a:shade val="90000"/>
                </a:srgbClr>
              </a:solidFill>
              <a:latin typeface="Calibri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88925" y="2936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fr-FR" altLang="fr-FR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56829" y="2949273"/>
            <a:ext cx="7315200" cy="2816156"/>
          </a:xfrm>
          <a:prstGeom prst="rect">
            <a:avLst/>
          </a:prstGeom>
          <a:noFill/>
          <a:ln w="38100">
            <a:solidFill>
              <a:srgbClr val="009D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800" b="1" dirty="0" smtClean="0">
                <a:latin typeface="+mj-lt"/>
              </a:rPr>
              <a:t>3</a:t>
            </a:r>
            <a:r>
              <a:rPr lang="fr-FR" altLang="fr-FR" sz="1800" b="1" baseline="30000" dirty="0" smtClean="0">
                <a:latin typeface="+mj-lt"/>
              </a:rPr>
              <a:t>e</a:t>
            </a:r>
            <a:r>
              <a:rPr lang="fr-FR" altLang="fr-FR" sz="1800" b="1" dirty="0" smtClean="0">
                <a:latin typeface="+mj-lt"/>
              </a:rPr>
              <a:t> partie : LA REALISATION DE LA MISSION EDUCATIVE : L’ECOLE CATHOLIQUE</a:t>
            </a:r>
          </a:p>
          <a:p>
            <a:pPr>
              <a:spcBef>
                <a:spcPct val="50000"/>
              </a:spcBef>
            </a:pPr>
            <a:r>
              <a:rPr lang="fr-FR" altLang="fr-FR" sz="1800" b="1" dirty="0" smtClean="0">
                <a:latin typeface="+mj-lt"/>
              </a:rPr>
              <a:t>Section 1 / LA COMMUNAUTE EDUCATIVE</a:t>
            </a:r>
          </a:p>
          <a:p>
            <a:pPr>
              <a:spcBef>
                <a:spcPct val="50000"/>
              </a:spcBef>
            </a:pPr>
            <a:r>
              <a:rPr lang="fr-FR" altLang="fr-FR" sz="1800" b="1" dirty="0" smtClean="0">
                <a:latin typeface="+mj-lt"/>
              </a:rPr>
              <a:t>Article 120</a:t>
            </a:r>
          </a:p>
          <a:p>
            <a:pPr>
              <a:spcBef>
                <a:spcPct val="50000"/>
              </a:spcBef>
            </a:pPr>
            <a:r>
              <a:rPr lang="fr-FR" altLang="fr-FR" i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«</a:t>
            </a:r>
            <a:r>
              <a:rPr lang="fr-FR" altLang="fr-FR" i="1" dirty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 Tout établissement </a:t>
            </a:r>
            <a:r>
              <a:rPr lang="fr-FR" altLang="fr-FR" i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catholique d’enseignement se dote d’un conseil d’établissement . »</a:t>
            </a:r>
          </a:p>
          <a:p>
            <a:pPr>
              <a:spcBef>
                <a:spcPct val="50000"/>
              </a:spcBef>
            </a:pPr>
            <a:r>
              <a:rPr lang="fr-FR" altLang="fr-FR" sz="1800" b="1" dirty="0" smtClean="0">
                <a:latin typeface="+mj-lt"/>
              </a:rPr>
              <a:t>Articles 121, 122 et  123</a:t>
            </a:r>
            <a:endParaRPr lang="fr-FR" altLang="fr-FR" sz="18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70251" y="1196752"/>
            <a:ext cx="736975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  <a:latin typeface="Cambria" panose="02040503050406030204" pitchFamily="18" charset="0"/>
                <a:cs typeface="Times New Roman" pitchFamily="18" charset="0"/>
              </a:rPr>
              <a:t>Texte de </a:t>
            </a:r>
            <a:r>
              <a:rPr lang="fr-FR" sz="2800" b="1" dirty="0" smtClean="0">
                <a:solidFill>
                  <a:schemeClr val="accent1"/>
                </a:solidFill>
                <a:latin typeface="Cambria" panose="02040503050406030204" pitchFamily="18" charset="0"/>
                <a:cs typeface="Times New Roman" pitchFamily="18" charset="0"/>
              </a:rPr>
              <a:t>référence </a:t>
            </a:r>
          </a:p>
          <a:p>
            <a:endParaRPr lang="fr-FR" altLang="fr-FR" sz="1600" b="1" dirty="0" smtClean="0">
              <a:latin typeface="+mj-lt"/>
            </a:endParaRPr>
          </a:p>
          <a:p>
            <a:r>
              <a:rPr lang="fr-FR" altLang="fr-FR" sz="2800" b="1" dirty="0" smtClean="0">
                <a:latin typeface="+mj-lt"/>
              </a:rPr>
              <a:t>Statut </a:t>
            </a:r>
            <a:r>
              <a:rPr lang="fr-FR" altLang="fr-FR" sz="2800" b="1" dirty="0">
                <a:latin typeface="+mj-lt"/>
              </a:rPr>
              <a:t>de l’Enseignement </a:t>
            </a:r>
            <a:r>
              <a:rPr lang="fr-FR" altLang="fr-FR" sz="2800" b="1" dirty="0" smtClean="0">
                <a:latin typeface="+mj-lt"/>
              </a:rPr>
              <a:t>Catholique</a:t>
            </a:r>
          </a:p>
          <a:p>
            <a:r>
              <a:rPr lang="fr-FR" altLang="fr-FR" sz="2000" b="1" dirty="0">
                <a:latin typeface="+mj-lt"/>
              </a:rPr>
              <a:t>publié le 1 juin 2013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339752" y="188640"/>
            <a:ext cx="649525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3200" b="1" dirty="0">
                <a:solidFill>
                  <a:srgbClr val="0000FF"/>
                </a:solidFill>
                <a:latin typeface="Cambria" panose="02040503050406030204" pitchFamily="18" charset="0"/>
                <a:cs typeface="Times New Roman" pitchFamily="18" charset="0"/>
              </a:rPr>
              <a:t> LE   CONSEIL   D’ETABLISSEMENT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87F8-7252-4652-8017-F1A5F1186F6B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804248" y="5949280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+mj-lt"/>
                <a:hlinkClick r:id="rId3" action="ppaction://hlinksldjump"/>
              </a:rPr>
              <a:t>Retour au sommaire</a:t>
            </a:r>
            <a:endParaRPr lang="fr-FR" sz="1100" dirty="0">
              <a:latin typeface="+mj-lt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7" y="181548"/>
            <a:ext cx="1251267" cy="8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27313" y="6248400"/>
            <a:ext cx="4032250" cy="457200"/>
          </a:xfrm>
          <a:noFill/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fr-FR" altLang="fr-FR" sz="1200" dirty="0">
                <a:solidFill>
                  <a:srgbClr val="04617B">
                    <a:shade val="90000"/>
                  </a:srgbClr>
                </a:solidFill>
                <a:latin typeface="Calibri"/>
              </a:rPr>
              <a:t>Service Animation Formation des Ecoles - </a:t>
            </a:r>
            <a:r>
              <a:rPr lang="fr-FR" altLang="fr-FR" sz="1200" dirty="0" smtClean="0">
                <a:solidFill>
                  <a:srgbClr val="04617B">
                    <a:shade val="90000"/>
                  </a:srgbClr>
                </a:solidFill>
                <a:latin typeface="Calibri"/>
              </a:rPr>
              <a:t>F.AUJARD- 2013</a:t>
            </a:r>
            <a:endParaRPr lang="fr-FR" altLang="fr-FR" sz="1200" dirty="0">
              <a:solidFill>
                <a:srgbClr val="04617B">
                  <a:shade val="90000"/>
                </a:srgbClr>
              </a:solidFill>
              <a:latin typeface="Calibri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88925" y="2936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fr-FR" altLang="fr-FR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833" y="1916832"/>
            <a:ext cx="7315200" cy="4278094"/>
          </a:xfrm>
          <a:prstGeom prst="rect">
            <a:avLst/>
          </a:prstGeom>
          <a:noFill/>
          <a:ln w="38100">
            <a:solidFill>
              <a:srgbClr val="009D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 smtClean="0">
                <a:latin typeface="+mj-lt"/>
                <a:cs typeface="Times New Roman" pitchFamily="18" charset="0"/>
              </a:rPr>
              <a:t>Le chef d’établissement , qui le préside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 smtClean="0">
                <a:latin typeface="+mj-lt"/>
                <a:cs typeface="Times New Roman" pitchFamily="18" charset="0"/>
              </a:rPr>
              <a:t>La tutelle , membre de droit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 smtClean="0">
                <a:latin typeface="+mj-lt"/>
                <a:cs typeface="Times New Roman" pitchFamily="18" charset="0"/>
              </a:rPr>
              <a:t>Représentants de tous les membres de la communauté éducative, élus ou désignés par les personnes qu’ils représentent :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 smtClean="0">
                <a:latin typeface="+mj-lt"/>
                <a:cs typeface="Times New Roman" pitchFamily="18" charset="0"/>
              </a:rPr>
              <a:t>Personnels enseignants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 smtClean="0">
                <a:latin typeface="+mj-lt"/>
                <a:cs typeface="Times New Roman" pitchFamily="18" charset="0"/>
              </a:rPr>
              <a:t>Personnels salariés de l’OGEC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 smtClean="0">
                <a:latin typeface="+mj-lt"/>
                <a:cs typeface="Times New Roman" pitchFamily="18" charset="0"/>
              </a:rPr>
              <a:t>OGEC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>
                <a:latin typeface="+mj-lt"/>
                <a:cs typeface="Times New Roman" pitchFamily="18" charset="0"/>
              </a:rPr>
              <a:t>P</a:t>
            </a:r>
            <a:r>
              <a:rPr lang="fr-FR" altLang="fr-FR" sz="1600" dirty="0" smtClean="0">
                <a:latin typeface="+mj-lt"/>
                <a:cs typeface="Times New Roman" pitchFamily="18" charset="0"/>
              </a:rPr>
              <a:t>arents d’élèves </a:t>
            </a:r>
            <a:r>
              <a:rPr lang="fr-FR" altLang="fr-FR" sz="1600" smtClean="0">
                <a:latin typeface="+mj-lt"/>
                <a:cs typeface="Times New Roman" pitchFamily="18" charset="0"/>
              </a:rPr>
              <a:t>(Apel)</a:t>
            </a:r>
            <a:endParaRPr lang="fr-FR" altLang="fr-FR" sz="1600" dirty="0" smtClean="0">
              <a:latin typeface="+mj-lt"/>
              <a:cs typeface="Times New Roman" pitchFamily="18" charset="0"/>
            </a:endParaRP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 smtClean="0">
                <a:latin typeface="+mj-lt"/>
                <a:cs typeface="Times New Roman" pitchFamily="18" charset="0"/>
              </a:rPr>
              <a:t>Organisation propriétaire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 smtClean="0">
                <a:latin typeface="+mj-lt"/>
                <a:cs typeface="Times New Roman" pitchFamily="18" charset="0"/>
              </a:rPr>
              <a:t>Prêtres ou représentant s de la paroisse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 smtClean="0">
                <a:latin typeface="+mj-lt"/>
                <a:cs typeface="Times New Roman" pitchFamily="18" charset="0"/>
              </a:rPr>
              <a:t>Elèves, participation aménagée en fonction de leur âge</a:t>
            </a:r>
          </a:p>
          <a:p>
            <a:pPr lvl="1" indent="0">
              <a:spcBef>
                <a:spcPct val="50000"/>
              </a:spcBef>
            </a:pPr>
            <a:endParaRPr lang="fr-FR" altLang="fr-FR" sz="16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87558" y="1197152"/>
            <a:ext cx="7369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Cambria" panose="02040503050406030204" pitchFamily="18" charset="0"/>
                <a:cs typeface="Times New Roman" pitchFamily="18" charset="0"/>
              </a:rPr>
              <a:t>Composition</a:t>
            </a:r>
            <a:r>
              <a:rPr lang="fr-FR" dirty="0" smtClean="0">
                <a:solidFill>
                  <a:schemeClr val="accent1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accent1"/>
                </a:solidFill>
                <a:latin typeface="Cambria" panose="02040503050406030204" pitchFamily="18" charset="0"/>
                <a:cs typeface="Times New Roman" pitchFamily="18" charset="0"/>
              </a:rPr>
              <a:t>(article 120), </a:t>
            </a:r>
            <a:r>
              <a:rPr lang="fr-FR" sz="1600" dirty="0" smtClean="0">
                <a:latin typeface="+mj-lt"/>
                <a:cs typeface="Times New Roman" pitchFamily="18" charset="0"/>
              </a:rPr>
              <a:t>elle </a:t>
            </a:r>
            <a:r>
              <a:rPr lang="fr-FR" altLang="fr-FR" sz="1800" dirty="0" smtClean="0">
                <a:latin typeface="+mj-lt"/>
                <a:cs typeface="Times New Roman" pitchFamily="18" charset="0"/>
              </a:rPr>
              <a:t>tient compte de la taille de l’école.</a:t>
            </a:r>
            <a:endParaRPr lang="fr-FR" sz="18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83768" y="188640"/>
            <a:ext cx="649525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3200" b="1" dirty="0">
                <a:solidFill>
                  <a:srgbClr val="0000FF"/>
                </a:solidFill>
                <a:latin typeface="Cambria" panose="02040503050406030204" pitchFamily="18" charset="0"/>
                <a:cs typeface="Times New Roman" pitchFamily="18" charset="0"/>
              </a:rPr>
              <a:t> LE   CONSEIL   D’ETABLISSEMENT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87F8-7252-4652-8017-F1A5F1186F6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020272" y="6259225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+mj-lt"/>
                <a:hlinkClick r:id="rId3" action="ppaction://hlinksldjump"/>
              </a:rPr>
              <a:t>Retour au sommaire</a:t>
            </a:r>
            <a:endParaRPr lang="fr-FR" sz="1100" dirty="0">
              <a:latin typeface="+mj-lt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7" y="181548"/>
            <a:ext cx="1251267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3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27313" y="6248400"/>
            <a:ext cx="4032250" cy="457200"/>
          </a:xfrm>
          <a:noFill/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fr-FR" altLang="fr-FR" sz="1200" dirty="0">
                <a:solidFill>
                  <a:srgbClr val="04617B">
                    <a:shade val="90000"/>
                  </a:srgbClr>
                </a:solidFill>
                <a:latin typeface="Calibri"/>
              </a:rPr>
              <a:t>Service Animation Formation des Ecoles - F.AUJARD-2013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88925" y="2936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61580" y="1586409"/>
            <a:ext cx="7369751" cy="4770537"/>
          </a:xfrm>
          <a:prstGeom prst="rect">
            <a:avLst/>
          </a:prstGeom>
          <a:noFill/>
          <a:ln w="38100">
            <a:solidFill>
              <a:srgbClr val="009D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indent="0" algn="just">
              <a:spcBef>
                <a:spcPct val="50000"/>
              </a:spcBef>
            </a:pP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Il aide 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le chef </a:t>
            </a: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d’établissement qui a pour mission d’assurer l’unité de la communauté éducative, de coordonner les projets et de les inscrire dans les orientations qui lui ont été données par l’autorité de 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tutelle.</a:t>
            </a:r>
          </a:p>
          <a:p>
            <a:pPr marL="0" lvl="1" indent="0" algn="just">
              <a:spcBef>
                <a:spcPct val="50000"/>
              </a:spcBef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Concrètement, il :</a:t>
            </a:r>
            <a:endParaRPr lang="fr-FR" altLang="fr-FR" sz="16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une voix consultative sur tous les sujets relatifs aux orientations et aux projets de l’établissement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articipe à l’élaboration du projet éducatif et du projet d’établissement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ormule un avis ou fait des propositions sur :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les projets pédagogiques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a proposition de la foi et l’animation pastorale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’ouverture de classes ou de formation nouvelle (CLIS,RA)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le règlement intérieur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les horaires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es choix économiques et financiers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es projets d’investissement,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…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60281" y="1124744"/>
            <a:ext cx="7369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F6FC6"/>
                </a:solidFill>
                <a:latin typeface="Cambria" panose="02040503050406030204" pitchFamily="18" charset="0"/>
                <a:cs typeface="Times New Roman" pitchFamily="18" charset="0"/>
              </a:rPr>
              <a:t>Rôle </a:t>
            </a:r>
            <a:r>
              <a:rPr lang="fr-FR" sz="1600" dirty="0" smtClean="0">
                <a:solidFill>
                  <a:srgbClr val="0F6FC6"/>
                </a:solidFill>
                <a:latin typeface="Cambria" panose="02040503050406030204" pitchFamily="18" charset="0"/>
                <a:cs typeface="Times New Roman" pitchFamily="18" charset="0"/>
              </a:rPr>
              <a:t>(articles 121 et 123)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83768" y="188640"/>
            <a:ext cx="649525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3200" b="1" dirty="0">
                <a:solidFill>
                  <a:srgbClr val="0000FF"/>
                </a:solidFill>
                <a:latin typeface="Cambria" panose="02040503050406030204" pitchFamily="18" charset="0"/>
                <a:cs typeface="Times New Roman" pitchFamily="18" charset="0"/>
              </a:rPr>
              <a:t> LE   CONSEIL   D’ETABLISSEMENT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87F8-7252-4652-8017-F1A5F1186F6B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732240" y="6031378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+mj-lt"/>
                <a:hlinkClick r:id="rId3" action="ppaction://hlinksldjump"/>
              </a:rPr>
              <a:t>Retour au sommaire</a:t>
            </a:r>
            <a:endParaRPr lang="fr-FR" sz="1100" dirty="0">
              <a:latin typeface="+mj-lt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7" y="181548"/>
            <a:ext cx="1251267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2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27313" y="6248400"/>
            <a:ext cx="4032250" cy="457200"/>
          </a:xfrm>
          <a:noFill/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fr-FR" altLang="fr-FR" sz="1200" dirty="0">
                <a:solidFill>
                  <a:srgbClr val="04617B">
                    <a:shade val="90000"/>
                  </a:srgbClr>
                </a:solidFill>
                <a:latin typeface="Calibri"/>
              </a:rPr>
              <a:t>Service Animation Formation des Ecoles - </a:t>
            </a:r>
            <a:r>
              <a:rPr lang="fr-FR" altLang="fr-FR" sz="1200" dirty="0" smtClean="0">
                <a:solidFill>
                  <a:srgbClr val="04617B">
                    <a:shade val="90000"/>
                  </a:srgbClr>
                </a:solidFill>
                <a:latin typeface="Calibri"/>
              </a:rPr>
              <a:t>F.AUJARD- 2013</a:t>
            </a:r>
            <a:endParaRPr lang="fr-FR" altLang="fr-FR" sz="1200" dirty="0">
              <a:solidFill>
                <a:srgbClr val="04617B">
                  <a:shade val="90000"/>
                </a:srgbClr>
              </a:solidFill>
              <a:latin typeface="Calibri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88925" y="2936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49025" y="1700808"/>
            <a:ext cx="7369751" cy="1815882"/>
          </a:xfrm>
          <a:prstGeom prst="rect">
            <a:avLst/>
          </a:prstGeom>
          <a:noFill/>
          <a:ln w="38100">
            <a:solidFill>
              <a:srgbClr val="009D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Il se réunit :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à l’initiative du chef d’établissement ou une partie de ses membres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u moins 2 fois par an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à un rythme laissé à l’appréciation de chaque établissement</a:t>
            </a:r>
          </a:p>
          <a:p>
            <a:pPr marL="1028700" lvl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fr-FR" altLang="fr-FR" sz="1600" b="1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60281" y="1124744"/>
            <a:ext cx="7369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F6FC6"/>
                </a:solidFill>
                <a:latin typeface="Cambria" panose="02040503050406030204" pitchFamily="18" charset="0"/>
                <a:cs typeface="Times New Roman" pitchFamily="18" charset="0"/>
              </a:rPr>
              <a:t>Fonctionnement </a:t>
            </a:r>
            <a:r>
              <a:rPr lang="fr-FR" sz="1600" dirty="0" smtClean="0">
                <a:solidFill>
                  <a:srgbClr val="0F6FC6"/>
                </a:solidFill>
                <a:latin typeface="Cambria" panose="02040503050406030204" pitchFamily="18" charset="0"/>
                <a:cs typeface="Times New Roman" pitchFamily="18" charset="0"/>
              </a:rPr>
              <a:t>(article 122)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83768" y="188640"/>
            <a:ext cx="649525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3200" b="1" dirty="0">
                <a:solidFill>
                  <a:srgbClr val="0000FF"/>
                </a:solidFill>
                <a:latin typeface="Cambria" panose="02040503050406030204" pitchFamily="18" charset="0"/>
                <a:cs typeface="Times New Roman" pitchFamily="18" charset="0"/>
              </a:rPr>
              <a:t> LE   CONSEIL   D’ETABLISSEMENT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5170" y="3933056"/>
            <a:ext cx="7369751" cy="2185214"/>
          </a:xfrm>
          <a:prstGeom prst="rect">
            <a:avLst/>
          </a:prstGeom>
          <a:noFill/>
          <a:ln w="38100">
            <a:solidFill>
              <a:srgbClr val="009D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Il peut se donner : </a:t>
            </a:r>
          </a:p>
          <a:p>
            <a:pPr marL="1028700" lvl="1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des modalités de fonctionnement en rédigeant un règlement intérieur (ordre du jour, compte rendu, fréquence, 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confidentialité,…)</a:t>
            </a:r>
            <a:endParaRPr lang="fr-FR" altLang="fr-FR" sz="16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1028700" lvl="1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des moyens de fonctionner en répartissant les 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tâches, en mettant en </a:t>
            </a: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place des commissions chargées d’une étude ou d’un suivi plus coûteux en temps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.</a:t>
            </a:r>
          </a:p>
          <a:p>
            <a:pPr lvl="1" indent="0" algn="just">
              <a:spcBef>
                <a:spcPct val="50000"/>
              </a:spcBef>
            </a:pPr>
            <a:endParaRPr lang="fr-FR" altLang="fr-FR" sz="16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87F8-7252-4652-8017-F1A5F1186F6B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804248" y="6168714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+mj-lt"/>
                <a:hlinkClick r:id="rId3" action="ppaction://hlinksldjump"/>
              </a:rPr>
              <a:t>Retour au sommaire</a:t>
            </a:r>
            <a:endParaRPr lang="fr-FR" sz="1100" dirty="0">
              <a:latin typeface="+mj-lt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7" y="181548"/>
            <a:ext cx="1251267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27313" y="6248400"/>
            <a:ext cx="4032250" cy="457200"/>
          </a:xfrm>
          <a:noFill/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fr-FR" altLang="fr-FR" sz="1200">
                <a:solidFill>
                  <a:srgbClr val="04617B">
                    <a:shade val="90000"/>
                  </a:srgbClr>
                </a:solidFill>
                <a:latin typeface="Calibri"/>
              </a:rPr>
              <a:t>Service Animation Formation des Ecoles - F.AUJARD- 2013</a:t>
            </a:r>
            <a:endParaRPr lang="fr-FR" altLang="fr-FR" sz="1200" dirty="0">
              <a:solidFill>
                <a:srgbClr val="04617B">
                  <a:shade val="90000"/>
                </a:srgbClr>
              </a:solidFill>
              <a:latin typeface="Calibri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88925" y="2936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1316" y="1844824"/>
            <a:ext cx="7369751" cy="3693319"/>
          </a:xfrm>
          <a:prstGeom prst="rect">
            <a:avLst/>
          </a:prstGeom>
          <a:noFill/>
          <a:ln w="38100">
            <a:solidFill>
              <a:srgbClr val="009D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lvl="1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fr-FR" altLang="fr-FR" sz="1600" b="1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285750" lvl="1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Informer les </a:t>
            </a: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partenaires de la communauté 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éducative du rôle du conseil d’établissement et de votre intention de mettre en place cette instance</a:t>
            </a:r>
            <a:endParaRPr lang="fr-FR" altLang="fr-FR" sz="16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285750" lvl="1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Fixer </a:t>
            </a: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 nombre de membres permettant au conseil d’être efficace : 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1 ou 2 personnes par catégorie</a:t>
            </a:r>
            <a:endParaRPr lang="fr-FR" altLang="fr-FR" sz="16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285750" lvl="1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Déterminer </a:t>
            </a: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le nombre de représentants de </a:t>
            </a:r>
            <a:r>
              <a:rPr lang="fr-FR" altLang="fr-FR" sz="1600" b="1">
                <a:solidFill>
                  <a:prstClr val="black"/>
                </a:solidFill>
                <a:latin typeface="Calibri"/>
                <a:cs typeface="Times New Roman" pitchFamily="18" charset="0"/>
              </a:rPr>
              <a:t>chaque </a:t>
            </a:r>
            <a:r>
              <a:rPr lang="fr-FR" altLang="fr-FR" sz="1600" b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catégorie </a:t>
            </a: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 manière à ce qu’un juste équilibre permette à chacun d’eux d’être suffisamment représenté sans pour cela être majoritaire dans le conseil</a:t>
            </a:r>
          </a:p>
          <a:p>
            <a:pPr marL="285750" lvl="1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Choisir </a:t>
            </a: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le mode de choix des représentants en fonction de la 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situation de l’école</a:t>
            </a:r>
            <a:r>
              <a:rPr lang="fr-FR" altLang="fr-FR" sz="1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 : élection ou désignation</a:t>
            </a:r>
          </a:p>
          <a:p>
            <a:pPr marL="0" lvl="1" indent="0" algn="just">
              <a:spcBef>
                <a:spcPct val="50000"/>
              </a:spcBef>
            </a:pPr>
            <a:endParaRPr lang="fr-FR" altLang="fr-FR" sz="1600" b="1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0" lvl="1" indent="0" algn="just">
              <a:spcBef>
                <a:spcPct val="50000"/>
              </a:spcBef>
            </a:pPr>
            <a:endParaRPr lang="fr-FR" altLang="fr-FR" sz="12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60281" y="1124744"/>
            <a:ext cx="7369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F6FC6"/>
                </a:solidFill>
                <a:latin typeface="Cambria" panose="02040503050406030204" pitchFamily="18" charset="0"/>
                <a:cs typeface="Times New Roman" pitchFamily="18" charset="0"/>
              </a:rPr>
              <a:t>Quelques repères pour la mise en place</a:t>
            </a:r>
            <a:r>
              <a:rPr lang="fr-FR" altLang="fr-FR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83768" y="188640"/>
            <a:ext cx="649525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3200" b="1" dirty="0">
                <a:solidFill>
                  <a:srgbClr val="0000FF"/>
                </a:solidFill>
                <a:latin typeface="Cambria" panose="02040503050406030204" pitchFamily="18" charset="0"/>
                <a:cs typeface="Times New Roman" pitchFamily="18" charset="0"/>
              </a:rPr>
              <a:t> LE   CONSEIL   D’ETABLISSEMENT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87F8-7252-4652-8017-F1A5F1186F6B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804248" y="5949280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+mj-lt"/>
                <a:hlinkClick r:id="rId3" action="ppaction://hlinksldjump"/>
              </a:rPr>
              <a:t>Retour au sommaire</a:t>
            </a:r>
            <a:endParaRPr lang="fr-FR" sz="1100" dirty="0">
              <a:latin typeface="+mj-lt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7" y="181548"/>
            <a:ext cx="1251267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6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2060"/>
      </a:hlink>
      <a:folHlink>
        <a:srgbClr val="04617B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615</TotalTime>
  <Words>475</Words>
  <Application>Microsoft Office PowerPoint</Application>
  <PresentationFormat>Affichage à l'écran (4:3)</PresentationFormat>
  <Paragraphs>93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SP1_D1D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FA</dc:creator>
  <cp:lastModifiedBy>Françoise Aujard</cp:lastModifiedBy>
  <cp:revision>70</cp:revision>
  <cp:lastPrinted>2013-11-19T12:33:56Z</cp:lastPrinted>
  <dcterms:created xsi:type="dcterms:W3CDTF">2004-10-08T16:45:00Z</dcterms:created>
  <dcterms:modified xsi:type="dcterms:W3CDTF">2017-01-06T09:56:22Z</dcterms:modified>
</cp:coreProperties>
</file>