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81" r:id="rId7"/>
    <p:sldId id="261" r:id="rId8"/>
    <p:sldId id="262" r:id="rId9"/>
    <p:sldId id="263" r:id="rId10"/>
    <p:sldId id="265" r:id="rId11"/>
    <p:sldId id="266" r:id="rId12"/>
    <p:sldId id="264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A2EEDF-AE85-4F6B-B58E-1A12C1C617D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2395A387-E76F-4CEB-8E19-B488579415B4}">
      <dgm:prSet phldrT="[Texte]"/>
      <dgm:spPr/>
      <dgm:t>
        <a:bodyPr/>
        <a:lstStyle/>
        <a:p>
          <a:r>
            <a:rPr lang="fr-FR" b="1" dirty="0"/>
            <a:t>La gestion financière</a:t>
          </a:r>
        </a:p>
      </dgm:t>
    </dgm:pt>
    <dgm:pt modelId="{D0BAA1C1-9AB1-4AA4-AC49-954E5DB1E3AF}" type="parTrans" cxnId="{F0EAD812-BDA7-4DBC-821E-FCE6CF71F973}">
      <dgm:prSet/>
      <dgm:spPr/>
      <dgm:t>
        <a:bodyPr/>
        <a:lstStyle/>
        <a:p>
          <a:endParaRPr lang="fr-FR"/>
        </a:p>
      </dgm:t>
    </dgm:pt>
    <dgm:pt modelId="{C9E3B244-8024-4DF6-9B17-EA2EE540DC86}" type="sibTrans" cxnId="{F0EAD812-BDA7-4DBC-821E-FCE6CF71F973}">
      <dgm:prSet/>
      <dgm:spPr/>
      <dgm:t>
        <a:bodyPr/>
        <a:lstStyle/>
        <a:p>
          <a:endParaRPr lang="fr-FR"/>
        </a:p>
      </dgm:t>
    </dgm:pt>
    <dgm:pt modelId="{2CF0ADC2-B540-4C2A-B6AE-0C10E21D69B6}">
      <dgm:prSet phldrT="[Texte]"/>
      <dgm:spPr/>
      <dgm:t>
        <a:bodyPr/>
        <a:lstStyle/>
        <a:p>
          <a:r>
            <a:rPr lang="fr-FR" b="0" dirty="0"/>
            <a:t>Gestion des fonds publics (fonctionnement) et privés (investissement)</a:t>
          </a:r>
        </a:p>
      </dgm:t>
    </dgm:pt>
    <dgm:pt modelId="{602392DD-C2F4-4D20-B68F-E09D3CC4056A}" type="parTrans" cxnId="{2B19C5E1-FDE6-433F-8366-50AFCEBDA3F7}">
      <dgm:prSet/>
      <dgm:spPr/>
      <dgm:t>
        <a:bodyPr/>
        <a:lstStyle/>
        <a:p>
          <a:endParaRPr lang="fr-FR"/>
        </a:p>
      </dgm:t>
    </dgm:pt>
    <dgm:pt modelId="{8894A5E6-24DF-401C-A795-1C5B28E064B5}" type="sibTrans" cxnId="{2B19C5E1-FDE6-433F-8366-50AFCEBDA3F7}">
      <dgm:prSet/>
      <dgm:spPr/>
      <dgm:t>
        <a:bodyPr/>
        <a:lstStyle/>
        <a:p>
          <a:endParaRPr lang="fr-FR"/>
        </a:p>
      </dgm:t>
    </dgm:pt>
    <dgm:pt modelId="{B4B58E14-2D96-4410-9D7D-4DC1C0F696F6}">
      <dgm:prSet phldrT="[Texte]"/>
      <dgm:spPr/>
      <dgm:t>
        <a:bodyPr/>
        <a:lstStyle/>
        <a:p>
          <a:r>
            <a:rPr lang="fr-FR" b="1" dirty="0"/>
            <a:t>La Gestion immobilière</a:t>
          </a:r>
        </a:p>
      </dgm:t>
    </dgm:pt>
    <dgm:pt modelId="{04BA2819-67CE-4F14-B70B-0B53D603F37F}" type="parTrans" cxnId="{D8DE34D9-9FA4-4BA8-983D-22A6F0BE46AE}">
      <dgm:prSet/>
      <dgm:spPr/>
      <dgm:t>
        <a:bodyPr/>
        <a:lstStyle/>
        <a:p>
          <a:endParaRPr lang="fr-FR"/>
        </a:p>
      </dgm:t>
    </dgm:pt>
    <dgm:pt modelId="{A6961BE2-67DC-4576-B4FC-00BE54F00BCD}" type="sibTrans" cxnId="{D8DE34D9-9FA4-4BA8-983D-22A6F0BE46AE}">
      <dgm:prSet/>
      <dgm:spPr/>
      <dgm:t>
        <a:bodyPr/>
        <a:lstStyle/>
        <a:p>
          <a:endParaRPr lang="fr-FR"/>
        </a:p>
      </dgm:t>
    </dgm:pt>
    <dgm:pt modelId="{5B50CC7A-5961-4F47-96B8-F1EBB6E8F14B}">
      <dgm:prSet phldrT="[Texte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FR" b="0" dirty="0"/>
            <a:t>Entretien des locaux</a:t>
          </a:r>
        </a:p>
      </dgm:t>
    </dgm:pt>
    <dgm:pt modelId="{40789029-7B1F-47BC-971B-33766D99FAC4}" type="parTrans" cxnId="{581BFF3A-3C12-47F6-AB64-EA9A8EEE9783}">
      <dgm:prSet/>
      <dgm:spPr/>
      <dgm:t>
        <a:bodyPr/>
        <a:lstStyle/>
        <a:p>
          <a:endParaRPr lang="fr-FR"/>
        </a:p>
      </dgm:t>
    </dgm:pt>
    <dgm:pt modelId="{BE25C880-BD7B-4AEE-995A-D7D392BDF91E}" type="sibTrans" cxnId="{581BFF3A-3C12-47F6-AB64-EA9A8EEE9783}">
      <dgm:prSet/>
      <dgm:spPr/>
      <dgm:t>
        <a:bodyPr/>
        <a:lstStyle/>
        <a:p>
          <a:endParaRPr lang="fr-FR"/>
        </a:p>
      </dgm:t>
    </dgm:pt>
    <dgm:pt modelId="{889EB13E-A0E8-45B7-9421-470928F22C1E}">
      <dgm:prSet/>
      <dgm:spPr/>
      <dgm:t>
        <a:bodyPr/>
        <a:lstStyle/>
        <a:p>
          <a:r>
            <a:rPr lang="fr-FR" b="0"/>
            <a:t>Gestion des contributions des familles</a:t>
          </a:r>
          <a:endParaRPr lang="fr-FR" b="0" dirty="0"/>
        </a:p>
      </dgm:t>
    </dgm:pt>
    <dgm:pt modelId="{0AEAB128-049F-470E-AB78-857390183CF2}" type="parTrans" cxnId="{48869605-05BA-4D4A-B0D4-58A34767CC56}">
      <dgm:prSet/>
      <dgm:spPr/>
      <dgm:t>
        <a:bodyPr/>
        <a:lstStyle/>
        <a:p>
          <a:endParaRPr lang="fr-FR"/>
        </a:p>
      </dgm:t>
    </dgm:pt>
    <dgm:pt modelId="{5E1CF03C-63B9-4AAD-B55B-E64C1DF1DFFD}" type="sibTrans" cxnId="{48869605-05BA-4D4A-B0D4-58A34767CC56}">
      <dgm:prSet/>
      <dgm:spPr/>
      <dgm:t>
        <a:bodyPr/>
        <a:lstStyle/>
        <a:p>
          <a:endParaRPr lang="fr-FR"/>
        </a:p>
      </dgm:t>
    </dgm:pt>
    <dgm:pt modelId="{65006517-6359-4A39-9E54-6CD1ADB7EC29}">
      <dgm:prSet/>
      <dgm:spPr/>
      <dgm:t>
        <a:bodyPr/>
        <a:lstStyle/>
        <a:p>
          <a:r>
            <a:rPr lang="fr-FR" b="0"/>
            <a:t>Préparation et suivi des budgets</a:t>
          </a:r>
          <a:endParaRPr lang="fr-FR" b="0" dirty="0"/>
        </a:p>
      </dgm:t>
    </dgm:pt>
    <dgm:pt modelId="{A5FDBD2D-B68F-478B-9151-23E6C760864D}" type="parTrans" cxnId="{54B96354-D27F-43DB-B2F2-0EF05B36B490}">
      <dgm:prSet/>
      <dgm:spPr/>
      <dgm:t>
        <a:bodyPr/>
        <a:lstStyle/>
        <a:p>
          <a:endParaRPr lang="fr-FR"/>
        </a:p>
      </dgm:t>
    </dgm:pt>
    <dgm:pt modelId="{05BF286B-F1C3-4B6D-82A7-800021DAA6FE}" type="sibTrans" cxnId="{54B96354-D27F-43DB-B2F2-0EF05B36B490}">
      <dgm:prSet/>
      <dgm:spPr/>
      <dgm:t>
        <a:bodyPr/>
        <a:lstStyle/>
        <a:p>
          <a:endParaRPr lang="fr-FR"/>
        </a:p>
      </dgm:t>
    </dgm:pt>
    <dgm:pt modelId="{71C26BE4-8BC5-4DF8-9C52-9EBCF55829DF}">
      <dgm:prSet/>
      <dgm:spPr/>
      <dgm:t>
        <a:bodyPr/>
        <a:lstStyle/>
        <a:p>
          <a:r>
            <a:rPr lang="fr-FR" b="0"/>
            <a:t>Participation aux négociations locales (mairie)</a:t>
          </a:r>
          <a:endParaRPr lang="fr-FR" b="0" dirty="0"/>
        </a:p>
      </dgm:t>
    </dgm:pt>
    <dgm:pt modelId="{62EA7A3F-42FE-4FAA-8D12-9CA4F48155F3}" type="parTrans" cxnId="{5E8A6881-4AE8-4145-9F75-38F2A4D1CA8D}">
      <dgm:prSet/>
      <dgm:spPr/>
      <dgm:t>
        <a:bodyPr/>
        <a:lstStyle/>
        <a:p>
          <a:endParaRPr lang="fr-FR"/>
        </a:p>
      </dgm:t>
    </dgm:pt>
    <dgm:pt modelId="{FE00841C-EB1E-44B3-A567-457AE12CC1BB}" type="sibTrans" cxnId="{5E8A6881-4AE8-4145-9F75-38F2A4D1CA8D}">
      <dgm:prSet/>
      <dgm:spPr/>
      <dgm:t>
        <a:bodyPr/>
        <a:lstStyle/>
        <a:p>
          <a:endParaRPr lang="fr-FR"/>
        </a:p>
      </dgm:t>
    </dgm:pt>
    <dgm:pt modelId="{2F7DAE97-5A3F-4680-B8B3-A22FBC4474CE}">
      <dgm:prSet/>
      <dgm:spPr/>
      <dgm:t>
        <a:bodyPr/>
        <a:lstStyle/>
        <a:p>
          <a:r>
            <a:rPr lang="fr-FR" b="0"/>
            <a:t>Organisation des manifestations pour récolter des fonds d’investissement</a:t>
          </a:r>
          <a:endParaRPr lang="fr-FR" b="0" u="sng" dirty="0"/>
        </a:p>
      </dgm:t>
    </dgm:pt>
    <dgm:pt modelId="{BD060A4C-A36F-42CF-8C56-7DED607852A7}" type="parTrans" cxnId="{BEEC7881-EF48-4A74-9DEB-8FFE5F551DF5}">
      <dgm:prSet/>
      <dgm:spPr/>
      <dgm:t>
        <a:bodyPr/>
        <a:lstStyle/>
        <a:p>
          <a:endParaRPr lang="fr-FR"/>
        </a:p>
      </dgm:t>
    </dgm:pt>
    <dgm:pt modelId="{7320F69D-F741-43DD-B61B-5D99A0384492}" type="sibTrans" cxnId="{BEEC7881-EF48-4A74-9DEB-8FFE5F551DF5}">
      <dgm:prSet/>
      <dgm:spPr/>
      <dgm:t>
        <a:bodyPr/>
        <a:lstStyle/>
        <a:p>
          <a:endParaRPr lang="fr-FR"/>
        </a:p>
      </dgm:t>
    </dgm:pt>
    <dgm:pt modelId="{1DCF3CF8-8048-42DF-81FA-7CDFA15C6D25}">
      <dgm:prSet/>
      <dgm:spPr/>
      <dgm:t>
        <a:bodyPr/>
        <a:lstStyle/>
        <a:p>
          <a:r>
            <a:rPr lang="fr-FR" b="1" dirty="0"/>
            <a:t>La Responsabilité d’employeur</a:t>
          </a:r>
        </a:p>
      </dgm:t>
    </dgm:pt>
    <dgm:pt modelId="{FDEE47E7-C09E-4B51-804F-65AC55471AA0}" type="parTrans" cxnId="{01EAE76C-044D-4E7F-ABBE-5D2012B3CB43}">
      <dgm:prSet/>
      <dgm:spPr/>
      <dgm:t>
        <a:bodyPr/>
        <a:lstStyle/>
        <a:p>
          <a:endParaRPr lang="fr-FR"/>
        </a:p>
      </dgm:t>
    </dgm:pt>
    <dgm:pt modelId="{F2F40AA1-87F9-4B58-B884-F341801FC7A3}" type="sibTrans" cxnId="{01EAE76C-044D-4E7F-ABBE-5D2012B3CB43}">
      <dgm:prSet/>
      <dgm:spPr/>
      <dgm:t>
        <a:bodyPr/>
        <a:lstStyle/>
        <a:p>
          <a:endParaRPr lang="fr-FR"/>
        </a:p>
      </dgm:t>
    </dgm:pt>
    <dgm:pt modelId="{0A4EACB6-3D0A-4464-986D-9986391AF3FD}">
      <dgm:prSet/>
      <dgm:spPr/>
      <dgm:t>
        <a:bodyPr/>
        <a:lstStyle/>
        <a:p>
          <a:r>
            <a:rPr lang="fr-FR" b="0" dirty="0"/>
            <a:t>Projets de rénovation et planification des investissements</a:t>
          </a:r>
        </a:p>
      </dgm:t>
    </dgm:pt>
    <dgm:pt modelId="{0A67F023-C9FE-4E9A-A0C4-71F95D64807F}" type="parTrans" cxnId="{64B6D6F8-66D2-45D3-B80E-91776F20AD57}">
      <dgm:prSet/>
      <dgm:spPr/>
      <dgm:t>
        <a:bodyPr/>
        <a:lstStyle/>
        <a:p>
          <a:endParaRPr lang="fr-FR"/>
        </a:p>
      </dgm:t>
    </dgm:pt>
    <dgm:pt modelId="{F7DC5B4F-CD51-4FC0-BF21-44AA0D32F1F2}" type="sibTrans" cxnId="{64B6D6F8-66D2-45D3-B80E-91776F20AD57}">
      <dgm:prSet/>
      <dgm:spPr/>
      <dgm:t>
        <a:bodyPr/>
        <a:lstStyle/>
        <a:p>
          <a:endParaRPr lang="fr-FR"/>
        </a:p>
      </dgm:t>
    </dgm:pt>
    <dgm:pt modelId="{8397A4BB-E613-4C4A-ACDA-233D0DCA2F87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FR" b="0" dirty="0"/>
            <a:t>Gestion RH (salariés OGEC)</a:t>
          </a:r>
        </a:p>
      </dgm:t>
    </dgm:pt>
    <dgm:pt modelId="{1F94BE49-EB01-4E90-A6A4-001D8489F74D}" type="parTrans" cxnId="{B225D8E0-09BD-4611-918D-DF744E10856D}">
      <dgm:prSet/>
      <dgm:spPr/>
      <dgm:t>
        <a:bodyPr/>
        <a:lstStyle/>
        <a:p>
          <a:endParaRPr lang="fr-FR"/>
        </a:p>
      </dgm:t>
    </dgm:pt>
    <dgm:pt modelId="{8583A040-3722-4B78-9063-BBBBF819C522}" type="sibTrans" cxnId="{B225D8E0-09BD-4611-918D-DF744E10856D}">
      <dgm:prSet/>
      <dgm:spPr/>
      <dgm:t>
        <a:bodyPr/>
        <a:lstStyle/>
        <a:p>
          <a:endParaRPr lang="fr-FR"/>
        </a:p>
      </dgm:t>
    </dgm:pt>
    <dgm:pt modelId="{898ADCCE-2821-4D81-AE88-F686F1A68FF4}">
      <dgm:prSet/>
      <dgm:spPr/>
      <dgm:t>
        <a:bodyPr/>
        <a:lstStyle/>
        <a:p>
          <a:r>
            <a:rPr lang="fr-FR" b="0" dirty="0"/>
            <a:t>Contrat du chef d’établissement visé (cf. UDOGEC employeur)</a:t>
          </a:r>
        </a:p>
      </dgm:t>
    </dgm:pt>
    <dgm:pt modelId="{B8C5328F-2C31-4157-8716-8C289ACCEB76}" type="parTrans" cxnId="{B343FA93-E9CA-4064-ADCD-5B2B808C3578}">
      <dgm:prSet/>
      <dgm:spPr/>
      <dgm:t>
        <a:bodyPr/>
        <a:lstStyle/>
        <a:p>
          <a:endParaRPr lang="fr-FR"/>
        </a:p>
      </dgm:t>
    </dgm:pt>
    <dgm:pt modelId="{F341E0ED-58D2-4B3C-AA8E-2F2AA288BDAB}" type="sibTrans" cxnId="{B343FA93-E9CA-4064-ADCD-5B2B808C3578}">
      <dgm:prSet/>
      <dgm:spPr/>
      <dgm:t>
        <a:bodyPr/>
        <a:lstStyle/>
        <a:p>
          <a:endParaRPr lang="fr-FR"/>
        </a:p>
      </dgm:t>
    </dgm:pt>
    <dgm:pt modelId="{5903555E-CBB7-4B2E-BA45-0BB9D8C47518}" type="pres">
      <dgm:prSet presAssocID="{DDA2EEDF-AE85-4F6B-B58E-1A12C1C617D8}" presName="linear" presStyleCnt="0">
        <dgm:presLayoutVars>
          <dgm:animLvl val="lvl"/>
          <dgm:resizeHandles val="exact"/>
        </dgm:presLayoutVars>
      </dgm:prSet>
      <dgm:spPr/>
    </dgm:pt>
    <dgm:pt modelId="{5433738C-8DE1-4615-A7BD-4E5C142C5681}" type="pres">
      <dgm:prSet presAssocID="{2395A387-E76F-4CEB-8E19-B488579415B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EFF07C3-7CD0-4A51-8139-7D802C018A8F}" type="pres">
      <dgm:prSet presAssocID="{2395A387-E76F-4CEB-8E19-B488579415B4}" presName="childText" presStyleLbl="revTx" presStyleIdx="0" presStyleCnt="3">
        <dgm:presLayoutVars>
          <dgm:bulletEnabled val="1"/>
        </dgm:presLayoutVars>
      </dgm:prSet>
      <dgm:spPr/>
    </dgm:pt>
    <dgm:pt modelId="{8ACC37FC-A7AD-4E1D-B862-81DAF789934D}" type="pres">
      <dgm:prSet presAssocID="{B4B58E14-2D96-4410-9D7D-4DC1C0F696F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0A97FB6-173E-4CD5-BF64-9B66EA41F98E}" type="pres">
      <dgm:prSet presAssocID="{B4B58E14-2D96-4410-9D7D-4DC1C0F696F6}" presName="childText" presStyleLbl="revTx" presStyleIdx="1" presStyleCnt="3">
        <dgm:presLayoutVars>
          <dgm:bulletEnabled val="1"/>
        </dgm:presLayoutVars>
      </dgm:prSet>
      <dgm:spPr/>
    </dgm:pt>
    <dgm:pt modelId="{90C41EC0-BB30-4073-9564-31CDBBB209AB}" type="pres">
      <dgm:prSet presAssocID="{1DCF3CF8-8048-42DF-81FA-7CDFA15C6D2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809A8DE2-6E1E-4AEC-BC94-26EBC7470660}" type="pres">
      <dgm:prSet presAssocID="{1DCF3CF8-8048-42DF-81FA-7CDFA15C6D25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48869605-05BA-4D4A-B0D4-58A34767CC56}" srcId="{2395A387-E76F-4CEB-8E19-B488579415B4}" destId="{889EB13E-A0E8-45B7-9421-470928F22C1E}" srcOrd="1" destOrd="0" parTransId="{0AEAB128-049F-470E-AB78-857390183CF2}" sibTransId="{5E1CF03C-63B9-4AAD-B55B-E64C1DF1DFFD}"/>
    <dgm:cxn modelId="{F0EAD812-BDA7-4DBC-821E-FCE6CF71F973}" srcId="{DDA2EEDF-AE85-4F6B-B58E-1A12C1C617D8}" destId="{2395A387-E76F-4CEB-8E19-B488579415B4}" srcOrd="0" destOrd="0" parTransId="{D0BAA1C1-9AB1-4AA4-AC49-954E5DB1E3AF}" sibTransId="{C9E3B244-8024-4DF6-9B17-EA2EE540DC86}"/>
    <dgm:cxn modelId="{91A85C26-3010-4AFB-9399-7C4F9D3EB482}" type="presOf" srcId="{65006517-6359-4A39-9E54-6CD1ADB7EC29}" destId="{7EFF07C3-7CD0-4A51-8139-7D802C018A8F}" srcOrd="0" destOrd="2" presId="urn:microsoft.com/office/officeart/2005/8/layout/vList2"/>
    <dgm:cxn modelId="{AB0D7126-31AC-4289-BB13-2377073D5FE8}" type="presOf" srcId="{889EB13E-A0E8-45B7-9421-470928F22C1E}" destId="{7EFF07C3-7CD0-4A51-8139-7D802C018A8F}" srcOrd="0" destOrd="1" presId="urn:microsoft.com/office/officeart/2005/8/layout/vList2"/>
    <dgm:cxn modelId="{D84F0229-3F4E-42F9-995F-07243B36B861}" type="presOf" srcId="{1DCF3CF8-8048-42DF-81FA-7CDFA15C6D25}" destId="{90C41EC0-BB30-4073-9564-31CDBBB209AB}" srcOrd="0" destOrd="0" presId="urn:microsoft.com/office/officeart/2005/8/layout/vList2"/>
    <dgm:cxn modelId="{E6965D2D-8FFB-4CAB-B3A0-827DE712C6E2}" type="presOf" srcId="{2CF0ADC2-B540-4C2A-B6AE-0C10E21D69B6}" destId="{7EFF07C3-7CD0-4A51-8139-7D802C018A8F}" srcOrd="0" destOrd="0" presId="urn:microsoft.com/office/officeart/2005/8/layout/vList2"/>
    <dgm:cxn modelId="{581BFF3A-3C12-47F6-AB64-EA9A8EEE9783}" srcId="{B4B58E14-2D96-4410-9D7D-4DC1C0F696F6}" destId="{5B50CC7A-5961-4F47-96B8-F1EBB6E8F14B}" srcOrd="0" destOrd="0" parTransId="{40789029-7B1F-47BC-971B-33766D99FAC4}" sibTransId="{BE25C880-BD7B-4AEE-995A-D7D392BDF91E}"/>
    <dgm:cxn modelId="{DFEB616B-8628-4056-8438-21805C9988B9}" type="presOf" srcId="{5B50CC7A-5961-4F47-96B8-F1EBB6E8F14B}" destId="{B0A97FB6-173E-4CD5-BF64-9B66EA41F98E}" srcOrd="0" destOrd="0" presId="urn:microsoft.com/office/officeart/2005/8/layout/vList2"/>
    <dgm:cxn modelId="{01EAE76C-044D-4E7F-ABBE-5D2012B3CB43}" srcId="{DDA2EEDF-AE85-4F6B-B58E-1A12C1C617D8}" destId="{1DCF3CF8-8048-42DF-81FA-7CDFA15C6D25}" srcOrd="2" destOrd="0" parTransId="{FDEE47E7-C09E-4B51-804F-65AC55471AA0}" sibTransId="{F2F40AA1-87F9-4B58-B884-F341801FC7A3}"/>
    <dgm:cxn modelId="{54B96354-D27F-43DB-B2F2-0EF05B36B490}" srcId="{2395A387-E76F-4CEB-8E19-B488579415B4}" destId="{65006517-6359-4A39-9E54-6CD1ADB7EC29}" srcOrd="2" destOrd="0" parTransId="{A5FDBD2D-B68F-478B-9151-23E6C760864D}" sibTransId="{05BF286B-F1C3-4B6D-82A7-800021DAA6FE}"/>
    <dgm:cxn modelId="{5E8A6881-4AE8-4145-9F75-38F2A4D1CA8D}" srcId="{2395A387-E76F-4CEB-8E19-B488579415B4}" destId="{71C26BE4-8BC5-4DF8-9C52-9EBCF55829DF}" srcOrd="3" destOrd="0" parTransId="{62EA7A3F-42FE-4FAA-8D12-9CA4F48155F3}" sibTransId="{FE00841C-EB1E-44B3-A567-457AE12CC1BB}"/>
    <dgm:cxn modelId="{BEEC7881-EF48-4A74-9DEB-8FFE5F551DF5}" srcId="{2395A387-E76F-4CEB-8E19-B488579415B4}" destId="{2F7DAE97-5A3F-4680-B8B3-A22FBC4474CE}" srcOrd="4" destOrd="0" parTransId="{BD060A4C-A36F-42CF-8C56-7DED607852A7}" sibTransId="{7320F69D-F741-43DD-B61B-5D99A0384492}"/>
    <dgm:cxn modelId="{0C6D7E81-A061-44BA-8FAF-9A73816A0688}" type="presOf" srcId="{2F7DAE97-5A3F-4680-B8B3-A22FBC4474CE}" destId="{7EFF07C3-7CD0-4A51-8139-7D802C018A8F}" srcOrd="0" destOrd="4" presId="urn:microsoft.com/office/officeart/2005/8/layout/vList2"/>
    <dgm:cxn modelId="{DCAE368E-115D-40EE-8A6C-944F5873B070}" type="presOf" srcId="{DDA2EEDF-AE85-4F6B-B58E-1A12C1C617D8}" destId="{5903555E-CBB7-4B2E-BA45-0BB9D8C47518}" srcOrd="0" destOrd="0" presId="urn:microsoft.com/office/officeart/2005/8/layout/vList2"/>
    <dgm:cxn modelId="{52D17193-5FD7-41CF-BB39-8B7DF25AB214}" type="presOf" srcId="{71C26BE4-8BC5-4DF8-9C52-9EBCF55829DF}" destId="{7EFF07C3-7CD0-4A51-8139-7D802C018A8F}" srcOrd="0" destOrd="3" presId="urn:microsoft.com/office/officeart/2005/8/layout/vList2"/>
    <dgm:cxn modelId="{B343FA93-E9CA-4064-ADCD-5B2B808C3578}" srcId="{1DCF3CF8-8048-42DF-81FA-7CDFA15C6D25}" destId="{898ADCCE-2821-4D81-AE88-F686F1A68FF4}" srcOrd="1" destOrd="0" parTransId="{B8C5328F-2C31-4157-8716-8C289ACCEB76}" sibTransId="{F341E0ED-58D2-4B3C-AA8E-2F2AA288BDAB}"/>
    <dgm:cxn modelId="{D8F15CB4-2822-4807-9721-67BDE9CF140E}" type="presOf" srcId="{8397A4BB-E613-4C4A-ACDA-233D0DCA2F87}" destId="{809A8DE2-6E1E-4AEC-BC94-26EBC7470660}" srcOrd="0" destOrd="0" presId="urn:microsoft.com/office/officeart/2005/8/layout/vList2"/>
    <dgm:cxn modelId="{2580EFD0-63C3-41F3-8680-7F2540F940D0}" type="presOf" srcId="{0A4EACB6-3D0A-4464-986D-9986391AF3FD}" destId="{B0A97FB6-173E-4CD5-BF64-9B66EA41F98E}" srcOrd="0" destOrd="1" presId="urn:microsoft.com/office/officeart/2005/8/layout/vList2"/>
    <dgm:cxn modelId="{D8DE34D9-9FA4-4BA8-983D-22A6F0BE46AE}" srcId="{DDA2EEDF-AE85-4F6B-B58E-1A12C1C617D8}" destId="{B4B58E14-2D96-4410-9D7D-4DC1C0F696F6}" srcOrd="1" destOrd="0" parTransId="{04BA2819-67CE-4F14-B70B-0B53D603F37F}" sibTransId="{A6961BE2-67DC-4576-B4FC-00BE54F00BCD}"/>
    <dgm:cxn modelId="{13FDB3D9-2BD1-4934-899D-A8361D179F2F}" type="presOf" srcId="{B4B58E14-2D96-4410-9D7D-4DC1C0F696F6}" destId="{8ACC37FC-A7AD-4E1D-B862-81DAF789934D}" srcOrd="0" destOrd="0" presId="urn:microsoft.com/office/officeart/2005/8/layout/vList2"/>
    <dgm:cxn modelId="{B225D8E0-09BD-4611-918D-DF744E10856D}" srcId="{1DCF3CF8-8048-42DF-81FA-7CDFA15C6D25}" destId="{8397A4BB-E613-4C4A-ACDA-233D0DCA2F87}" srcOrd="0" destOrd="0" parTransId="{1F94BE49-EB01-4E90-A6A4-001D8489F74D}" sibTransId="{8583A040-3722-4B78-9063-BBBBF819C522}"/>
    <dgm:cxn modelId="{2B19C5E1-FDE6-433F-8366-50AFCEBDA3F7}" srcId="{2395A387-E76F-4CEB-8E19-B488579415B4}" destId="{2CF0ADC2-B540-4C2A-B6AE-0C10E21D69B6}" srcOrd="0" destOrd="0" parTransId="{602392DD-C2F4-4D20-B68F-E09D3CC4056A}" sibTransId="{8894A5E6-24DF-401C-A795-1C5B28E064B5}"/>
    <dgm:cxn modelId="{EB98B8E6-1F67-4131-A95A-83633A11C26D}" type="presOf" srcId="{898ADCCE-2821-4D81-AE88-F686F1A68FF4}" destId="{809A8DE2-6E1E-4AEC-BC94-26EBC7470660}" srcOrd="0" destOrd="1" presId="urn:microsoft.com/office/officeart/2005/8/layout/vList2"/>
    <dgm:cxn modelId="{99E9DDF7-55F2-46D6-B981-F9EFEE761AA1}" type="presOf" srcId="{2395A387-E76F-4CEB-8E19-B488579415B4}" destId="{5433738C-8DE1-4615-A7BD-4E5C142C5681}" srcOrd="0" destOrd="0" presId="urn:microsoft.com/office/officeart/2005/8/layout/vList2"/>
    <dgm:cxn modelId="{64B6D6F8-66D2-45D3-B80E-91776F20AD57}" srcId="{B4B58E14-2D96-4410-9D7D-4DC1C0F696F6}" destId="{0A4EACB6-3D0A-4464-986D-9986391AF3FD}" srcOrd="1" destOrd="0" parTransId="{0A67F023-C9FE-4E9A-A0C4-71F95D64807F}" sibTransId="{F7DC5B4F-CD51-4FC0-BF21-44AA0D32F1F2}"/>
    <dgm:cxn modelId="{930F5BE4-E40E-4B02-8B59-A0E94756F3D0}" type="presParOf" srcId="{5903555E-CBB7-4B2E-BA45-0BB9D8C47518}" destId="{5433738C-8DE1-4615-A7BD-4E5C142C5681}" srcOrd="0" destOrd="0" presId="urn:microsoft.com/office/officeart/2005/8/layout/vList2"/>
    <dgm:cxn modelId="{47400965-7EC2-42EB-AE33-667F316D80BA}" type="presParOf" srcId="{5903555E-CBB7-4B2E-BA45-0BB9D8C47518}" destId="{7EFF07C3-7CD0-4A51-8139-7D802C018A8F}" srcOrd="1" destOrd="0" presId="urn:microsoft.com/office/officeart/2005/8/layout/vList2"/>
    <dgm:cxn modelId="{C1EDFCFB-C3DB-4A1C-8B92-8FBAD89FD911}" type="presParOf" srcId="{5903555E-CBB7-4B2E-BA45-0BB9D8C47518}" destId="{8ACC37FC-A7AD-4E1D-B862-81DAF789934D}" srcOrd="2" destOrd="0" presId="urn:microsoft.com/office/officeart/2005/8/layout/vList2"/>
    <dgm:cxn modelId="{F6E8A6E8-DF53-476C-9839-5BB8991A3247}" type="presParOf" srcId="{5903555E-CBB7-4B2E-BA45-0BB9D8C47518}" destId="{B0A97FB6-173E-4CD5-BF64-9B66EA41F98E}" srcOrd="3" destOrd="0" presId="urn:microsoft.com/office/officeart/2005/8/layout/vList2"/>
    <dgm:cxn modelId="{4326C79D-9404-4234-BC62-3085B9DE57AD}" type="presParOf" srcId="{5903555E-CBB7-4B2E-BA45-0BB9D8C47518}" destId="{90C41EC0-BB30-4073-9564-31CDBBB209AB}" srcOrd="4" destOrd="0" presId="urn:microsoft.com/office/officeart/2005/8/layout/vList2"/>
    <dgm:cxn modelId="{AB4106CE-A4B2-4CE1-BE99-8F9B6BDBE90B}" type="presParOf" srcId="{5903555E-CBB7-4B2E-BA45-0BB9D8C47518}" destId="{809A8DE2-6E1E-4AEC-BC94-26EBC7470660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33738C-8DE1-4615-A7BD-4E5C142C5681}">
      <dsp:nvSpPr>
        <dsp:cNvPr id="0" name=""/>
        <dsp:cNvSpPr/>
      </dsp:nvSpPr>
      <dsp:spPr>
        <a:xfrm>
          <a:off x="0" y="63504"/>
          <a:ext cx="10515600" cy="5276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b="1" kern="1200" dirty="0"/>
            <a:t>La gestion financière</a:t>
          </a:r>
        </a:p>
      </dsp:txBody>
      <dsp:txXfrm>
        <a:off x="25759" y="89263"/>
        <a:ext cx="10464082" cy="476152"/>
      </dsp:txXfrm>
    </dsp:sp>
    <dsp:sp modelId="{7EFF07C3-7CD0-4A51-8139-7D802C018A8F}">
      <dsp:nvSpPr>
        <dsp:cNvPr id="0" name=""/>
        <dsp:cNvSpPr/>
      </dsp:nvSpPr>
      <dsp:spPr>
        <a:xfrm>
          <a:off x="0" y="591174"/>
          <a:ext cx="10515600" cy="1457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700" b="0" kern="1200" dirty="0"/>
            <a:t>Gestion des fonds publics (fonctionnement) et privés (investissement)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700" b="0" kern="1200"/>
            <a:t>Gestion des contributions des familles</a:t>
          </a:r>
          <a:endParaRPr lang="fr-FR" sz="1700" b="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700" b="0" kern="1200"/>
            <a:t>Préparation et suivi des budgets</a:t>
          </a:r>
          <a:endParaRPr lang="fr-FR" sz="1700" b="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700" b="0" kern="1200"/>
            <a:t>Participation aux négociations locales (mairie)</a:t>
          </a:r>
          <a:endParaRPr lang="fr-FR" sz="1700" b="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700" b="0" kern="1200"/>
            <a:t>Organisation des manifestations pour récolter des fonds d’investissement</a:t>
          </a:r>
          <a:endParaRPr lang="fr-FR" sz="1700" b="0" u="sng" kern="1200" dirty="0"/>
        </a:p>
      </dsp:txBody>
      <dsp:txXfrm>
        <a:off x="0" y="591174"/>
        <a:ext cx="10515600" cy="1457280"/>
      </dsp:txXfrm>
    </dsp:sp>
    <dsp:sp modelId="{8ACC37FC-A7AD-4E1D-B862-81DAF789934D}">
      <dsp:nvSpPr>
        <dsp:cNvPr id="0" name=""/>
        <dsp:cNvSpPr/>
      </dsp:nvSpPr>
      <dsp:spPr>
        <a:xfrm>
          <a:off x="0" y="2048454"/>
          <a:ext cx="10515600" cy="52767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b="1" kern="1200" dirty="0"/>
            <a:t>La Gestion immobilière</a:t>
          </a:r>
        </a:p>
      </dsp:txBody>
      <dsp:txXfrm>
        <a:off x="25759" y="2074213"/>
        <a:ext cx="10464082" cy="476152"/>
      </dsp:txXfrm>
    </dsp:sp>
    <dsp:sp modelId="{B0A97FB6-173E-4CD5-BF64-9B66EA41F98E}">
      <dsp:nvSpPr>
        <dsp:cNvPr id="0" name=""/>
        <dsp:cNvSpPr/>
      </dsp:nvSpPr>
      <dsp:spPr>
        <a:xfrm>
          <a:off x="0" y="2576124"/>
          <a:ext cx="10515600" cy="592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fr-FR" sz="1700" b="0" kern="1200" dirty="0"/>
            <a:t>Entretien des locaux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700" b="0" kern="1200" dirty="0"/>
            <a:t>Projets de rénovation et planification des investissements</a:t>
          </a:r>
        </a:p>
      </dsp:txBody>
      <dsp:txXfrm>
        <a:off x="0" y="2576124"/>
        <a:ext cx="10515600" cy="592020"/>
      </dsp:txXfrm>
    </dsp:sp>
    <dsp:sp modelId="{90C41EC0-BB30-4073-9564-31CDBBB209AB}">
      <dsp:nvSpPr>
        <dsp:cNvPr id="0" name=""/>
        <dsp:cNvSpPr/>
      </dsp:nvSpPr>
      <dsp:spPr>
        <a:xfrm>
          <a:off x="0" y="3168144"/>
          <a:ext cx="10515600" cy="52767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b="1" kern="1200" dirty="0"/>
            <a:t>La Responsabilité d’employeur</a:t>
          </a:r>
        </a:p>
      </dsp:txBody>
      <dsp:txXfrm>
        <a:off x="25759" y="3193903"/>
        <a:ext cx="10464082" cy="476152"/>
      </dsp:txXfrm>
    </dsp:sp>
    <dsp:sp modelId="{809A8DE2-6E1E-4AEC-BC94-26EBC7470660}">
      <dsp:nvSpPr>
        <dsp:cNvPr id="0" name=""/>
        <dsp:cNvSpPr/>
      </dsp:nvSpPr>
      <dsp:spPr>
        <a:xfrm>
          <a:off x="0" y="3695814"/>
          <a:ext cx="10515600" cy="592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fr-FR" sz="1700" b="0" kern="1200" dirty="0"/>
            <a:t>Gestion RH (salariés OGEC)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700" b="0" kern="1200" dirty="0"/>
            <a:t>Contrat du chef d’établissement visé (cf. UDOGEC employeur)</a:t>
          </a:r>
        </a:p>
      </dsp:txBody>
      <dsp:txXfrm>
        <a:off x="0" y="3695814"/>
        <a:ext cx="10515600" cy="5920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55EAD7-DDF2-BE49-00D1-DB5C0DE2DD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1809019-2390-6CF7-FA5E-EB5E208A5F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9F5153A-2E0F-EF36-D4C2-91548D12D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FEB0-6F0D-40EC-9363-86F6269CE34F}" type="datetimeFigureOut">
              <a:rPr lang="fr-FR" smtClean="0"/>
              <a:t>03/10/2022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CCA32C3-24DF-7F36-A3C6-BB6315509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D96779B-748B-E08B-C02E-12D06F626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738F-B831-4A4B-9A97-5E41D24A33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5092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05BF25-F25D-9AD7-CE1F-D330E0489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C960195-21DD-C701-959D-764604CDC1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4E94915-71C1-A79C-6B6D-65145B9FA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FEB0-6F0D-40EC-9363-86F6269CE34F}" type="datetimeFigureOut">
              <a:rPr lang="fr-FR" smtClean="0"/>
              <a:t>03/10/2022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65E115-E0E0-4308-5546-256FF5636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6181205-461F-F902-719C-E92B77DCC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738F-B831-4A4B-9A97-5E41D24A33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3303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CDFEA58-E4F6-CC43-EC9B-C2A193F515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868C2A0-1BD7-A64B-1976-CEDD22FD0A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89208EC-BCCC-04F9-56D4-4350B21AE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FEB0-6F0D-40EC-9363-86F6269CE34F}" type="datetimeFigureOut">
              <a:rPr lang="fr-FR" smtClean="0"/>
              <a:t>03/10/2022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6869870-7601-A65C-8634-51C403E8E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2AC097-2F97-10AE-943C-4BC85BDC6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738F-B831-4A4B-9A97-5E41D24A33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2065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425528-14D0-6FDE-3C81-C24A9AE2D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BD0FD61-9358-0BAF-1594-5D3151D69B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79CC1B-E2B9-1DDD-79AB-9B211EA4C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FEB0-6F0D-40EC-9363-86F6269CE34F}" type="datetimeFigureOut">
              <a:rPr lang="fr-FR" smtClean="0"/>
              <a:t>03/10/2022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2E5BA5A-5E5D-AF14-E070-2506CC993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9B35BBD-2E2E-D7BC-03ED-56EBB998E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738F-B831-4A4B-9A97-5E41D24A33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0227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9060B0-E921-0E7C-0F7E-5D31B9D2D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FBE5001-956C-6201-8EFA-1598B037B3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158421-DF59-3AF1-92CD-1E95241F9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FEB0-6F0D-40EC-9363-86F6269CE34F}" type="datetimeFigureOut">
              <a:rPr lang="fr-FR" smtClean="0"/>
              <a:t>03/10/2022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2E2FEBC-F1D3-172E-EDBE-66D723DC5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A6B1F2B-33B4-DD2C-8F36-4963E5365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738F-B831-4A4B-9A97-5E41D24A33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3566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251328-A7D7-7979-2E29-9E763E629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D7AFA9E-BB50-80FE-E153-CE2973ABF6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631AD97-D221-51E1-ACAB-5017CE05AF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9A749DC-D164-243B-1E12-C743034E9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FEB0-6F0D-40EC-9363-86F6269CE34F}" type="datetimeFigureOut">
              <a:rPr lang="fr-FR" smtClean="0"/>
              <a:t>03/10/2022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5C9E32-BC93-9F54-FC9F-9633E2805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6A0124C-A57B-76F2-608E-0E6B7A76E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738F-B831-4A4B-9A97-5E41D24A33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5172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D1290F-6775-63DB-FB6E-862B85199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DE16124-E78E-D06E-B8B2-9ADE3901CB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3826A2C-8E1D-8858-4F54-AA22869405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0311918-E627-042B-DE04-17E504286D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B492A1D-ED3D-EA65-AF44-5E459E5BB2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00F0974-2402-B113-D4D8-583C54895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FEB0-6F0D-40EC-9363-86F6269CE34F}" type="datetimeFigureOut">
              <a:rPr lang="fr-FR" smtClean="0"/>
              <a:t>03/10/2022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7B26B56-632E-B327-E66D-B624EB5FA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40DCA77-25AC-2D26-2F5D-79FF536FC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738F-B831-4A4B-9A97-5E41D24A33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326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7E1D55-F06F-B481-8B08-D25150A42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F3DCC49-ED1F-75C6-C87A-16A7D2DBE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FEB0-6F0D-40EC-9363-86F6269CE34F}" type="datetimeFigureOut">
              <a:rPr lang="fr-FR" smtClean="0"/>
              <a:t>03/10/2022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EFD62B7-D8C6-0ABF-372B-B1141BF63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F8537D1-FD0B-3979-ABD9-DC8D645EA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738F-B831-4A4B-9A97-5E41D24A33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1694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C7BC582-13A3-B6C0-B807-DF1BE5E79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FEB0-6F0D-40EC-9363-86F6269CE34F}" type="datetimeFigureOut">
              <a:rPr lang="fr-FR" smtClean="0"/>
              <a:t>03/10/2022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3C86573-AB7E-5ECD-3ED5-EF460941B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5AEF859-B17B-5BF6-A093-6CBAE6972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738F-B831-4A4B-9A97-5E41D24A33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2194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9ABA20-FBED-2491-7B8C-1131A4A89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A0FACB-566F-0FB4-A6E9-C22B327F2B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6049552-00D3-01E5-7CC7-009B27F72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B497CFA-C0E8-1824-F322-8537AA18E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FEB0-6F0D-40EC-9363-86F6269CE34F}" type="datetimeFigureOut">
              <a:rPr lang="fr-FR" smtClean="0"/>
              <a:t>03/10/2022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600A4B4-B827-6EBF-DFC5-DD04060BD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F0F2F4E-2866-52E2-38FC-6066768D3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738F-B831-4A4B-9A97-5E41D24A33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7260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AEAB48-A114-B5D5-2147-C3C827C8E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9BFEC24-8800-B44C-D165-570B7547DD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919E855-7C16-17F9-D719-A9D054F96C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B2C8B3B-D6A1-8E8E-5BA4-2403A2DE5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FEB0-6F0D-40EC-9363-86F6269CE34F}" type="datetimeFigureOut">
              <a:rPr lang="fr-FR" smtClean="0"/>
              <a:t>03/10/2022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4DC722B-97DC-ACFE-64D6-FD0A61CAC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3984C1B-A192-1B03-15C7-D6B08D60B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738F-B831-4A4B-9A97-5E41D24A33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640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2669CF8-3BA4-52EF-081F-2732AA32D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72D7751-791D-37D4-85C9-A89FAA384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329426D-AA58-186C-E70F-3EAE060F15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DFEB0-6F0D-40EC-9363-86F6269CE34F}" type="datetimeFigureOut">
              <a:rPr lang="fr-FR" smtClean="0"/>
              <a:t>03/10/2022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4FFB7E0-F132-E227-F23D-E534B55B6B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0155E06-4B31-53B2-F48C-8E861B1212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2738F-B831-4A4B-9A97-5E41D24A33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0011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 descr="Mains levées pendant une conférence">
            <a:extLst>
              <a:ext uri="{FF2B5EF4-FFF2-40B4-BE49-F238E27FC236}">
                <a16:creationId xmlns:a16="http://schemas.microsoft.com/office/drawing/2014/main" id="{F43422F7-2872-FD1C-A092-B5D97F474B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2329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79D52CA-82A2-3FE3-62AE-A9682DFC11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fr-FR" sz="4800"/>
              <a:t>Assemblée Générale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675D741-798E-D029-DE37-34C3C68B02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fr-FR" sz="2000"/>
              <a:t>OGEC</a:t>
            </a:r>
          </a:p>
          <a:p>
            <a:pPr algn="l"/>
            <a:r>
              <a:rPr lang="fr-FR" sz="2000"/>
              <a:t>Ecole</a:t>
            </a:r>
          </a:p>
          <a:p>
            <a:pPr algn="l"/>
            <a:r>
              <a:rPr lang="fr-FR" sz="2000"/>
              <a:t>Année 2021/2022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0275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020221-0D47-EED9-8C96-B2FD9A5B0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Rapport financier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87A307-A8F9-52C7-1B50-3F9637F88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Présentation du résultats de la cantine</a:t>
            </a:r>
            <a:r>
              <a:rPr lang="fr-FR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(copie de l’onglet restauration)</a:t>
            </a:r>
            <a:endParaRPr lang="fr-FR" sz="1400" dirty="0"/>
          </a:p>
          <a:p>
            <a:endParaRPr lang="fr-FR" dirty="0"/>
          </a:p>
          <a:p>
            <a:endParaRPr lang="fr-FR" dirty="0"/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3C1883E7-EE0B-3421-195F-94C743961C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2515132"/>
              </p:ext>
            </p:extLst>
          </p:nvPr>
        </p:nvGraphicFramePr>
        <p:xfrm>
          <a:off x="1196502" y="2607013"/>
          <a:ext cx="8998085" cy="3569953"/>
        </p:xfrm>
        <a:graphic>
          <a:graphicData uri="http://schemas.openxmlformats.org/drawingml/2006/table">
            <a:tbl>
              <a:tblPr/>
              <a:tblGrid>
                <a:gridCol w="3122469">
                  <a:extLst>
                    <a:ext uri="{9D8B030D-6E8A-4147-A177-3AD203B41FA5}">
                      <a16:colId xmlns:a16="http://schemas.microsoft.com/office/drawing/2014/main" val="1773986353"/>
                    </a:ext>
                  </a:extLst>
                </a:gridCol>
                <a:gridCol w="1527660">
                  <a:extLst>
                    <a:ext uri="{9D8B030D-6E8A-4147-A177-3AD203B41FA5}">
                      <a16:colId xmlns:a16="http://schemas.microsoft.com/office/drawing/2014/main" val="3275277922"/>
                    </a:ext>
                  </a:extLst>
                </a:gridCol>
                <a:gridCol w="1527660">
                  <a:extLst>
                    <a:ext uri="{9D8B030D-6E8A-4147-A177-3AD203B41FA5}">
                      <a16:colId xmlns:a16="http://schemas.microsoft.com/office/drawing/2014/main" val="1717232757"/>
                    </a:ext>
                  </a:extLst>
                </a:gridCol>
                <a:gridCol w="1410148">
                  <a:extLst>
                    <a:ext uri="{9D8B030D-6E8A-4147-A177-3AD203B41FA5}">
                      <a16:colId xmlns:a16="http://schemas.microsoft.com/office/drawing/2014/main" val="1159626397"/>
                    </a:ext>
                  </a:extLst>
                </a:gridCol>
                <a:gridCol w="1410148">
                  <a:extLst>
                    <a:ext uri="{9D8B030D-6E8A-4147-A177-3AD203B41FA5}">
                      <a16:colId xmlns:a16="http://schemas.microsoft.com/office/drawing/2014/main" val="1611233344"/>
                    </a:ext>
                  </a:extLst>
                </a:gridCol>
              </a:tblGrid>
              <a:tr h="226195"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Nombre de repas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8616222"/>
                  </a:ext>
                </a:extLst>
              </a:tr>
              <a:tr h="216361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effectLst/>
                          <a:latin typeface="Arial" panose="020B0604020202020204" pitchFamily="34" charset="0"/>
                        </a:rPr>
                        <a:t>2020/2021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effectLst/>
                          <a:latin typeface="Arial" panose="020B0604020202020204" pitchFamily="34" charset="0"/>
                        </a:rPr>
                        <a:t>2021/2022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7893883"/>
                  </a:ext>
                </a:extLst>
              </a:tr>
              <a:tr h="226195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 TOTAL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par repas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 TOTAL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par repas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0258068"/>
                  </a:ext>
                </a:extLst>
              </a:tr>
              <a:tr h="216361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Repas/avantages nature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0.00 €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0.00 €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0971528"/>
                  </a:ext>
                </a:extLst>
              </a:tr>
              <a:tr h="22619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subvention Restauration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0.00 €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6065806"/>
                  </a:ext>
                </a:extLst>
              </a:tr>
              <a:tr h="226195"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i="0" u="none" strike="noStrike">
                          <a:effectLst/>
                          <a:latin typeface="Arial" panose="020B0604020202020204" pitchFamily="34" charset="0"/>
                        </a:rPr>
                        <a:t>Total des produits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i="0" u="none" strike="noStrike">
                          <a:effectLst/>
                          <a:latin typeface="Arial" panose="020B0604020202020204" pitchFamily="34" charset="0"/>
                        </a:rPr>
                        <a:t>0.00 €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i="0" u="none" strike="noStrike">
                          <a:effectLst/>
                          <a:latin typeface="Arial" panose="020B0604020202020204" pitchFamily="34" charset="0"/>
                        </a:rPr>
                        <a:t>0.00 €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i="0" u="none" strike="noStrike">
                          <a:effectLst/>
                          <a:latin typeface="Arial" panose="020B0604020202020204" pitchFamily="34" charset="0"/>
                        </a:rPr>
                        <a:t>0.00 €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i="0" u="none" strike="noStrike">
                          <a:effectLst/>
                          <a:latin typeface="Arial" panose="020B0604020202020204" pitchFamily="34" charset="0"/>
                        </a:rPr>
                        <a:t>0.00 €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5174291"/>
                  </a:ext>
                </a:extLst>
              </a:tr>
              <a:tr h="21636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effectLst/>
                          <a:latin typeface="Arial" panose="020B0604020202020204" pitchFamily="34" charset="0"/>
                        </a:rPr>
                        <a:t>Charges imputables au forfait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8630519"/>
                  </a:ext>
                </a:extLst>
              </a:tr>
              <a:tr h="21636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Arial" panose="020B0604020202020204" pitchFamily="34" charset="0"/>
                        </a:rPr>
                        <a:t>Achats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0.00 €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0.00 €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5612890"/>
                  </a:ext>
                </a:extLst>
              </a:tr>
              <a:tr h="21636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Arial" panose="020B0604020202020204" pitchFamily="34" charset="0"/>
                        </a:rPr>
                        <a:t>Services extérieurs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0.00 €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0.00 €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4787801"/>
                  </a:ext>
                </a:extLst>
              </a:tr>
              <a:tr h="21636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Arial" panose="020B0604020202020204" pitchFamily="34" charset="0"/>
                        </a:rPr>
                        <a:t>Autres services extérieurs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0.00 €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0.00 €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7918230"/>
                  </a:ext>
                </a:extLst>
              </a:tr>
              <a:tr h="216361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impots et taxes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0.00 €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0.00 €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1642216"/>
                  </a:ext>
                </a:extLst>
              </a:tr>
              <a:tr h="216361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charges de personnel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0.00 €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0.00 €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4473975"/>
                  </a:ext>
                </a:extLst>
              </a:tr>
              <a:tr h="22619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ligne libre : loyer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0.00 €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0.00 €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1149336"/>
                  </a:ext>
                </a:extLst>
              </a:tr>
              <a:tr h="226195"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i="0" u="none" strike="noStrike">
                          <a:effectLst/>
                          <a:latin typeface="Arial" panose="020B0604020202020204" pitchFamily="34" charset="0"/>
                        </a:rPr>
                        <a:t>Total des charges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i="0" u="none" strike="noStrike">
                          <a:effectLst/>
                          <a:latin typeface="Arial" panose="020B0604020202020204" pitchFamily="34" charset="0"/>
                        </a:rPr>
                        <a:t>0.00 €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i="0" u="none" strike="noStrike">
                          <a:effectLst/>
                          <a:latin typeface="Arial" panose="020B0604020202020204" pitchFamily="34" charset="0"/>
                        </a:rPr>
                        <a:t>0.00 €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i="0" u="none" strike="noStrike">
                          <a:effectLst/>
                          <a:latin typeface="Arial" panose="020B0604020202020204" pitchFamily="34" charset="0"/>
                        </a:rPr>
                        <a:t>0.00 €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8218440"/>
                  </a:ext>
                </a:extLst>
              </a:tr>
              <a:tr h="216361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contrôle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1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0.00 €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contrôle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1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#VALEUR!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9561934"/>
                  </a:ext>
                </a:extLst>
              </a:tr>
              <a:tr h="265534"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i="0" u="none" strike="noStrike">
                          <a:effectLst/>
                          <a:latin typeface="Arial" panose="020B0604020202020204" pitchFamily="34" charset="0"/>
                        </a:rPr>
                        <a:t>Résultat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>
                          <a:effectLst/>
                          <a:latin typeface="Arial" panose="020B0604020202020204" pitchFamily="34" charset="0"/>
                        </a:rPr>
                        <a:t>0.00 €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>
                          <a:effectLst/>
                          <a:latin typeface="Arial" panose="020B0604020202020204" pitchFamily="34" charset="0"/>
                        </a:rPr>
                        <a:t>0.00 €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8468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3619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020221-0D47-EED9-8C96-B2FD9A5B0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Rapport financier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87A307-A8F9-52C7-1B50-3F9637F88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Présentation du résultats de la garderie</a:t>
            </a:r>
            <a:r>
              <a:rPr lang="fr-FR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(copie de l’onglet garderie)</a:t>
            </a:r>
            <a:endParaRPr lang="fr-FR" sz="1400" dirty="0"/>
          </a:p>
          <a:p>
            <a:endParaRPr lang="fr-FR" dirty="0"/>
          </a:p>
          <a:p>
            <a:endParaRPr lang="fr-FR" dirty="0"/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4051D516-C901-AD20-F593-ECB07580DF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063298"/>
              </p:ext>
            </p:extLst>
          </p:nvPr>
        </p:nvGraphicFramePr>
        <p:xfrm>
          <a:off x="1313234" y="2549684"/>
          <a:ext cx="7754566" cy="3851114"/>
        </p:xfrm>
        <a:graphic>
          <a:graphicData uri="http://schemas.openxmlformats.org/drawingml/2006/table">
            <a:tbl>
              <a:tblPr/>
              <a:tblGrid>
                <a:gridCol w="2783690">
                  <a:extLst>
                    <a:ext uri="{9D8B030D-6E8A-4147-A177-3AD203B41FA5}">
                      <a16:colId xmlns:a16="http://schemas.microsoft.com/office/drawing/2014/main" val="4051763380"/>
                    </a:ext>
                  </a:extLst>
                </a:gridCol>
                <a:gridCol w="1574111">
                  <a:extLst>
                    <a:ext uri="{9D8B030D-6E8A-4147-A177-3AD203B41FA5}">
                      <a16:colId xmlns:a16="http://schemas.microsoft.com/office/drawing/2014/main" val="3332900724"/>
                    </a:ext>
                  </a:extLst>
                </a:gridCol>
                <a:gridCol w="911327">
                  <a:extLst>
                    <a:ext uri="{9D8B030D-6E8A-4147-A177-3AD203B41FA5}">
                      <a16:colId xmlns:a16="http://schemas.microsoft.com/office/drawing/2014/main" val="39817006"/>
                    </a:ext>
                  </a:extLst>
                </a:gridCol>
                <a:gridCol w="1574111">
                  <a:extLst>
                    <a:ext uri="{9D8B030D-6E8A-4147-A177-3AD203B41FA5}">
                      <a16:colId xmlns:a16="http://schemas.microsoft.com/office/drawing/2014/main" val="3972716573"/>
                    </a:ext>
                  </a:extLst>
                </a:gridCol>
                <a:gridCol w="911327">
                  <a:extLst>
                    <a:ext uri="{9D8B030D-6E8A-4147-A177-3AD203B41FA5}">
                      <a16:colId xmlns:a16="http://schemas.microsoft.com/office/drawing/2014/main" val="4140091539"/>
                    </a:ext>
                  </a:extLst>
                </a:gridCol>
              </a:tblGrid>
              <a:tr h="222374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Nombre d'heure facturées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5205693"/>
                  </a:ext>
                </a:extLst>
              </a:tr>
              <a:tr h="222374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effectLst/>
                          <a:latin typeface="Arial" panose="020B0604020202020204" pitchFamily="34" charset="0"/>
                        </a:rPr>
                        <a:t>2020/2021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effectLst/>
                          <a:latin typeface="Arial" panose="020B0604020202020204" pitchFamily="34" charset="0"/>
                        </a:rPr>
                        <a:t>2021/2022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3455507"/>
                  </a:ext>
                </a:extLst>
              </a:tr>
              <a:tr h="454856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 TOTAL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par H/Garderie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 TOTAL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par H/Garderie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058140"/>
                  </a:ext>
                </a:extLst>
              </a:tr>
              <a:tr h="222374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Facturation Garderie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363218"/>
                  </a:ext>
                </a:extLst>
              </a:tr>
              <a:tr h="232482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subvention Périscolaire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9738505"/>
                  </a:ext>
                </a:extLst>
              </a:tr>
              <a:tr h="232482"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i="1" u="none" strike="noStrike">
                          <a:effectLst/>
                          <a:latin typeface="Arial" panose="020B0604020202020204" pitchFamily="34" charset="0"/>
                        </a:rPr>
                        <a:t>Total des produits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effectLst/>
                          <a:latin typeface="Arial" panose="020B0604020202020204" pitchFamily="34" charset="0"/>
                        </a:rPr>
                        <a:t>                        -  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effectLst/>
                          <a:latin typeface="Arial" panose="020B0604020202020204" pitchFamily="34" charset="0"/>
                        </a:rPr>
                        <a:t>                        -  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7397283"/>
                  </a:ext>
                </a:extLst>
              </a:tr>
              <a:tr h="22237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1" u="none" strike="noStrike">
                          <a:effectLst/>
                          <a:latin typeface="Arial" panose="020B0604020202020204" pitchFamily="34" charset="0"/>
                        </a:rPr>
                        <a:t>Charges imputables au forfait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5040656"/>
                  </a:ext>
                </a:extLst>
              </a:tr>
              <a:tr h="222374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Arial" panose="020B0604020202020204" pitchFamily="34" charset="0"/>
                        </a:rPr>
                        <a:t>Achats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153279"/>
                  </a:ext>
                </a:extLst>
              </a:tr>
              <a:tr h="222374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Arial" panose="020B0604020202020204" pitchFamily="34" charset="0"/>
                        </a:rPr>
                        <a:t>Services extérieurs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352010"/>
                  </a:ext>
                </a:extLst>
              </a:tr>
              <a:tr h="222374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Arial" panose="020B0604020202020204" pitchFamily="34" charset="0"/>
                        </a:rPr>
                        <a:t>Autres services extérieurs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6634621"/>
                  </a:ext>
                </a:extLst>
              </a:tr>
              <a:tr h="222374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impots et taxes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8260397"/>
                  </a:ext>
                </a:extLst>
              </a:tr>
              <a:tr h="222374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charges de personnel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7840140"/>
                  </a:ext>
                </a:extLst>
              </a:tr>
              <a:tr h="232482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6442167"/>
                  </a:ext>
                </a:extLst>
              </a:tr>
              <a:tr h="232482"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i="1" u="none" strike="noStrike">
                          <a:effectLst/>
                          <a:latin typeface="Arial" panose="020B0604020202020204" pitchFamily="34" charset="0"/>
                        </a:rPr>
                        <a:t>Total des charges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effectLst/>
                          <a:latin typeface="Arial" panose="020B0604020202020204" pitchFamily="34" charset="0"/>
                        </a:rPr>
                        <a:t>                        -  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effectLst/>
                          <a:latin typeface="Arial" panose="020B0604020202020204" pitchFamily="34" charset="0"/>
                        </a:rPr>
                        <a:t>                        -  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0728206"/>
                  </a:ext>
                </a:extLst>
              </a:tr>
              <a:tr h="232482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contrôle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contrôle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1436635"/>
                  </a:ext>
                </a:extLst>
              </a:tr>
              <a:tr h="232482"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i="0" u="none" strike="noStrike">
                          <a:effectLst/>
                          <a:latin typeface="Arial" panose="020B0604020202020204" pitchFamily="34" charset="0"/>
                        </a:rPr>
                        <a:t>Résultat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  -  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  -  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41965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580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020221-0D47-EED9-8C96-B2FD9A5B0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Rapport financier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87A307-A8F9-52C7-1B50-3F9637F88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Présentation du Compte de résultats</a:t>
            </a:r>
            <a:r>
              <a:rPr lang="fr-FR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(copie de l’onglet synthèse)</a:t>
            </a:r>
            <a:endParaRPr lang="fr-FR" sz="1400" dirty="0"/>
          </a:p>
          <a:p>
            <a:endParaRPr lang="fr-FR" dirty="0"/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2897DA4E-2CE4-2168-512E-B071B307B1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4217102"/>
              </p:ext>
            </p:extLst>
          </p:nvPr>
        </p:nvGraphicFramePr>
        <p:xfrm>
          <a:off x="2042809" y="2665379"/>
          <a:ext cx="7772401" cy="3375500"/>
        </p:xfrm>
        <a:graphic>
          <a:graphicData uri="http://schemas.openxmlformats.org/drawingml/2006/table">
            <a:tbl>
              <a:tblPr/>
              <a:tblGrid>
                <a:gridCol w="4386877">
                  <a:extLst>
                    <a:ext uri="{9D8B030D-6E8A-4147-A177-3AD203B41FA5}">
                      <a16:colId xmlns:a16="http://schemas.microsoft.com/office/drawing/2014/main" val="3321924259"/>
                    </a:ext>
                  </a:extLst>
                </a:gridCol>
                <a:gridCol w="1931179">
                  <a:extLst>
                    <a:ext uri="{9D8B030D-6E8A-4147-A177-3AD203B41FA5}">
                      <a16:colId xmlns:a16="http://schemas.microsoft.com/office/drawing/2014/main" val="170267278"/>
                    </a:ext>
                  </a:extLst>
                </a:gridCol>
                <a:gridCol w="1454345">
                  <a:extLst>
                    <a:ext uri="{9D8B030D-6E8A-4147-A177-3AD203B41FA5}">
                      <a16:colId xmlns:a16="http://schemas.microsoft.com/office/drawing/2014/main" val="282342771"/>
                    </a:ext>
                  </a:extLst>
                </a:gridCol>
              </a:tblGrid>
              <a:tr h="476032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effectLst/>
                          <a:latin typeface="Arial" panose="020B0604020202020204" pitchFamily="34" charset="0"/>
                        </a:rPr>
                        <a:t>Total des Produits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5976289"/>
                  </a:ext>
                </a:extLst>
              </a:tr>
              <a:tr h="476032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effectLst/>
                          <a:latin typeface="Arial" panose="020B0604020202020204" pitchFamily="34" charset="0"/>
                        </a:rPr>
                        <a:t>Total des Charges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5780372"/>
                  </a:ext>
                </a:extLst>
              </a:tr>
              <a:tr h="476032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effectLst/>
                          <a:latin typeface="Arial" panose="020B0604020202020204" pitchFamily="34" charset="0"/>
                        </a:rPr>
                        <a:t>Résultats exceptionnels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64057"/>
                  </a:ext>
                </a:extLst>
              </a:tr>
              <a:tr h="476032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effectLst/>
                          <a:latin typeface="Arial" panose="020B0604020202020204" pitchFamily="34" charset="0"/>
                        </a:rPr>
                        <a:t>Nature du Résultat exceptionnel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7832611"/>
                  </a:ext>
                </a:extLst>
              </a:tr>
              <a:tr h="497670"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1928104"/>
                  </a:ext>
                </a:extLst>
              </a:tr>
              <a:tr h="476032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effectLst/>
                          <a:latin typeface="Arial" panose="020B0604020202020204" pitchFamily="34" charset="0"/>
                        </a:rPr>
                        <a:t>Résultat général OGEC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                  -   €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0795678"/>
                  </a:ext>
                </a:extLst>
              </a:tr>
              <a:tr h="497670"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1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contrôle résultat général OGEC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1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-   €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98224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6902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020221-0D47-EED9-8C96-B2FD9A5B0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Budget prévisionnel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87A307-A8F9-52C7-1B50-3F9637F88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Budget de fonctionnement</a:t>
            </a:r>
            <a:r>
              <a:rPr lang="fr-FR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(copie de l’onglet HC forfait communal)</a:t>
            </a:r>
            <a:endParaRPr lang="fr-FR" sz="1400" dirty="0"/>
          </a:p>
          <a:p>
            <a:endParaRPr lang="fr-FR" dirty="0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92EEB899-2568-A79E-2E86-D795686071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8966177"/>
              </p:ext>
            </p:extLst>
          </p:nvPr>
        </p:nvGraphicFramePr>
        <p:xfrm>
          <a:off x="518474" y="2856916"/>
          <a:ext cx="10835327" cy="3166811"/>
        </p:xfrm>
        <a:graphic>
          <a:graphicData uri="http://schemas.openxmlformats.org/drawingml/2006/table">
            <a:tbl>
              <a:tblPr/>
              <a:tblGrid>
                <a:gridCol w="2315020">
                  <a:extLst>
                    <a:ext uri="{9D8B030D-6E8A-4147-A177-3AD203B41FA5}">
                      <a16:colId xmlns:a16="http://schemas.microsoft.com/office/drawing/2014/main" val="1519679844"/>
                    </a:ext>
                  </a:extLst>
                </a:gridCol>
                <a:gridCol w="737185">
                  <a:extLst>
                    <a:ext uri="{9D8B030D-6E8A-4147-A177-3AD203B41FA5}">
                      <a16:colId xmlns:a16="http://schemas.microsoft.com/office/drawing/2014/main" val="3937915681"/>
                    </a:ext>
                  </a:extLst>
                </a:gridCol>
                <a:gridCol w="799264">
                  <a:extLst>
                    <a:ext uri="{9D8B030D-6E8A-4147-A177-3AD203B41FA5}">
                      <a16:colId xmlns:a16="http://schemas.microsoft.com/office/drawing/2014/main" val="2187339850"/>
                    </a:ext>
                  </a:extLst>
                </a:gridCol>
                <a:gridCol w="799264">
                  <a:extLst>
                    <a:ext uri="{9D8B030D-6E8A-4147-A177-3AD203B41FA5}">
                      <a16:colId xmlns:a16="http://schemas.microsoft.com/office/drawing/2014/main" val="637577755"/>
                    </a:ext>
                  </a:extLst>
                </a:gridCol>
                <a:gridCol w="995846">
                  <a:extLst>
                    <a:ext uri="{9D8B030D-6E8A-4147-A177-3AD203B41FA5}">
                      <a16:colId xmlns:a16="http://schemas.microsoft.com/office/drawing/2014/main" val="1457135856"/>
                    </a:ext>
                  </a:extLst>
                </a:gridCol>
                <a:gridCol w="799264">
                  <a:extLst>
                    <a:ext uri="{9D8B030D-6E8A-4147-A177-3AD203B41FA5}">
                      <a16:colId xmlns:a16="http://schemas.microsoft.com/office/drawing/2014/main" val="4087949781"/>
                    </a:ext>
                  </a:extLst>
                </a:gridCol>
                <a:gridCol w="799264">
                  <a:extLst>
                    <a:ext uri="{9D8B030D-6E8A-4147-A177-3AD203B41FA5}">
                      <a16:colId xmlns:a16="http://schemas.microsoft.com/office/drawing/2014/main" val="3100726443"/>
                    </a:ext>
                  </a:extLst>
                </a:gridCol>
                <a:gridCol w="995846">
                  <a:extLst>
                    <a:ext uri="{9D8B030D-6E8A-4147-A177-3AD203B41FA5}">
                      <a16:colId xmlns:a16="http://schemas.microsoft.com/office/drawing/2014/main" val="3054899755"/>
                    </a:ext>
                  </a:extLst>
                </a:gridCol>
                <a:gridCol w="799264">
                  <a:extLst>
                    <a:ext uri="{9D8B030D-6E8A-4147-A177-3AD203B41FA5}">
                      <a16:colId xmlns:a16="http://schemas.microsoft.com/office/drawing/2014/main" val="3813704465"/>
                    </a:ext>
                  </a:extLst>
                </a:gridCol>
                <a:gridCol w="799264">
                  <a:extLst>
                    <a:ext uri="{9D8B030D-6E8A-4147-A177-3AD203B41FA5}">
                      <a16:colId xmlns:a16="http://schemas.microsoft.com/office/drawing/2014/main" val="1344885020"/>
                    </a:ext>
                  </a:extLst>
                </a:gridCol>
                <a:gridCol w="995846">
                  <a:extLst>
                    <a:ext uri="{9D8B030D-6E8A-4147-A177-3AD203B41FA5}">
                      <a16:colId xmlns:a16="http://schemas.microsoft.com/office/drawing/2014/main" val="2964744049"/>
                    </a:ext>
                  </a:extLst>
                </a:gridCol>
              </a:tblGrid>
              <a:tr h="206735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2" marR="6792" marT="6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2" marR="6792" marT="679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effectLst/>
                          <a:latin typeface="Arial" panose="020B0604020202020204" pitchFamily="34" charset="0"/>
                        </a:rPr>
                        <a:t>2020/2021</a:t>
                      </a:r>
                    </a:p>
                  </a:txBody>
                  <a:tcPr marL="6792" marR="6792" marT="6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2" marR="6792" marT="679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effectLst/>
                          <a:latin typeface="Arial" panose="020B0604020202020204" pitchFamily="34" charset="0"/>
                        </a:rPr>
                        <a:t>2021/2022</a:t>
                      </a:r>
                    </a:p>
                  </a:txBody>
                  <a:tcPr marL="6792" marR="6792" marT="6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2" marR="6792" marT="679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effectLst/>
                          <a:latin typeface="Arial" panose="020B0604020202020204" pitchFamily="34" charset="0"/>
                        </a:rPr>
                        <a:t>2022/2023</a:t>
                      </a:r>
                    </a:p>
                  </a:txBody>
                  <a:tcPr marL="6792" marR="6792" marT="6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2" marR="6792" marT="679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0412221"/>
                  </a:ext>
                </a:extLst>
              </a:tr>
              <a:tr h="216133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2" marR="6792" marT="6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2" marR="6792" marT="679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 TOTAL </a:t>
                      </a:r>
                    </a:p>
                  </a:txBody>
                  <a:tcPr marL="6792" marR="6792" marT="6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par élève</a:t>
                      </a:r>
                    </a:p>
                  </a:txBody>
                  <a:tcPr marL="6792" marR="6792" marT="67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2" marR="6792" marT="67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 TOTAL </a:t>
                      </a:r>
                    </a:p>
                  </a:txBody>
                  <a:tcPr marL="6792" marR="6792" marT="6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par élève</a:t>
                      </a:r>
                    </a:p>
                  </a:txBody>
                  <a:tcPr marL="6792" marR="6792" marT="67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2" marR="6792" marT="67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 TOTAL </a:t>
                      </a:r>
                    </a:p>
                  </a:txBody>
                  <a:tcPr marL="6792" marR="6792" marT="6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par élève</a:t>
                      </a:r>
                    </a:p>
                  </a:txBody>
                  <a:tcPr marL="6792" marR="6792" marT="67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2" marR="6792" marT="67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8955624"/>
                  </a:ext>
                </a:extLst>
              </a:tr>
              <a:tr h="206735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Forfait de la commune de l'OGEC </a:t>
                      </a:r>
                    </a:p>
                  </a:txBody>
                  <a:tcPr marL="6792" marR="6792" marT="6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2" marR="6792" marT="679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                  -     </a:t>
                      </a:r>
                    </a:p>
                  </a:txBody>
                  <a:tcPr marL="6792" marR="6792" marT="6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  </a:t>
                      </a:r>
                    </a:p>
                  </a:txBody>
                  <a:tcPr marL="6792" marR="6792" marT="67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2" marR="6792" marT="6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                  -     </a:t>
                      </a:r>
                    </a:p>
                  </a:txBody>
                  <a:tcPr marL="6792" marR="6792" marT="6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  </a:t>
                      </a:r>
                    </a:p>
                  </a:txBody>
                  <a:tcPr marL="6792" marR="6792" marT="67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2" marR="6792" marT="6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                  -     </a:t>
                      </a:r>
                    </a:p>
                  </a:txBody>
                  <a:tcPr marL="6792" marR="6792" marT="6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  </a:t>
                      </a:r>
                    </a:p>
                  </a:txBody>
                  <a:tcPr marL="6792" marR="6792" marT="67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2" marR="6792" marT="6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7329064"/>
                  </a:ext>
                </a:extLst>
              </a:tr>
              <a:tr h="216133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Forfait autres communes</a:t>
                      </a:r>
                    </a:p>
                  </a:txBody>
                  <a:tcPr marL="6792" marR="6792" marT="6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2" marR="6792" marT="679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                  -     </a:t>
                      </a:r>
                    </a:p>
                  </a:txBody>
                  <a:tcPr marL="6792" marR="6792" marT="6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  </a:t>
                      </a:r>
                    </a:p>
                  </a:txBody>
                  <a:tcPr marL="6792" marR="6792" marT="67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2" marR="6792" marT="6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92" marR="6792" marT="6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2" marR="6792" marT="67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2" marR="6792" marT="6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92" marR="6792" marT="6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2" marR="6792" marT="67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2" marR="6792" marT="6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6114813"/>
                  </a:ext>
                </a:extLst>
              </a:tr>
              <a:tr h="216133"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Arial" panose="020B0604020202020204" pitchFamily="34" charset="0"/>
                        </a:rPr>
                        <a:t>Total Forfaits</a:t>
                      </a:r>
                    </a:p>
                  </a:txBody>
                  <a:tcPr marL="6792" marR="6792" marT="6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2" marR="6792" marT="679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Arial" panose="020B0604020202020204" pitchFamily="34" charset="0"/>
                        </a:rPr>
                        <a:t>                  -     </a:t>
                      </a:r>
                    </a:p>
                  </a:txBody>
                  <a:tcPr marL="6792" marR="6792" marT="6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  </a:t>
                      </a:r>
                    </a:p>
                  </a:txBody>
                  <a:tcPr marL="6792" marR="6792" marT="6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2" marR="6792" marT="6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Arial" panose="020B0604020202020204" pitchFamily="34" charset="0"/>
                        </a:rPr>
                        <a:t>                  -     </a:t>
                      </a:r>
                    </a:p>
                  </a:txBody>
                  <a:tcPr marL="6792" marR="6792" marT="6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  </a:t>
                      </a:r>
                    </a:p>
                  </a:txBody>
                  <a:tcPr marL="6792" marR="6792" marT="6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2" marR="6792" marT="6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Arial" panose="020B0604020202020204" pitchFamily="34" charset="0"/>
                        </a:rPr>
                        <a:t>                  -     </a:t>
                      </a:r>
                    </a:p>
                  </a:txBody>
                  <a:tcPr marL="6792" marR="6792" marT="6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  </a:t>
                      </a:r>
                    </a:p>
                  </a:txBody>
                  <a:tcPr marL="6792" marR="6792" marT="6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2" marR="6792" marT="6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0289746"/>
                  </a:ext>
                </a:extLst>
              </a:tr>
              <a:tr h="216133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Arial" panose="020B0604020202020204" pitchFamily="34" charset="0"/>
                        </a:rPr>
                        <a:t>Charges imputables au forfait </a:t>
                      </a:r>
                    </a:p>
                  </a:txBody>
                  <a:tcPr marL="6792" marR="6792" marT="6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2" marR="6792" marT="679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2" marR="6792" marT="6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6792" marR="6792" marT="67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2" marR="6792" marT="6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2" marR="6792" marT="6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6792" marR="6792" marT="67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2" marR="6792" marT="6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2" marR="6792" marT="6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6792" marR="6792" marT="67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2" marR="6792" marT="6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4854918"/>
                  </a:ext>
                </a:extLst>
              </a:tr>
              <a:tr h="206735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effectLst/>
                          <a:latin typeface="Arial" panose="020B0604020202020204" pitchFamily="34" charset="0"/>
                        </a:rPr>
                        <a:t>Achats</a:t>
                      </a:r>
                    </a:p>
                  </a:txBody>
                  <a:tcPr marL="6792" marR="6792" marT="6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2" marR="6792" marT="679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2" marR="6792" marT="6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2" marR="6792" marT="67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2" marR="6792" marT="6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2" marR="6792" marT="6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2" marR="6792" marT="67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2" marR="6792" marT="6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2" marR="6792" marT="6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2" marR="6792" marT="67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2" marR="6792" marT="6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8703597"/>
                  </a:ext>
                </a:extLst>
              </a:tr>
              <a:tr h="206735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effectLst/>
                          <a:latin typeface="Arial" panose="020B0604020202020204" pitchFamily="34" charset="0"/>
                        </a:rPr>
                        <a:t>Services extérieurs</a:t>
                      </a:r>
                    </a:p>
                  </a:txBody>
                  <a:tcPr marL="6792" marR="6792" marT="6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2" marR="6792" marT="679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2" marR="6792" marT="6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2" marR="6792" marT="67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2" marR="6792" marT="6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2" marR="6792" marT="6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2" marR="6792" marT="67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2" marR="6792" marT="6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2" marR="6792" marT="6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2" marR="6792" marT="67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2" marR="6792" marT="6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5616106"/>
                  </a:ext>
                </a:extLst>
              </a:tr>
              <a:tr h="206735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effectLst/>
                          <a:latin typeface="Arial" panose="020B0604020202020204" pitchFamily="34" charset="0"/>
                        </a:rPr>
                        <a:t>Autres services extérieurs</a:t>
                      </a:r>
                    </a:p>
                  </a:txBody>
                  <a:tcPr marL="6792" marR="6792" marT="6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2" marR="6792" marT="679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2" marR="6792" marT="6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2" marR="6792" marT="67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2" marR="6792" marT="6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2" marR="6792" marT="6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2" marR="6792" marT="67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2" marR="6792" marT="6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2" marR="6792" marT="6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2" marR="6792" marT="67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2" marR="6792" marT="6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1542855"/>
                  </a:ext>
                </a:extLst>
              </a:tr>
              <a:tr h="206735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impots et taxes</a:t>
                      </a:r>
                    </a:p>
                  </a:txBody>
                  <a:tcPr marL="6792" marR="6792" marT="6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2" marR="6792" marT="679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2" marR="6792" marT="6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2" marR="6792" marT="67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2" marR="6792" marT="6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2" marR="6792" marT="6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2" marR="6792" marT="67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2" marR="6792" marT="6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2" marR="6792" marT="6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2" marR="6792" marT="67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2" marR="6792" marT="6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6176894"/>
                  </a:ext>
                </a:extLst>
              </a:tr>
              <a:tr h="206735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charges de personnel</a:t>
                      </a:r>
                    </a:p>
                  </a:txBody>
                  <a:tcPr marL="6792" marR="6792" marT="6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2" marR="6792" marT="679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2" marR="6792" marT="6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2" marR="6792" marT="67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2" marR="6792" marT="6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2" marR="6792" marT="6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2" marR="6792" marT="67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2" marR="6792" marT="6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2" marR="6792" marT="6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2" marR="6792" marT="67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2" marR="6792" marT="6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4753321"/>
                  </a:ext>
                </a:extLst>
              </a:tr>
              <a:tr h="216133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provision IDR</a:t>
                      </a:r>
                    </a:p>
                  </a:txBody>
                  <a:tcPr marL="6792" marR="6792" marT="6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2" marR="6792" marT="679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2" marR="6792" marT="6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2" marR="6792" marT="67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2" marR="6792" marT="6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2" marR="6792" marT="6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2" marR="6792" marT="679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2" marR="6792" marT="6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2" marR="6792" marT="6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2" marR="6792" marT="679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2" marR="6792" marT="6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6442095"/>
                  </a:ext>
                </a:extLst>
              </a:tr>
              <a:tr h="216133"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Arial" panose="020B0604020202020204" pitchFamily="34" charset="0"/>
                        </a:rPr>
                        <a:t>Total des charges</a:t>
                      </a:r>
                    </a:p>
                  </a:txBody>
                  <a:tcPr marL="6792" marR="6792" marT="6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2" marR="6792" marT="679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Arial" panose="020B0604020202020204" pitchFamily="34" charset="0"/>
                        </a:rPr>
                        <a:t>                  -     </a:t>
                      </a:r>
                    </a:p>
                  </a:txBody>
                  <a:tcPr marL="6792" marR="6792" marT="6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Arial" panose="020B0604020202020204" pitchFamily="34" charset="0"/>
                        </a:rPr>
                        <a:t>0.0%</a:t>
                      </a:r>
                    </a:p>
                  </a:txBody>
                  <a:tcPr marL="6792" marR="6792" marT="6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2" marR="6792" marT="6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Arial" panose="020B0604020202020204" pitchFamily="34" charset="0"/>
                        </a:rPr>
                        <a:t>                  -     </a:t>
                      </a:r>
                    </a:p>
                  </a:txBody>
                  <a:tcPr marL="6792" marR="6792" marT="6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Arial" panose="020B0604020202020204" pitchFamily="34" charset="0"/>
                        </a:rPr>
                        <a:t>0.0%</a:t>
                      </a:r>
                    </a:p>
                  </a:txBody>
                  <a:tcPr marL="6792" marR="6792" marT="6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2" marR="6792" marT="6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Arial" panose="020B0604020202020204" pitchFamily="34" charset="0"/>
                        </a:rPr>
                        <a:t>                  -     </a:t>
                      </a:r>
                    </a:p>
                  </a:txBody>
                  <a:tcPr marL="6792" marR="6792" marT="6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Arial" panose="020B0604020202020204" pitchFamily="34" charset="0"/>
                        </a:rPr>
                        <a:t>0.0%</a:t>
                      </a:r>
                    </a:p>
                  </a:txBody>
                  <a:tcPr marL="6792" marR="6792" marT="6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2" marR="6792" marT="6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5410126"/>
                  </a:ext>
                </a:extLst>
              </a:tr>
              <a:tr h="206735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2" marR="6792" marT="6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2" marR="6792" marT="679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2" marR="6792" marT="6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2" marR="6792" marT="67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2" marR="6792" marT="679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2" marR="6792" marT="6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2" marR="6792" marT="67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2" marR="6792" marT="679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2" marR="6792" marT="6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2" marR="6792" marT="67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2" marR="6792" marT="679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9098244"/>
                  </a:ext>
                </a:extLst>
              </a:tr>
              <a:tr h="216133"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Arial" panose="020B0604020202020204" pitchFamily="34" charset="0"/>
                        </a:rPr>
                        <a:t>Résultat du forfait  </a:t>
                      </a:r>
                    </a:p>
                  </a:txBody>
                  <a:tcPr marL="6792" marR="6792" marT="6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2" marR="6792" marT="679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                  -     </a:t>
                      </a:r>
                    </a:p>
                  </a:txBody>
                  <a:tcPr marL="6792" marR="6792" marT="6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  </a:t>
                      </a:r>
                    </a:p>
                  </a:txBody>
                  <a:tcPr marL="6792" marR="6792" marT="67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2" marR="6792" marT="67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                  -     </a:t>
                      </a:r>
                    </a:p>
                  </a:txBody>
                  <a:tcPr marL="6792" marR="6792" marT="6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  </a:t>
                      </a:r>
                    </a:p>
                  </a:txBody>
                  <a:tcPr marL="6792" marR="6792" marT="67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2" marR="6792" marT="67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                  -     </a:t>
                      </a:r>
                    </a:p>
                  </a:txBody>
                  <a:tcPr marL="6792" marR="6792" marT="6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  </a:t>
                      </a:r>
                    </a:p>
                  </a:txBody>
                  <a:tcPr marL="6792" marR="6792" marT="67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2" marR="6792" marT="67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2766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48257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020221-0D47-EED9-8C96-B2FD9A5B0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Budget prévisionnel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87A307-A8F9-52C7-1B50-3F9637F88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Budget d’investissement </a:t>
            </a: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(copie de l’onglet synthèse)</a:t>
            </a:r>
            <a:endParaRPr lang="fr-FR" sz="1400" dirty="0"/>
          </a:p>
          <a:p>
            <a:endParaRPr lang="fr-FR" dirty="0"/>
          </a:p>
          <a:p>
            <a:endParaRPr lang="fr-FR" dirty="0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A45BDB85-95C3-3A7C-EE24-1E86AB84F6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5921250"/>
              </p:ext>
            </p:extLst>
          </p:nvPr>
        </p:nvGraphicFramePr>
        <p:xfrm>
          <a:off x="838200" y="2576354"/>
          <a:ext cx="9029700" cy="3735546"/>
        </p:xfrm>
        <a:graphic>
          <a:graphicData uri="http://schemas.openxmlformats.org/drawingml/2006/table">
            <a:tbl>
              <a:tblPr/>
              <a:tblGrid>
                <a:gridCol w="2797079">
                  <a:extLst>
                    <a:ext uri="{9D8B030D-6E8A-4147-A177-3AD203B41FA5}">
                      <a16:colId xmlns:a16="http://schemas.microsoft.com/office/drawing/2014/main" val="1644233045"/>
                    </a:ext>
                  </a:extLst>
                </a:gridCol>
                <a:gridCol w="1231323">
                  <a:extLst>
                    <a:ext uri="{9D8B030D-6E8A-4147-A177-3AD203B41FA5}">
                      <a16:colId xmlns:a16="http://schemas.microsoft.com/office/drawing/2014/main" val="2338845495"/>
                    </a:ext>
                  </a:extLst>
                </a:gridCol>
                <a:gridCol w="927292">
                  <a:extLst>
                    <a:ext uri="{9D8B030D-6E8A-4147-A177-3AD203B41FA5}">
                      <a16:colId xmlns:a16="http://schemas.microsoft.com/office/drawing/2014/main" val="1715796333"/>
                    </a:ext>
                  </a:extLst>
                </a:gridCol>
                <a:gridCol w="1231323">
                  <a:extLst>
                    <a:ext uri="{9D8B030D-6E8A-4147-A177-3AD203B41FA5}">
                      <a16:colId xmlns:a16="http://schemas.microsoft.com/office/drawing/2014/main" val="2210060811"/>
                    </a:ext>
                  </a:extLst>
                </a:gridCol>
                <a:gridCol w="805680">
                  <a:extLst>
                    <a:ext uri="{9D8B030D-6E8A-4147-A177-3AD203B41FA5}">
                      <a16:colId xmlns:a16="http://schemas.microsoft.com/office/drawing/2014/main" val="1495114659"/>
                    </a:ext>
                  </a:extLst>
                </a:gridCol>
                <a:gridCol w="1231323">
                  <a:extLst>
                    <a:ext uri="{9D8B030D-6E8A-4147-A177-3AD203B41FA5}">
                      <a16:colId xmlns:a16="http://schemas.microsoft.com/office/drawing/2014/main" val="2105183050"/>
                    </a:ext>
                  </a:extLst>
                </a:gridCol>
                <a:gridCol w="805680">
                  <a:extLst>
                    <a:ext uri="{9D8B030D-6E8A-4147-A177-3AD203B41FA5}">
                      <a16:colId xmlns:a16="http://schemas.microsoft.com/office/drawing/2014/main" val="1278031873"/>
                    </a:ext>
                  </a:extLst>
                </a:gridCol>
              </a:tblGrid>
              <a:tr h="439476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effectLst/>
                          <a:latin typeface="Arial" panose="020B0604020202020204" pitchFamily="34" charset="0"/>
                        </a:rPr>
                        <a:t>Budget d'investissement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coût unitaire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coût unitaire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coût unitaire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1539058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l" fontAlgn="b"/>
                      <a:endParaRPr lang="fr-F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3370281"/>
                  </a:ext>
                </a:extLst>
              </a:tr>
              <a:tr h="219738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Contribution investissement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effectLst/>
                          <a:latin typeface="Arial" panose="020B0604020202020204" pitchFamily="34" charset="0"/>
                        </a:rPr>
                        <a:t>                  -   €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effectLst/>
                          <a:latin typeface="Arial" panose="020B0604020202020204" pitchFamily="34" charset="0"/>
                        </a:rPr>
                        <a:t>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effectLst/>
                          <a:latin typeface="Arial" panose="020B0604020202020204" pitchFamily="34" charset="0"/>
                        </a:rPr>
                        <a:t>                  -   €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effectLst/>
                          <a:latin typeface="Arial" panose="020B0604020202020204" pitchFamily="34" charset="0"/>
                        </a:rPr>
                        <a:t>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effectLst/>
                          <a:latin typeface="Arial" panose="020B0604020202020204" pitchFamily="34" charset="0"/>
                        </a:rPr>
                        <a:t>                  -   €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effectLst/>
                          <a:latin typeface="Arial" panose="020B0604020202020204" pitchFamily="34" charset="0"/>
                        </a:rPr>
                        <a:t>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3442143"/>
                  </a:ext>
                </a:extLst>
              </a:tr>
              <a:tr h="219738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Restauration scolaire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                  -   €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                  -   €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                  -   €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2390496"/>
                  </a:ext>
                </a:extLst>
              </a:tr>
              <a:tr h="219738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1" u="none" strike="noStrike">
                          <a:effectLst/>
                          <a:latin typeface="Arial" panose="020B0604020202020204" pitchFamily="34" charset="0"/>
                        </a:rPr>
                        <a:t>dont subvention municipale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                  -   €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                  -   €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                  -   €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804398"/>
                  </a:ext>
                </a:extLst>
              </a:tr>
              <a:tr h="219738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Accueil périscolaire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                  -   €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                  -   €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                  -   €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4776067"/>
                  </a:ext>
                </a:extLst>
              </a:tr>
              <a:tr h="219738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1" u="none" strike="noStrike">
                          <a:effectLst/>
                          <a:latin typeface="Arial" panose="020B0604020202020204" pitchFamily="34" charset="0"/>
                        </a:rPr>
                        <a:t>dont subvention municipale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                  -   €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                  -   €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                  -   €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2013092"/>
                  </a:ext>
                </a:extLst>
              </a:tr>
              <a:tr h="219738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Manifestations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5973644"/>
                  </a:ext>
                </a:extLst>
              </a:tr>
              <a:tr h="219738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1" u="none" strike="noStrike">
                          <a:effectLst/>
                          <a:latin typeface="Arial" panose="020B0604020202020204" pitchFamily="34" charset="0"/>
                        </a:rPr>
                        <a:t>dont Don APEL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1" u="none" strike="noStrike">
                          <a:effectLst/>
                          <a:latin typeface="Arial" panose="020B0604020202020204" pitchFamily="34" charset="0"/>
                        </a:rPr>
                        <a:t>                  -   €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2234385"/>
                  </a:ext>
                </a:extLst>
              </a:tr>
              <a:tr h="219738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1" u="none" strike="noStrike">
                          <a:effectLst/>
                          <a:latin typeface="Arial" panose="020B0604020202020204" pitchFamily="34" charset="0"/>
                        </a:rPr>
                        <a:t>dont subvention conseil départemental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1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9471367"/>
                  </a:ext>
                </a:extLst>
              </a:tr>
              <a:tr h="219738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Locations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                  -   €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6220393"/>
                  </a:ext>
                </a:extLst>
              </a:tr>
              <a:tr h="219738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Transport scolaire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                  -   €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9272365"/>
                  </a:ext>
                </a:extLst>
              </a:tr>
              <a:tr h="219738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1" u="none" strike="noStrike">
                          <a:effectLst/>
                          <a:latin typeface="Arial" panose="020B0604020202020204" pitchFamily="34" charset="0"/>
                        </a:rPr>
                        <a:t>dont subvention municipale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                  -   €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0004951"/>
                  </a:ext>
                </a:extLst>
              </a:tr>
              <a:tr h="219738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Divers OGEC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1879073"/>
                  </a:ext>
                </a:extLst>
              </a:tr>
              <a:tr h="219738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1" u="none" strike="noStrike">
                          <a:effectLst/>
                          <a:latin typeface="Arial" panose="020B0604020202020204" pitchFamily="34" charset="0"/>
                        </a:rPr>
                        <a:t>dont Solidarité UDOGEC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6272764"/>
                  </a:ext>
                </a:extLst>
              </a:tr>
              <a:tr h="229726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99968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9071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020221-0D47-EED9-8C96-B2FD9A5B0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Budget prévisionnel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87A307-A8F9-52C7-1B50-3F9637F88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Cantine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(copie de l’onglet restauration)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3C1883E7-EE0B-3421-195F-94C743961C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0385419"/>
              </p:ext>
            </p:extLst>
          </p:nvPr>
        </p:nvGraphicFramePr>
        <p:xfrm>
          <a:off x="1196502" y="2607013"/>
          <a:ext cx="8998085" cy="3569953"/>
        </p:xfrm>
        <a:graphic>
          <a:graphicData uri="http://schemas.openxmlformats.org/drawingml/2006/table">
            <a:tbl>
              <a:tblPr/>
              <a:tblGrid>
                <a:gridCol w="3122469">
                  <a:extLst>
                    <a:ext uri="{9D8B030D-6E8A-4147-A177-3AD203B41FA5}">
                      <a16:colId xmlns:a16="http://schemas.microsoft.com/office/drawing/2014/main" val="1773986353"/>
                    </a:ext>
                  </a:extLst>
                </a:gridCol>
                <a:gridCol w="1527660">
                  <a:extLst>
                    <a:ext uri="{9D8B030D-6E8A-4147-A177-3AD203B41FA5}">
                      <a16:colId xmlns:a16="http://schemas.microsoft.com/office/drawing/2014/main" val="3275277922"/>
                    </a:ext>
                  </a:extLst>
                </a:gridCol>
                <a:gridCol w="1527660">
                  <a:extLst>
                    <a:ext uri="{9D8B030D-6E8A-4147-A177-3AD203B41FA5}">
                      <a16:colId xmlns:a16="http://schemas.microsoft.com/office/drawing/2014/main" val="1717232757"/>
                    </a:ext>
                  </a:extLst>
                </a:gridCol>
                <a:gridCol w="1410148">
                  <a:extLst>
                    <a:ext uri="{9D8B030D-6E8A-4147-A177-3AD203B41FA5}">
                      <a16:colId xmlns:a16="http://schemas.microsoft.com/office/drawing/2014/main" val="1159626397"/>
                    </a:ext>
                  </a:extLst>
                </a:gridCol>
                <a:gridCol w="1410148">
                  <a:extLst>
                    <a:ext uri="{9D8B030D-6E8A-4147-A177-3AD203B41FA5}">
                      <a16:colId xmlns:a16="http://schemas.microsoft.com/office/drawing/2014/main" val="1611233344"/>
                    </a:ext>
                  </a:extLst>
                </a:gridCol>
              </a:tblGrid>
              <a:tr h="226195"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Nombre de repas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8616222"/>
                  </a:ext>
                </a:extLst>
              </a:tr>
              <a:tr h="216361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 dirty="0">
                          <a:effectLst/>
                          <a:latin typeface="Arial" panose="020B0604020202020204" pitchFamily="34" charset="0"/>
                        </a:rPr>
                        <a:t>2021/2022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 dirty="0">
                          <a:effectLst/>
                          <a:latin typeface="Arial" panose="020B0604020202020204" pitchFamily="34" charset="0"/>
                        </a:rPr>
                        <a:t>2022/2023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7893883"/>
                  </a:ext>
                </a:extLst>
              </a:tr>
              <a:tr h="226195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 TOTAL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par repas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 TOTAL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par repas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0258068"/>
                  </a:ext>
                </a:extLst>
              </a:tr>
              <a:tr h="216361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Repas/avantages nature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0.00 €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0.00 €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0971528"/>
                  </a:ext>
                </a:extLst>
              </a:tr>
              <a:tr h="22619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subvention Restauration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0.00 €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6065806"/>
                  </a:ext>
                </a:extLst>
              </a:tr>
              <a:tr h="226195"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i="0" u="none" strike="noStrike">
                          <a:effectLst/>
                          <a:latin typeface="Arial" panose="020B0604020202020204" pitchFamily="34" charset="0"/>
                        </a:rPr>
                        <a:t>Total des produits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i="0" u="none" strike="noStrike">
                          <a:effectLst/>
                          <a:latin typeface="Arial" panose="020B0604020202020204" pitchFamily="34" charset="0"/>
                        </a:rPr>
                        <a:t>0.00 €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i="0" u="none" strike="noStrike">
                          <a:effectLst/>
                          <a:latin typeface="Arial" panose="020B0604020202020204" pitchFamily="34" charset="0"/>
                        </a:rPr>
                        <a:t>0.00 €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i="0" u="none" strike="noStrike">
                          <a:effectLst/>
                          <a:latin typeface="Arial" panose="020B0604020202020204" pitchFamily="34" charset="0"/>
                        </a:rPr>
                        <a:t>0.00 €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i="0" u="none" strike="noStrike">
                          <a:effectLst/>
                          <a:latin typeface="Arial" panose="020B0604020202020204" pitchFamily="34" charset="0"/>
                        </a:rPr>
                        <a:t>0.00 €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5174291"/>
                  </a:ext>
                </a:extLst>
              </a:tr>
              <a:tr h="21636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effectLst/>
                          <a:latin typeface="Arial" panose="020B0604020202020204" pitchFamily="34" charset="0"/>
                        </a:rPr>
                        <a:t>Charges imputables au forfait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8630519"/>
                  </a:ext>
                </a:extLst>
              </a:tr>
              <a:tr h="21636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Arial" panose="020B0604020202020204" pitchFamily="34" charset="0"/>
                        </a:rPr>
                        <a:t>Achats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0.00 €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0.00 €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5612890"/>
                  </a:ext>
                </a:extLst>
              </a:tr>
              <a:tr h="21636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Arial" panose="020B0604020202020204" pitchFamily="34" charset="0"/>
                        </a:rPr>
                        <a:t>Services extérieurs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0.00 €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0.00 €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4787801"/>
                  </a:ext>
                </a:extLst>
              </a:tr>
              <a:tr h="21636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Arial" panose="020B0604020202020204" pitchFamily="34" charset="0"/>
                        </a:rPr>
                        <a:t>Autres services extérieurs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0.00 €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0.00 €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7918230"/>
                  </a:ext>
                </a:extLst>
              </a:tr>
              <a:tr h="216361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impots et taxes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0.00 €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0.00 €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1642216"/>
                  </a:ext>
                </a:extLst>
              </a:tr>
              <a:tr h="216361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charges de personnel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0.00 €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0.00 €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4473975"/>
                  </a:ext>
                </a:extLst>
              </a:tr>
              <a:tr h="22619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ligne libre : loyer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0.00 €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0.00 €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1149336"/>
                  </a:ext>
                </a:extLst>
              </a:tr>
              <a:tr h="226195"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i="0" u="none" strike="noStrike">
                          <a:effectLst/>
                          <a:latin typeface="Arial" panose="020B0604020202020204" pitchFamily="34" charset="0"/>
                        </a:rPr>
                        <a:t>Total des charges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i="0" u="none" strike="noStrike">
                          <a:effectLst/>
                          <a:latin typeface="Arial" panose="020B0604020202020204" pitchFamily="34" charset="0"/>
                        </a:rPr>
                        <a:t>0.00 €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i="0" u="none" strike="noStrike">
                          <a:effectLst/>
                          <a:latin typeface="Arial" panose="020B0604020202020204" pitchFamily="34" charset="0"/>
                        </a:rPr>
                        <a:t>0.00 €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i="0" u="none" strike="noStrike">
                          <a:effectLst/>
                          <a:latin typeface="Arial" panose="020B0604020202020204" pitchFamily="34" charset="0"/>
                        </a:rPr>
                        <a:t>0.00 €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8218440"/>
                  </a:ext>
                </a:extLst>
              </a:tr>
              <a:tr h="216361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contrôle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1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0.00 €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contrôle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1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#VALEUR!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9561934"/>
                  </a:ext>
                </a:extLst>
              </a:tr>
              <a:tr h="265534"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i="0" u="none" strike="noStrike">
                          <a:effectLst/>
                          <a:latin typeface="Arial" panose="020B0604020202020204" pitchFamily="34" charset="0"/>
                        </a:rPr>
                        <a:t>Résultat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>
                          <a:effectLst/>
                          <a:latin typeface="Arial" panose="020B0604020202020204" pitchFamily="34" charset="0"/>
                        </a:rPr>
                        <a:t>0.00 €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>
                          <a:effectLst/>
                          <a:latin typeface="Arial" panose="020B0604020202020204" pitchFamily="34" charset="0"/>
                        </a:rPr>
                        <a:t>0.00 €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8468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12824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020221-0D47-EED9-8C96-B2FD9A5B0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Budget prévisionnel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87A307-A8F9-52C7-1B50-3F9637F88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Garderie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(copie de l’onglet garderie)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indent="0">
              <a:buNone/>
            </a:pPr>
            <a:endParaRPr lang="fr-FR" sz="2800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4051D516-C901-AD20-F593-ECB07580DF5F}"/>
              </a:ext>
            </a:extLst>
          </p:cNvPr>
          <p:cNvGraphicFramePr>
            <a:graphicFrameLocks noGrp="1"/>
          </p:cNvGraphicFramePr>
          <p:nvPr/>
        </p:nvGraphicFramePr>
        <p:xfrm>
          <a:off x="1313234" y="2549684"/>
          <a:ext cx="7754566" cy="3851114"/>
        </p:xfrm>
        <a:graphic>
          <a:graphicData uri="http://schemas.openxmlformats.org/drawingml/2006/table">
            <a:tbl>
              <a:tblPr/>
              <a:tblGrid>
                <a:gridCol w="2783690">
                  <a:extLst>
                    <a:ext uri="{9D8B030D-6E8A-4147-A177-3AD203B41FA5}">
                      <a16:colId xmlns:a16="http://schemas.microsoft.com/office/drawing/2014/main" val="4051763380"/>
                    </a:ext>
                  </a:extLst>
                </a:gridCol>
                <a:gridCol w="1574111">
                  <a:extLst>
                    <a:ext uri="{9D8B030D-6E8A-4147-A177-3AD203B41FA5}">
                      <a16:colId xmlns:a16="http://schemas.microsoft.com/office/drawing/2014/main" val="3332900724"/>
                    </a:ext>
                  </a:extLst>
                </a:gridCol>
                <a:gridCol w="911327">
                  <a:extLst>
                    <a:ext uri="{9D8B030D-6E8A-4147-A177-3AD203B41FA5}">
                      <a16:colId xmlns:a16="http://schemas.microsoft.com/office/drawing/2014/main" val="39817006"/>
                    </a:ext>
                  </a:extLst>
                </a:gridCol>
                <a:gridCol w="1574111">
                  <a:extLst>
                    <a:ext uri="{9D8B030D-6E8A-4147-A177-3AD203B41FA5}">
                      <a16:colId xmlns:a16="http://schemas.microsoft.com/office/drawing/2014/main" val="3972716573"/>
                    </a:ext>
                  </a:extLst>
                </a:gridCol>
                <a:gridCol w="911327">
                  <a:extLst>
                    <a:ext uri="{9D8B030D-6E8A-4147-A177-3AD203B41FA5}">
                      <a16:colId xmlns:a16="http://schemas.microsoft.com/office/drawing/2014/main" val="4140091539"/>
                    </a:ext>
                  </a:extLst>
                </a:gridCol>
              </a:tblGrid>
              <a:tr h="222374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Nombre d'heure facturées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5205693"/>
                  </a:ext>
                </a:extLst>
              </a:tr>
              <a:tr h="222374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effectLst/>
                          <a:latin typeface="Arial" panose="020B0604020202020204" pitchFamily="34" charset="0"/>
                        </a:rPr>
                        <a:t>2020/2021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effectLst/>
                          <a:latin typeface="Arial" panose="020B0604020202020204" pitchFamily="34" charset="0"/>
                        </a:rPr>
                        <a:t>2021/2022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3455507"/>
                  </a:ext>
                </a:extLst>
              </a:tr>
              <a:tr h="454856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 TOTAL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par H/Garderie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 TOTAL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par H/Garderie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058140"/>
                  </a:ext>
                </a:extLst>
              </a:tr>
              <a:tr h="222374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Facturation Garderie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363218"/>
                  </a:ext>
                </a:extLst>
              </a:tr>
              <a:tr h="232482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subvention Périscolaire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9738505"/>
                  </a:ext>
                </a:extLst>
              </a:tr>
              <a:tr h="232482"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i="1" u="none" strike="noStrike">
                          <a:effectLst/>
                          <a:latin typeface="Arial" panose="020B0604020202020204" pitchFamily="34" charset="0"/>
                        </a:rPr>
                        <a:t>Total des produits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effectLst/>
                          <a:latin typeface="Arial" panose="020B0604020202020204" pitchFamily="34" charset="0"/>
                        </a:rPr>
                        <a:t>                        -  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effectLst/>
                          <a:latin typeface="Arial" panose="020B0604020202020204" pitchFamily="34" charset="0"/>
                        </a:rPr>
                        <a:t>                        -  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7397283"/>
                  </a:ext>
                </a:extLst>
              </a:tr>
              <a:tr h="22237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1" u="none" strike="noStrike">
                          <a:effectLst/>
                          <a:latin typeface="Arial" panose="020B0604020202020204" pitchFamily="34" charset="0"/>
                        </a:rPr>
                        <a:t>Charges imputables au forfait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5040656"/>
                  </a:ext>
                </a:extLst>
              </a:tr>
              <a:tr h="222374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Arial" panose="020B0604020202020204" pitchFamily="34" charset="0"/>
                        </a:rPr>
                        <a:t>Achats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153279"/>
                  </a:ext>
                </a:extLst>
              </a:tr>
              <a:tr h="222374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Arial" panose="020B0604020202020204" pitchFamily="34" charset="0"/>
                        </a:rPr>
                        <a:t>Services extérieurs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352010"/>
                  </a:ext>
                </a:extLst>
              </a:tr>
              <a:tr h="222374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Arial" panose="020B0604020202020204" pitchFamily="34" charset="0"/>
                        </a:rPr>
                        <a:t>Autres services extérieurs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6634621"/>
                  </a:ext>
                </a:extLst>
              </a:tr>
              <a:tr h="222374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impots et taxes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8260397"/>
                  </a:ext>
                </a:extLst>
              </a:tr>
              <a:tr h="222374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charges de personnel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7840140"/>
                  </a:ext>
                </a:extLst>
              </a:tr>
              <a:tr h="232482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6442167"/>
                  </a:ext>
                </a:extLst>
              </a:tr>
              <a:tr h="232482"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i="1" u="none" strike="noStrike">
                          <a:effectLst/>
                          <a:latin typeface="Arial" panose="020B0604020202020204" pitchFamily="34" charset="0"/>
                        </a:rPr>
                        <a:t>Total des charges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effectLst/>
                          <a:latin typeface="Arial" panose="020B0604020202020204" pitchFamily="34" charset="0"/>
                        </a:rPr>
                        <a:t>                        -  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effectLst/>
                          <a:latin typeface="Arial" panose="020B0604020202020204" pitchFamily="34" charset="0"/>
                        </a:rPr>
                        <a:t>                        -  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0728206"/>
                  </a:ext>
                </a:extLst>
              </a:tr>
              <a:tr h="232482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contrôle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contrôle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1436635"/>
                  </a:ext>
                </a:extLst>
              </a:tr>
              <a:tr h="232482"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i="0" u="none" strike="noStrike">
                          <a:effectLst/>
                          <a:latin typeface="Arial" panose="020B0604020202020204" pitchFamily="34" charset="0"/>
                        </a:rPr>
                        <a:t>Résultat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  -  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  -  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41965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48420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020221-0D47-EED9-8C96-B2FD9A5B0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Budget prévisionnel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87A307-A8F9-52C7-1B50-3F9637F88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Compte de résultats </a:t>
            </a: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à compléter</a:t>
            </a:r>
          </a:p>
          <a:p>
            <a:endParaRPr lang="fr-FR" dirty="0"/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2897DA4E-2CE4-2168-512E-B071B307B1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6371086"/>
              </p:ext>
            </p:extLst>
          </p:nvPr>
        </p:nvGraphicFramePr>
        <p:xfrm>
          <a:off x="2042809" y="2665379"/>
          <a:ext cx="7772401" cy="3375500"/>
        </p:xfrm>
        <a:graphic>
          <a:graphicData uri="http://schemas.openxmlformats.org/drawingml/2006/table">
            <a:tbl>
              <a:tblPr/>
              <a:tblGrid>
                <a:gridCol w="4386877">
                  <a:extLst>
                    <a:ext uri="{9D8B030D-6E8A-4147-A177-3AD203B41FA5}">
                      <a16:colId xmlns:a16="http://schemas.microsoft.com/office/drawing/2014/main" val="3321924259"/>
                    </a:ext>
                  </a:extLst>
                </a:gridCol>
                <a:gridCol w="1931179">
                  <a:extLst>
                    <a:ext uri="{9D8B030D-6E8A-4147-A177-3AD203B41FA5}">
                      <a16:colId xmlns:a16="http://schemas.microsoft.com/office/drawing/2014/main" val="170267278"/>
                    </a:ext>
                  </a:extLst>
                </a:gridCol>
                <a:gridCol w="1454345">
                  <a:extLst>
                    <a:ext uri="{9D8B030D-6E8A-4147-A177-3AD203B41FA5}">
                      <a16:colId xmlns:a16="http://schemas.microsoft.com/office/drawing/2014/main" val="282342771"/>
                    </a:ext>
                  </a:extLst>
                </a:gridCol>
              </a:tblGrid>
              <a:tr h="476032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effectLst/>
                          <a:latin typeface="Arial" panose="020B0604020202020204" pitchFamily="34" charset="0"/>
                        </a:rPr>
                        <a:t>Total des Produits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5976289"/>
                  </a:ext>
                </a:extLst>
              </a:tr>
              <a:tr h="476032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effectLst/>
                          <a:latin typeface="Arial" panose="020B0604020202020204" pitchFamily="34" charset="0"/>
                        </a:rPr>
                        <a:t>Total des Charges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5780372"/>
                  </a:ext>
                </a:extLst>
              </a:tr>
              <a:tr h="476032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effectLst/>
                          <a:latin typeface="Arial" panose="020B0604020202020204" pitchFamily="34" charset="0"/>
                        </a:rPr>
                        <a:t>Résultats exceptionnels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64057"/>
                  </a:ext>
                </a:extLst>
              </a:tr>
              <a:tr h="476032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effectLst/>
                          <a:latin typeface="Arial" panose="020B0604020202020204" pitchFamily="34" charset="0"/>
                        </a:rPr>
                        <a:t>Nature du Résultat exceptionnel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7832611"/>
                  </a:ext>
                </a:extLst>
              </a:tr>
              <a:tr h="497670"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1928104"/>
                  </a:ext>
                </a:extLst>
              </a:tr>
              <a:tr h="476032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effectLst/>
                          <a:latin typeface="Arial" panose="020B0604020202020204" pitchFamily="34" charset="0"/>
                        </a:rPr>
                        <a:t>Résultat général OGEC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                  -   €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0795678"/>
                  </a:ext>
                </a:extLst>
              </a:tr>
              <a:tr h="497670"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1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contrôle résultat général OGEC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1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-   €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98224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32188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07ACF3-EA08-1905-284D-73CF33F59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Rapport d’orientation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C187D61-187E-4D57-0B46-C351D5B727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Conseils:</a:t>
            </a:r>
          </a:p>
          <a:p>
            <a:r>
              <a:rPr lang="fr-FR" dirty="0"/>
              <a:t>Nommer les objectifs et projets pour l’année en cours, </a:t>
            </a:r>
          </a:p>
          <a:p>
            <a:r>
              <a:rPr lang="fr-FR" dirty="0"/>
              <a:t>les chantiers à conduire </a:t>
            </a:r>
          </a:p>
          <a:p>
            <a:r>
              <a:rPr lang="fr-FR" dirty="0"/>
              <a:t>les moyens que se donne l’OGEC pour les atteindre</a:t>
            </a:r>
          </a:p>
          <a:p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Présentation par le/la président(e)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144388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07ACF3-EA08-1905-284D-73CF33F59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Votes des Rapports </a:t>
            </a:r>
            <a:br>
              <a:rPr lang="fr-FR" dirty="0"/>
            </a:br>
            <a:r>
              <a:rPr lang="fr-FR" dirty="0"/>
              <a:t>et du budget prévisionnel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C187D61-187E-4D57-0B46-C351D5B72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91233"/>
            <a:ext cx="10515600" cy="4351338"/>
          </a:xfrm>
        </p:spPr>
        <p:txBody>
          <a:bodyPr/>
          <a:lstStyle/>
          <a:p>
            <a:r>
              <a:rPr lang="fr-FR" dirty="0"/>
              <a:t>Rapport d’activités</a:t>
            </a:r>
          </a:p>
          <a:p>
            <a:endParaRPr lang="fr-FR" dirty="0"/>
          </a:p>
          <a:p>
            <a:r>
              <a:rPr lang="fr-FR" dirty="0"/>
              <a:t>Rapport financier</a:t>
            </a:r>
          </a:p>
          <a:p>
            <a:endParaRPr lang="fr-FR" dirty="0"/>
          </a:p>
          <a:p>
            <a:r>
              <a:rPr lang="fr-FR" dirty="0"/>
              <a:t>Rapport d’orientation</a:t>
            </a:r>
          </a:p>
          <a:p>
            <a:endParaRPr lang="fr-FR" dirty="0"/>
          </a:p>
          <a:p>
            <a:r>
              <a:rPr lang="fr-FR" dirty="0"/>
              <a:t>Budget prévisionnel 2022/2023</a:t>
            </a:r>
          </a:p>
        </p:txBody>
      </p:sp>
    </p:spTree>
    <p:extLst>
      <p:ext uri="{BB962C8B-B14F-4D97-AF65-F5344CB8AC3E}">
        <p14:creationId xmlns:p14="http://schemas.microsoft.com/office/powerpoint/2010/main" val="2554418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2F9736-E592-7721-E83C-BD172D6BD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Ordre du jour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3A472E-EF60-B0F9-3843-7C76F3964F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fr-FR" sz="3600" dirty="0"/>
              <a:t>Accueil du/de la Président(e)</a:t>
            </a:r>
          </a:p>
          <a:p>
            <a:pPr marL="0" indent="0">
              <a:buNone/>
            </a:pPr>
            <a:endParaRPr lang="fr-FR" sz="3600" dirty="0"/>
          </a:p>
          <a:p>
            <a:pPr marL="514350" indent="-514350">
              <a:buFont typeface="+mj-lt"/>
              <a:buAutoNum type="arabicPeriod"/>
            </a:pPr>
            <a:r>
              <a:rPr lang="fr-FR" sz="2800" dirty="0"/>
              <a:t>Présentation de l’OGEC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 dirty="0"/>
              <a:t>Rapport d’activités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 dirty="0"/>
              <a:t>Rapport financier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Budget prévisionnel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 dirty="0"/>
              <a:t>Rapport d’orientation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 dirty="0"/>
              <a:t>Vote des rapports et du budget prévisionnel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 dirty="0"/>
              <a:t>Election du CA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 dirty="0"/>
              <a:t>Mot du chef d’établissement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 dirty="0"/>
              <a:t>Résultats des votes</a:t>
            </a:r>
          </a:p>
          <a:p>
            <a:pPr marL="0" indent="0">
              <a:buNone/>
            </a:pPr>
            <a:endParaRPr lang="fr-FR" sz="2800" dirty="0"/>
          </a:p>
          <a:p>
            <a:pPr marL="0" indent="0">
              <a:buNone/>
            </a:pPr>
            <a:r>
              <a:rPr lang="fr-FR" sz="3800" dirty="0"/>
              <a:t>Temps de convivialité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458184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D6D78B-9176-AFBF-AC6C-952A970B7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conseil d’Administration de l’OGEC</a:t>
            </a:r>
            <a:br>
              <a:rPr lang="fr-FR" dirty="0"/>
            </a:br>
            <a:r>
              <a:rPr lang="fr-FR" dirty="0"/>
              <a:t>Tiers sortant</a:t>
            </a:r>
          </a:p>
        </p:txBody>
      </p:sp>
      <p:graphicFrame>
        <p:nvGraphicFramePr>
          <p:cNvPr id="6" name="Tableau 6">
            <a:extLst>
              <a:ext uri="{FF2B5EF4-FFF2-40B4-BE49-F238E27FC236}">
                <a16:creationId xmlns:a16="http://schemas.microsoft.com/office/drawing/2014/main" id="{2351EC41-4DEF-A8F6-8A9F-50E91CAA22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4975890"/>
              </p:ext>
            </p:extLst>
          </p:nvPr>
        </p:nvGraphicFramePr>
        <p:xfrm>
          <a:off x="838200" y="2834293"/>
          <a:ext cx="105156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1503482165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69446125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92153243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6432867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NOM Prénom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Fonction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Tiers sortant (oui/non)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Candidat (oui/non)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1487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871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740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728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6234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0510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0273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52534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75928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D6D78B-9176-AFBF-AC6C-952A970B7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conseil d’Administration de l’OGEC</a:t>
            </a:r>
            <a:br>
              <a:rPr lang="fr-FR" dirty="0"/>
            </a:br>
            <a:r>
              <a:rPr lang="fr-FR" dirty="0"/>
              <a:t>Présentation des candidatures</a:t>
            </a:r>
          </a:p>
        </p:txBody>
      </p:sp>
      <p:graphicFrame>
        <p:nvGraphicFramePr>
          <p:cNvPr id="6" name="Tableau 6">
            <a:extLst>
              <a:ext uri="{FF2B5EF4-FFF2-40B4-BE49-F238E27FC236}">
                <a16:creationId xmlns:a16="http://schemas.microsoft.com/office/drawing/2014/main" id="{2351EC41-4DEF-A8F6-8A9F-50E91CAA22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4143741"/>
              </p:ext>
            </p:extLst>
          </p:nvPr>
        </p:nvGraphicFramePr>
        <p:xfrm>
          <a:off x="4354398" y="2626904"/>
          <a:ext cx="26289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15034821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NOM Prénom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1487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871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740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728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6234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0510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0273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52534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40964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C7DF55-A995-CB9B-57CA-AA29DE01B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mot du chef d’établissement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8A9F187-C858-DFD9-96EF-4785233BB3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5776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F23644-F4F8-A28F-D123-B0E037EBF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Résultats des votes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B2519EE-BFB3-24DB-9D08-7AF8E4A5DC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95810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C9E020-A636-D235-D46B-8D6E2B4781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Merci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C426CCC-6B6B-3612-6CE6-84B1502A72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Temps convivial</a:t>
            </a:r>
          </a:p>
        </p:txBody>
      </p:sp>
    </p:spTree>
    <p:extLst>
      <p:ext uri="{BB962C8B-B14F-4D97-AF65-F5344CB8AC3E}">
        <p14:creationId xmlns:p14="http://schemas.microsoft.com/office/powerpoint/2010/main" val="3210249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2F59E3-43E4-BDDD-F206-C113C3C07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Présentation de l’OGEC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4414FD-4A21-6622-0410-5417A0C2C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Présentation de l’équipe OGEC</a:t>
            </a:r>
          </a:p>
          <a:p>
            <a:r>
              <a:rPr lang="fr-FR" dirty="0"/>
              <a:t>Les missions de l’OGEC:</a:t>
            </a:r>
            <a:endParaRPr lang="fr-FR" sz="2000" i="0" dirty="0">
              <a:solidFill>
                <a:srgbClr val="424242"/>
              </a:solidFill>
              <a:effectLst/>
            </a:endParaRPr>
          </a:p>
          <a:p>
            <a:pPr marL="0" indent="0">
              <a:buNone/>
            </a:pPr>
            <a:r>
              <a:rPr lang="fr-FR" sz="2000" i="0" dirty="0">
                <a:solidFill>
                  <a:srgbClr val="424242"/>
                </a:solidFill>
                <a:effectLst/>
              </a:rPr>
              <a:t>L'</a:t>
            </a:r>
            <a:r>
              <a:rPr lang="fr-FR" sz="2000" i="0" dirty="0" err="1">
                <a:solidFill>
                  <a:srgbClr val="424242"/>
                </a:solidFill>
                <a:effectLst/>
              </a:rPr>
              <a:t>Ogec</a:t>
            </a:r>
            <a:r>
              <a:rPr lang="fr-FR" sz="2000" i="0" dirty="0">
                <a:solidFill>
                  <a:srgbClr val="424242"/>
                </a:solidFill>
                <a:effectLst/>
              </a:rPr>
              <a:t> est l'association-support d'une école catholique. </a:t>
            </a:r>
          </a:p>
          <a:p>
            <a:pPr marL="0" indent="0">
              <a:buNone/>
            </a:pPr>
            <a:r>
              <a:rPr lang="fr-FR" sz="2000" i="0" dirty="0">
                <a:solidFill>
                  <a:srgbClr val="424242"/>
                </a:solidFill>
                <a:effectLst/>
              </a:rPr>
              <a:t>Elle donne les moyens humains, financiers et matériels de servir le projet éducatif porté par la communauté éducative autour du chef d'établissement.</a:t>
            </a:r>
          </a:p>
          <a:p>
            <a:pPr marL="0" indent="0">
              <a:buNone/>
            </a:pPr>
            <a:r>
              <a:rPr lang="fr-FR" sz="2000" b="0" i="0" dirty="0">
                <a:solidFill>
                  <a:srgbClr val="424242"/>
                </a:solidFill>
                <a:effectLst/>
              </a:rPr>
              <a:t>Il s'agit de l'association qui gère et représente juridiquement un établissement catholique d'enseignement sous contrat avec l'État.</a:t>
            </a:r>
          </a:p>
          <a:p>
            <a:pPr marL="0" indent="0" algn="just">
              <a:buNone/>
            </a:pPr>
            <a:r>
              <a:rPr lang="fr-FR" sz="2000" b="1" i="0" dirty="0">
                <a:solidFill>
                  <a:srgbClr val="424242"/>
                </a:solidFill>
                <a:effectLst/>
              </a:rPr>
              <a:t>Toute personne </a:t>
            </a:r>
            <a:r>
              <a:rPr lang="fr-FR" sz="2000" b="0" i="0" dirty="0">
                <a:solidFill>
                  <a:srgbClr val="424242"/>
                </a:solidFill>
                <a:effectLst/>
              </a:rPr>
              <a:t>qui veut œuvrer bénévolement au service de l’Enseignement catholique et qui manifeste un intérêt pour la gestion peut être membre </a:t>
            </a:r>
            <a:r>
              <a:rPr lang="fr-FR" sz="2000" dirty="0">
                <a:solidFill>
                  <a:srgbClr val="424242"/>
                </a:solidFill>
              </a:rPr>
              <a:t>O</a:t>
            </a:r>
            <a:r>
              <a:rPr lang="fr-FR" sz="2000" b="0" i="0" dirty="0">
                <a:solidFill>
                  <a:srgbClr val="424242"/>
                </a:solidFill>
                <a:effectLst/>
              </a:rPr>
              <a:t>GEC. Des compétences en la matière lui seront très utiles mais ne sont pas une nécessité en soi. </a:t>
            </a:r>
          </a:p>
          <a:p>
            <a:pPr marL="0" indent="0">
              <a:buNone/>
            </a:pPr>
            <a:endParaRPr lang="fr-FR" sz="20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8362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1478D7-4473-01D7-BA97-454AA80D3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Les missions de l’OGEC</a:t>
            </a:r>
            <a:br>
              <a:rPr lang="fr-FR" dirty="0"/>
            </a:br>
            <a:r>
              <a:rPr lang="fr-FR" sz="1600" b="0" i="0" dirty="0">
                <a:solidFill>
                  <a:srgbClr val="424242"/>
                </a:solidFill>
                <a:effectLst/>
                <a:latin typeface="Open Sans" panose="020B0606030504020204" pitchFamily="34" charset="0"/>
              </a:rPr>
              <a:t> L’OGEC a la personnalité juridique et son rôle est d'assurer :</a:t>
            </a:r>
            <a:endParaRPr lang="fr-FR" sz="1600" dirty="0"/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416F1E99-97E1-022A-DC8B-920DF7EDF4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591045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5457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07ACF3-EA08-1905-284D-73CF33F59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Rapport d’activités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C187D61-187E-4D57-0B46-C351D5B727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Conseils:</a:t>
            </a:r>
          </a:p>
          <a:p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Présenté par le/la Président(e) ou le/la secrétaire de l’OGEC</a:t>
            </a:r>
          </a:p>
          <a:p>
            <a:r>
              <a:rPr lang="fr-FR" dirty="0"/>
              <a:t>Présentation des activités réalisées par l’OGEC : travaux, gestion du personnel, négociation FC, manifestations, ….</a:t>
            </a:r>
          </a:p>
          <a:p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Insérer la liste succincte des faits, pour permettre à l’assemblée de suivre</a:t>
            </a:r>
          </a:p>
          <a:p>
            <a:r>
              <a:rPr lang="fr-FR" dirty="0"/>
              <a:t>Evitez la lecture systématique, préférez des commentaires en mettant en évidence les points forts. </a:t>
            </a:r>
          </a:p>
          <a:p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Pour garder un caractère attractif, recherchez des présentations courtes et dynamiques, alliant vidéo, photo, etc…</a:t>
            </a:r>
          </a:p>
          <a:p>
            <a:r>
              <a:rPr lang="fr-FR" dirty="0"/>
              <a:t>Présenté par le/la secrétaire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35279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07ACF3-EA08-1905-284D-73CF33F59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Rapport Financier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C187D61-187E-4D57-0B46-C351D5B727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Conseils:</a:t>
            </a:r>
          </a:p>
          <a:p>
            <a:r>
              <a:rPr lang="fr-FR" dirty="0"/>
              <a:t>Présenter les montants par section analytique. Pour plus de précision, indiquer la mise à disposition du grand livre pour qui souhaite avoir des informations plus précises.</a:t>
            </a:r>
            <a:r>
              <a:rPr lang="fr-FR" dirty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Nommer les écarts avec le budget prévisionnel voté lors de la dernière AG et les expliquer</a:t>
            </a:r>
          </a:p>
          <a:p>
            <a:pPr lvl="1"/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Utiliser la fiche financière qui vous a été transmise, fichier </a:t>
            </a:r>
            <a:r>
              <a:rPr lang="fr-F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excel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Nom de la commune 2021-2022 (</a:t>
            </a:r>
            <a:r>
              <a:rPr lang="fr-F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cf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copie de la fiche financière sur les diapositives suivantes)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Présenter des éléments d’analyse permettant d’expliquer l’excédent ou le déficit</a:t>
            </a:r>
          </a:p>
          <a:p>
            <a:pPr lvl="1"/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Utiliser les éléments d’analyse transmise par votre gestionnaire comptable</a:t>
            </a:r>
          </a:p>
          <a:p>
            <a:pPr marL="457200" lvl="1" indent="0">
              <a:buNone/>
            </a:pP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Exemple : </a:t>
            </a:r>
          </a:p>
          <a:p>
            <a:pPr lvl="1"/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montant des contributions insuffisant – augmentation de certaines charges/ lesquelles?</a:t>
            </a:r>
          </a:p>
          <a:p>
            <a:pPr lvl="1"/>
            <a:r>
              <a:rPr lang="fr-FR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Forfait Communal insuffisant – nécessité de travailler avec la municipalité, …</a:t>
            </a:r>
          </a:p>
          <a:p>
            <a:pPr lvl="1"/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coût du repas facturé aux familles insuffisant/suffisant – augmentation de certaines charges/ lesquelles? …</a:t>
            </a:r>
          </a:p>
          <a:p>
            <a:pPr marL="457200" lvl="1" indent="0">
              <a:buNone/>
            </a:pP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fr-FR" b="1" dirty="0"/>
              <a:t>Présenté par le/la Trésorier(</a:t>
            </a:r>
            <a:r>
              <a:rPr lang="fr-FR" b="1" dirty="0" err="1"/>
              <a:t>ière</a:t>
            </a:r>
            <a:r>
              <a:rPr lang="fr-FR" b="1" dirty="0"/>
              <a:t>)</a:t>
            </a: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18709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020221-0D47-EED9-8C96-B2FD9A5B0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Rapport financier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87A307-A8F9-52C7-1B50-3F9637F88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Présentation du budget de fonctionnement </a:t>
            </a: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(Copie de l’onglet HC et forfait communal)</a:t>
            </a:r>
          </a:p>
          <a:p>
            <a:endParaRPr lang="fr-FR" dirty="0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ECD48222-4880-1D2A-B137-A08DC2C612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0645258"/>
              </p:ext>
            </p:extLst>
          </p:nvPr>
        </p:nvGraphicFramePr>
        <p:xfrm>
          <a:off x="1857080" y="2516957"/>
          <a:ext cx="7616858" cy="3516198"/>
        </p:xfrm>
        <a:graphic>
          <a:graphicData uri="http://schemas.openxmlformats.org/drawingml/2006/table">
            <a:tbl>
              <a:tblPr/>
              <a:tblGrid>
                <a:gridCol w="3791484">
                  <a:extLst>
                    <a:ext uri="{9D8B030D-6E8A-4147-A177-3AD203B41FA5}">
                      <a16:colId xmlns:a16="http://schemas.microsoft.com/office/drawing/2014/main" val="1527160553"/>
                    </a:ext>
                  </a:extLst>
                </a:gridCol>
                <a:gridCol w="1207344">
                  <a:extLst>
                    <a:ext uri="{9D8B030D-6E8A-4147-A177-3AD203B41FA5}">
                      <a16:colId xmlns:a16="http://schemas.microsoft.com/office/drawing/2014/main" val="3769264606"/>
                    </a:ext>
                  </a:extLst>
                </a:gridCol>
                <a:gridCol w="1309015">
                  <a:extLst>
                    <a:ext uri="{9D8B030D-6E8A-4147-A177-3AD203B41FA5}">
                      <a16:colId xmlns:a16="http://schemas.microsoft.com/office/drawing/2014/main" val="3786948110"/>
                    </a:ext>
                  </a:extLst>
                </a:gridCol>
                <a:gridCol w="1309015">
                  <a:extLst>
                    <a:ext uri="{9D8B030D-6E8A-4147-A177-3AD203B41FA5}">
                      <a16:colId xmlns:a16="http://schemas.microsoft.com/office/drawing/2014/main" val="3711877662"/>
                    </a:ext>
                  </a:extLst>
                </a:gridCol>
              </a:tblGrid>
              <a:tr h="229544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effectLst/>
                          <a:latin typeface="Arial" panose="020B0604020202020204" pitchFamily="34" charset="0"/>
                        </a:rPr>
                        <a:t>2020/2021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804561"/>
                  </a:ext>
                </a:extLst>
              </a:tr>
              <a:tr h="239978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 TOTAL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par élève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2300670"/>
                  </a:ext>
                </a:extLst>
              </a:tr>
              <a:tr h="229544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Forfait de la commune de l'OGEC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                  -  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8250683"/>
                  </a:ext>
                </a:extLst>
              </a:tr>
              <a:tr h="239978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Forfait autres communes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                  -  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3813625"/>
                  </a:ext>
                </a:extLst>
              </a:tr>
              <a:tr h="239978"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i="0" u="none" strike="noStrike">
                          <a:effectLst/>
                          <a:latin typeface="Arial" panose="020B0604020202020204" pitchFamily="34" charset="0"/>
                        </a:rPr>
                        <a:t>Total Forfaits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effectLst/>
                          <a:latin typeface="Arial" panose="020B0604020202020204" pitchFamily="34" charset="0"/>
                        </a:rPr>
                        <a:t>                  -  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3024144"/>
                  </a:ext>
                </a:extLst>
              </a:tr>
              <a:tr h="239978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effectLst/>
                          <a:latin typeface="Arial" panose="020B0604020202020204" pitchFamily="34" charset="0"/>
                        </a:rPr>
                        <a:t>Charges imputables au forfait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6589103"/>
                  </a:ext>
                </a:extLst>
              </a:tr>
              <a:tr h="229544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 panose="020B0604020202020204" pitchFamily="34" charset="0"/>
                        </a:rPr>
                        <a:t>Achats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5534360"/>
                  </a:ext>
                </a:extLst>
              </a:tr>
              <a:tr h="229544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 panose="020B0604020202020204" pitchFamily="34" charset="0"/>
                        </a:rPr>
                        <a:t>Services extérieurs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9578066"/>
                  </a:ext>
                </a:extLst>
              </a:tr>
              <a:tr h="229544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 panose="020B0604020202020204" pitchFamily="34" charset="0"/>
                        </a:rPr>
                        <a:t>Autres services extérieurs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2589067"/>
                  </a:ext>
                </a:extLst>
              </a:tr>
              <a:tr h="229544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impots et taxes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0899531"/>
                  </a:ext>
                </a:extLst>
              </a:tr>
              <a:tr h="229544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charges de personnel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5380300"/>
                  </a:ext>
                </a:extLst>
              </a:tr>
              <a:tr h="239978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provision IDR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6180102"/>
                  </a:ext>
                </a:extLst>
              </a:tr>
              <a:tr h="239978"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i="0" u="none" strike="noStrike">
                          <a:effectLst/>
                          <a:latin typeface="Arial" panose="020B0604020202020204" pitchFamily="34" charset="0"/>
                        </a:rPr>
                        <a:t>Total des charges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effectLst/>
                          <a:latin typeface="Arial" panose="020B0604020202020204" pitchFamily="34" charset="0"/>
                        </a:rPr>
                        <a:t>                  -  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1" u="none" strike="noStrike">
                          <a:effectLst/>
                          <a:latin typeface="Arial" panose="020B0604020202020204" pitchFamily="34" charset="0"/>
                        </a:rPr>
                        <a:t>0.0%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9243630"/>
                  </a:ext>
                </a:extLst>
              </a:tr>
              <a:tr h="229544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0416067"/>
                  </a:ext>
                </a:extLst>
              </a:tr>
              <a:tr h="239978"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i="0" u="none" strike="noStrike" dirty="0">
                          <a:effectLst/>
                          <a:latin typeface="Arial" panose="020B0604020202020204" pitchFamily="34" charset="0"/>
                        </a:rPr>
                        <a:t>Résultat du forfait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effectLst/>
                          <a:latin typeface="Arial" panose="020B0604020202020204" pitchFamily="34" charset="0"/>
                        </a:rPr>
                        <a:t>                  -  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effectLst/>
                          <a:latin typeface="Arial" panose="020B0604020202020204" pitchFamily="34" charset="0"/>
                        </a:rPr>
                        <a:t>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61147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3593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020221-0D47-EED9-8C96-B2FD9A5B0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Rapport financier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87A307-A8F9-52C7-1B50-3F9637F88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Présentation du budget de fonctionnement </a:t>
            </a: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(copie de l’onglet synthèse – budget de fonctionnement)</a:t>
            </a:r>
          </a:p>
          <a:p>
            <a:endParaRPr lang="fr-FR" dirty="0"/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A3EB12F4-F918-6838-52F6-D51D7CA3CB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726156"/>
              </p:ext>
            </p:extLst>
          </p:nvPr>
        </p:nvGraphicFramePr>
        <p:xfrm>
          <a:off x="1857983" y="2597286"/>
          <a:ext cx="7519481" cy="3336588"/>
        </p:xfrm>
        <a:graphic>
          <a:graphicData uri="http://schemas.openxmlformats.org/drawingml/2006/table">
            <a:tbl>
              <a:tblPr/>
              <a:tblGrid>
                <a:gridCol w="4244125">
                  <a:extLst>
                    <a:ext uri="{9D8B030D-6E8A-4147-A177-3AD203B41FA5}">
                      <a16:colId xmlns:a16="http://schemas.microsoft.com/office/drawing/2014/main" val="2441711818"/>
                    </a:ext>
                  </a:extLst>
                </a:gridCol>
                <a:gridCol w="1868337">
                  <a:extLst>
                    <a:ext uri="{9D8B030D-6E8A-4147-A177-3AD203B41FA5}">
                      <a16:colId xmlns:a16="http://schemas.microsoft.com/office/drawing/2014/main" val="2815825317"/>
                    </a:ext>
                  </a:extLst>
                </a:gridCol>
                <a:gridCol w="1407019">
                  <a:extLst>
                    <a:ext uri="{9D8B030D-6E8A-4147-A177-3AD203B41FA5}">
                      <a16:colId xmlns:a16="http://schemas.microsoft.com/office/drawing/2014/main" val="748431896"/>
                    </a:ext>
                  </a:extLst>
                </a:gridCol>
              </a:tblGrid>
              <a:tr h="30084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effectLst/>
                          <a:latin typeface="Arial" panose="020B0604020202020204" pitchFamily="34" charset="0"/>
                        </a:rPr>
                        <a:t>Budget de fonctionnement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5256427"/>
                  </a:ext>
                </a:extLst>
              </a:tr>
              <a:tr h="30084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9250497"/>
                  </a:ext>
                </a:extLst>
              </a:tr>
              <a:tr h="30084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effectLst/>
                          <a:latin typeface="Arial" panose="020B0604020202020204" pitchFamily="34" charset="0"/>
                        </a:rPr>
                        <a:t>Résultats par budget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0714651"/>
                  </a:ext>
                </a:extLst>
              </a:tr>
              <a:tr h="30084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effectLst/>
                          <a:latin typeface="Arial" panose="020B0604020202020204" pitchFamily="34" charset="0"/>
                        </a:rPr>
                        <a:t>Forfait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effectLst/>
                          <a:latin typeface="Arial" panose="020B0604020202020204" pitchFamily="34" charset="0"/>
                        </a:rPr>
                        <a:t>                  -   €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effectLst/>
                          <a:latin typeface="Arial" panose="020B0604020202020204" pitchFamily="34" charset="0"/>
                        </a:rPr>
                        <a:t>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4597922"/>
                  </a:ext>
                </a:extLst>
              </a:tr>
              <a:tr h="30084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Contrat aidé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effectLst/>
                          <a:latin typeface="Arial" panose="020B0604020202020204" pitchFamily="34" charset="0"/>
                        </a:rPr>
                        <a:t>                  -   €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2523462"/>
                  </a:ext>
                </a:extLst>
              </a:tr>
              <a:tr h="30084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Subvention fournitures scolaires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effectLst/>
                          <a:latin typeface="Arial" panose="020B0604020202020204" pitchFamily="34" charset="0"/>
                        </a:rPr>
                        <a:t>                  -   €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9615378"/>
                  </a:ext>
                </a:extLst>
              </a:tr>
              <a:tr h="30084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Activités pédagogiques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4044892"/>
                  </a:ext>
                </a:extLst>
              </a:tr>
              <a:tr h="30084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1" u="none" strike="noStrike">
                          <a:effectLst/>
                          <a:latin typeface="Arial" panose="020B0604020202020204" pitchFamily="34" charset="0"/>
                        </a:rPr>
                        <a:t>dont Subv voyages scolaires (mairie)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1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effectLst/>
                          <a:latin typeface="Arial" panose="020B0604020202020204" pitchFamily="34" charset="0"/>
                        </a:rPr>
                        <a:t>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9641268"/>
                  </a:ext>
                </a:extLst>
              </a:tr>
              <a:tr h="30084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Divers Ecole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7428453"/>
                  </a:ext>
                </a:extLst>
              </a:tr>
              <a:tr h="314514"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6410700"/>
                  </a:ext>
                </a:extLst>
              </a:tr>
              <a:tr h="314514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effectLst/>
                          <a:latin typeface="Arial" panose="020B0604020202020204" pitchFamily="34" charset="0"/>
                        </a:rPr>
                        <a:t>Résultat budget fonctionnement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effectLst/>
                          <a:latin typeface="Arial" panose="020B0604020202020204" pitchFamily="34" charset="0"/>
                        </a:rPr>
                        <a:t>                  -   €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663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4633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020221-0D47-EED9-8C96-B2FD9A5B0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Rapport financier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87A307-A8F9-52C7-1B50-3F9637F88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Présentation du budget d’investissement</a:t>
            </a:r>
            <a:r>
              <a:rPr lang="fr-FR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(copie de l’onglet synthèse – budget d’investissement)</a:t>
            </a:r>
            <a:endParaRPr lang="fr-FR" sz="1400" dirty="0"/>
          </a:p>
          <a:p>
            <a:endParaRPr lang="fr-FR" dirty="0"/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8673FD42-6B3F-8739-5033-1346253203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7588293"/>
              </p:ext>
            </p:extLst>
          </p:nvPr>
        </p:nvGraphicFramePr>
        <p:xfrm>
          <a:off x="1575881" y="2636196"/>
          <a:ext cx="7684851" cy="3540773"/>
        </p:xfrm>
        <a:graphic>
          <a:graphicData uri="http://schemas.openxmlformats.org/drawingml/2006/table">
            <a:tbl>
              <a:tblPr/>
              <a:tblGrid>
                <a:gridCol w="4337462">
                  <a:extLst>
                    <a:ext uri="{9D8B030D-6E8A-4147-A177-3AD203B41FA5}">
                      <a16:colId xmlns:a16="http://schemas.microsoft.com/office/drawing/2014/main" val="535395534"/>
                    </a:ext>
                  </a:extLst>
                </a:gridCol>
                <a:gridCol w="1909426">
                  <a:extLst>
                    <a:ext uri="{9D8B030D-6E8A-4147-A177-3AD203B41FA5}">
                      <a16:colId xmlns:a16="http://schemas.microsoft.com/office/drawing/2014/main" val="1813577245"/>
                    </a:ext>
                  </a:extLst>
                </a:gridCol>
                <a:gridCol w="1437963">
                  <a:extLst>
                    <a:ext uri="{9D8B030D-6E8A-4147-A177-3AD203B41FA5}">
                      <a16:colId xmlns:a16="http://schemas.microsoft.com/office/drawing/2014/main" val="1685275787"/>
                    </a:ext>
                  </a:extLst>
                </a:gridCol>
              </a:tblGrid>
              <a:tr h="443856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effectLst/>
                          <a:latin typeface="Arial" panose="020B0604020202020204" pitchFamily="34" charset="0"/>
                        </a:rPr>
                        <a:t>Budget d'investissement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coût unitaire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0954369"/>
                  </a:ext>
                </a:extLst>
              </a:tr>
              <a:tr h="211840">
                <a:tc>
                  <a:txBody>
                    <a:bodyPr/>
                    <a:lstStyle/>
                    <a:p>
                      <a:pPr algn="l" fontAlgn="b"/>
                      <a:endParaRPr lang="fr-F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2059161"/>
                  </a:ext>
                </a:extLst>
              </a:tr>
              <a:tr h="221929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Contribution investissement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effectLst/>
                          <a:latin typeface="Arial" panose="020B0604020202020204" pitchFamily="34" charset="0"/>
                        </a:rPr>
                        <a:t>                  -   €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effectLst/>
                          <a:latin typeface="Arial" panose="020B0604020202020204" pitchFamily="34" charset="0"/>
                        </a:rPr>
                        <a:t>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6744788"/>
                  </a:ext>
                </a:extLst>
              </a:tr>
              <a:tr h="221929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Restauration scolaire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                  -   €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935418"/>
                  </a:ext>
                </a:extLst>
              </a:tr>
              <a:tr h="221929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1" u="none" strike="noStrike">
                          <a:effectLst/>
                          <a:latin typeface="Arial" panose="020B0604020202020204" pitchFamily="34" charset="0"/>
                        </a:rPr>
                        <a:t>dont subvention municipale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                  -   €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110986"/>
                  </a:ext>
                </a:extLst>
              </a:tr>
              <a:tr h="221929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Accueil périscolaire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                  -   €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2971834"/>
                  </a:ext>
                </a:extLst>
              </a:tr>
              <a:tr h="221929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1" u="none" strike="noStrike">
                          <a:effectLst/>
                          <a:latin typeface="Arial" panose="020B0604020202020204" pitchFamily="34" charset="0"/>
                        </a:rPr>
                        <a:t>dont subvention municipale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                  -   €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2821360"/>
                  </a:ext>
                </a:extLst>
              </a:tr>
              <a:tr h="221929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Manifestations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9525049"/>
                  </a:ext>
                </a:extLst>
              </a:tr>
              <a:tr h="221929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1" u="none" strike="noStrike">
                          <a:effectLst/>
                          <a:latin typeface="Arial" panose="020B0604020202020204" pitchFamily="34" charset="0"/>
                        </a:rPr>
                        <a:t>dont Don APEL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1" u="none" strike="noStrike">
                          <a:effectLst/>
                          <a:latin typeface="Arial" panose="020B0604020202020204" pitchFamily="34" charset="0"/>
                        </a:rPr>
                        <a:t>                  -   €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6605302"/>
                  </a:ext>
                </a:extLst>
              </a:tr>
              <a:tr h="221929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1" u="none" strike="noStrike">
                          <a:effectLst/>
                          <a:latin typeface="Arial" panose="020B0604020202020204" pitchFamily="34" charset="0"/>
                        </a:rPr>
                        <a:t>dont subvention conseil départemental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1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320309"/>
                  </a:ext>
                </a:extLst>
              </a:tr>
              <a:tr h="221929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Locations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                  -   €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6818640"/>
                  </a:ext>
                </a:extLst>
              </a:tr>
              <a:tr h="221929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Transport scolaire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                  -   €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255744"/>
                  </a:ext>
                </a:extLst>
              </a:tr>
              <a:tr h="221929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1" u="none" strike="noStrike">
                          <a:effectLst/>
                          <a:latin typeface="Arial" panose="020B0604020202020204" pitchFamily="34" charset="0"/>
                        </a:rPr>
                        <a:t>dont subvention municipale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                  -   €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4863342"/>
                  </a:ext>
                </a:extLst>
              </a:tr>
              <a:tr h="221929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Divers OGEC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8927454"/>
                  </a:ext>
                </a:extLst>
              </a:tr>
              <a:tr h="221929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1" u="none" strike="noStrike">
                          <a:effectLst/>
                          <a:latin typeface="Arial" panose="020B0604020202020204" pitchFamily="34" charset="0"/>
                        </a:rPr>
                        <a:t>dont Solidarité UDOGEC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3981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636838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1863</Words>
  <Application>Microsoft Office PowerPoint</Application>
  <PresentationFormat>Grand écran</PresentationFormat>
  <Paragraphs>844</Paragraphs>
  <Slides>24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Open Sans</vt:lpstr>
      <vt:lpstr>Thème Office</vt:lpstr>
      <vt:lpstr>Assemblée Générale</vt:lpstr>
      <vt:lpstr>Ordre du jour</vt:lpstr>
      <vt:lpstr>Présentation de l’OGEC</vt:lpstr>
      <vt:lpstr>Les missions de l’OGEC  L’OGEC a la personnalité juridique et son rôle est d'assurer :</vt:lpstr>
      <vt:lpstr>Rapport d’activités</vt:lpstr>
      <vt:lpstr>Rapport Financier</vt:lpstr>
      <vt:lpstr>Rapport financier</vt:lpstr>
      <vt:lpstr>Rapport financier</vt:lpstr>
      <vt:lpstr>Rapport financier</vt:lpstr>
      <vt:lpstr>Rapport financier</vt:lpstr>
      <vt:lpstr>Rapport financier</vt:lpstr>
      <vt:lpstr>Rapport financier</vt:lpstr>
      <vt:lpstr>Budget prévisionnel</vt:lpstr>
      <vt:lpstr>Budget prévisionnel</vt:lpstr>
      <vt:lpstr>Budget prévisionnel</vt:lpstr>
      <vt:lpstr>Budget prévisionnel</vt:lpstr>
      <vt:lpstr>Budget prévisionnel</vt:lpstr>
      <vt:lpstr>Rapport d’orientation</vt:lpstr>
      <vt:lpstr>Votes des Rapports  et du budget prévisionnel</vt:lpstr>
      <vt:lpstr>Le conseil d’Administration de l’OGEC Tiers sortant</vt:lpstr>
      <vt:lpstr>Le conseil d’Administration de l’OGEC Présentation des candidatures</vt:lpstr>
      <vt:lpstr>Le mot du chef d’établissement</vt:lpstr>
      <vt:lpstr>Résultats des votes</vt:lpstr>
      <vt:lpstr>Merci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Assemblée Générale</dc:title>
  <dc:creator>manuella.drapeau</dc:creator>
  <cp:lastModifiedBy>manuella.drapeau</cp:lastModifiedBy>
  <cp:revision>6</cp:revision>
  <cp:lastPrinted>2022-10-03T14:09:51Z</cp:lastPrinted>
  <dcterms:created xsi:type="dcterms:W3CDTF">2022-10-03T07:18:09Z</dcterms:created>
  <dcterms:modified xsi:type="dcterms:W3CDTF">2022-10-03T15:39:38Z</dcterms:modified>
</cp:coreProperties>
</file>