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media/image5.jpg" ContentType="image/png"/>
  <Override PartName="/ppt/media/image6.jpg" ContentType="image/png"/>
  <Override PartName="/ppt/media/image7.jpg" ContentType="image/pn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66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256" r:id="rId10"/>
    <p:sldId id="332" r:id="rId11"/>
    <p:sldId id="333" r:id="rId12"/>
    <p:sldId id="321" r:id="rId13"/>
    <p:sldId id="322" r:id="rId14"/>
    <p:sldId id="323" r:id="rId15"/>
    <p:sldId id="324" r:id="rId16"/>
    <p:sldId id="325" r:id="rId17"/>
    <p:sldId id="326" r:id="rId18"/>
    <p:sldId id="314" r:id="rId19"/>
    <p:sldId id="315" r:id="rId20"/>
    <p:sldId id="316" r:id="rId21"/>
  </p:sldIdLst>
  <p:sldSz cx="9144000" cy="6858000" type="screen4x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7" roundtripDataSignature="AMtx7mh+V+FEcVfGDyynmXw1gniaj5noD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K GRAVELEAU" initials="FG" lastIdx="1" clrIdx="0">
    <p:extLst>
      <p:ext uri="{19B8F6BF-5375-455C-9EA6-DF929625EA0E}">
        <p15:presenceInfo xmlns:p15="http://schemas.microsoft.com/office/powerpoint/2012/main" userId="c2eada9de1f7aaf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A7CE"/>
    <a:srgbClr val="2319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52" autoAdjust="0"/>
    <p:restoredTop sz="78613" autoAdjust="0"/>
  </p:normalViewPr>
  <p:slideViewPr>
    <p:cSldViewPr snapToGrid="0">
      <p:cViewPr varScale="1">
        <p:scale>
          <a:sx n="89" d="100"/>
          <a:sy n="89" d="100"/>
        </p:scale>
        <p:origin x="207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68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67" Type="http://customschemas.google.com/relationships/presentationmetadata" Target="metadata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6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608BB3-710E-4CF7-BF89-D28957C00350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5FF8CA7C-74E4-4A3F-A394-186B1421CFB1}">
      <dgm:prSet phldrT="[Texte]"/>
      <dgm:spPr>
        <a:solidFill>
          <a:schemeClr val="accent5"/>
        </a:solidFill>
      </dgm:spPr>
      <dgm:t>
        <a:bodyPr/>
        <a:lstStyle/>
        <a:p>
          <a:r>
            <a:rPr lang="fr-FR" dirty="0"/>
            <a:t>Structure pédagogique</a:t>
          </a:r>
        </a:p>
      </dgm:t>
    </dgm:pt>
    <dgm:pt modelId="{E1D3B449-40F3-45D6-8B13-672BDB1A8449}" type="parTrans" cxnId="{F03435C6-386E-4769-BB50-E838E7274B8F}">
      <dgm:prSet/>
      <dgm:spPr/>
      <dgm:t>
        <a:bodyPr/>
        <a:lstStyle/>
        <a:p>
          <a:endParaRPr lang="fr-FR"/>
        </a:p>
      </dgm:t>
    </dgm:pt>
    <dgm:pt modelId="{1B9A1AD6-F2B2-4BA2-8BD6-BDA1C058899D}" type="sibTrans" cxnId="{F03435C6-386E-4769-BB50-E838E7274B8F}">
      <dgm:prSet/>
      <dgm:spPr/>
      <dgm:t>
        <a:bodyPr/>
        <a:lstStyle/>
        <a:p>
          <a:endParaRPr lang="fr-FR"/>
        </a:p>
      </dgm:t>
    </dgm:pt>
    <dgm:pt modelId="{7626413A-3C74-46F2-894E-2C4FF0B11F46}">
      <dgm:prSet phldrT="[Texte]"/>
      <dgm:spPr>
        <a:solidFill>
          <a:schemeClr val="accent4"/>
        </a:solidFill>
      </dgm:spPr>
      <dgm:t>
        <a:bodyPr/>
        <a:lstStyle/>
        <a:p>
          <a:r>
            <a:rPr lang="fr-FR" dirty="0"/>
            <a:t>Gestion RH</a:t>
          </a:r>
        </a:p>
      </dgm:t>
    </dgm:pt>
    <dgm:pt modelId="{9A3D0C06-0307-46DB-81D2-A3653D1A3416}" type="parTrans" cxnId="{669C2638-6085-44F9-A0B1-8B859786E3DB}">
      <dgm:prSet/>
      <dgm:spPr/>
      <dgm:t>
        <a:bodyPr/>
        <a:lstStyle/>
        <a:p>
          <a:endParaRPr lang="fr-FR"/>
        </a:p>
      </dgm:t>
    </dgm:pt>
    <dgm:pt modelId="{64556213-2F56-4B53-9CF2-DDD0E4DA491D}" type="sibTrans" cxnId="{669C2638-6085-44F9-A0B1-8B859786E3DB}">
      <dgm:prSet/>
      <dgm:spPr/>
      <dgm:t>
        <a:bodyPr/>
        <a:lstStyle/>
        <a:p>
          <a:endParaRPr lang="fr-FR"/>
        </a:p>
      </dgm:t>
    </dgm:pt>
    <dgm:pt modelId="{DB540FE3-260C-43C6-97DD-1092FEF99885}">
      <dgm:prSet phldrT="[Texte]"/>
      <dgm:spPr/>
      <dgm:t>
        <a:bodyPr/>
        <a:lstStyle/>
        <a:p>
          <a:r>
            <a:rPr lang="fr-FR" dirty="0"/>
            <a:t>Gestion financière</a:t>
          </a:r>
        </a:p>
      </dgm:t>
    </dgm:pt>
    <dgm:pt modelId="{DF37D1B3-DD3A-4832-8652-25D9A954EADC}" type="parTrans" cxnId="{3B01EE92-4160-4C93-B890-8A9CAFFA32B2}">
      <dgm:prSet/>
      <dgm:spPr/>
      <dgm:t>
        <a:bodyPr/>
        <a:lstStyle/>
        <a:p>
          <a:endParaRPr lang="fr-FR"/>
        </a:p>
      </dgm:t>
    </dgm:pt>
    <dgm:pt modelId="{A2858ADA-9DB5-4406-84F8-F1AAB161F7C8}" type="sibTrans" cxnId="{3B01EE92-4160-4C93-B890-8A9CAFFA32B2}">
      <dgm:prSet/>
      <dgm:spPr/>
      <dgm:t>
        <a:bodyPr/>
        <a:lstStyle/>
        <a:p>
          <a:endParaRPr lang="fr-FR"/>
        </a:p>
      </dgm:t>
    </dgm:pt>
    <dgm:pt modelId="{BA24764A-203E-4423-8E21-685ECEE120D1}">
      <dgm:prSet phldrT="[Texte]"/>
      <dgm:spPr>
        <a:solidFill>
          <a:schemeClr val="accent6"/>
        </a:solidFill>
      </dgm:spPr>
      <dgm:t>
        <a:bodyPr/>
        <a:lstStyle/>
        <a:p>
          <a:r>
            <a:rPr lang="fr-FR" dirty="0"/>
            <a:t>Gestion Immobilier</a:t>
          </a:r>
        </a:p>
      </dgm:t>
    </dgm:pt>
    <dgm:pt modelId="{5BCC3E49-B024-42D6-B932-2049CBE3F6BB}" type="parTrans" cxnId="{C7DF3949-7ED1-4371-97F2-55248619ADE4}">
      <dgm:prSet/>
      <dgm:spPr/>
      <dgm:t>
        <a:bodyPr/>
        <a:lstStyle/>
        <a:p>
          <a:endParaRPr lang="fr-FR"/>
        </a:p>
      </dgm:t>
    </dgm:pt>
    <dgm:pt modelId="{BC105DB6-E152-4E3D-A44F-69240D4B80B2}" type="sibTrans" cxnId="{C7DF3949-7ED1-4371-97F2-55248619ADE4}">
      <dgm:prSet/>
      <dgm:spPr/>
      <dgm:t>
        <a:bodyPr/>
        <a:lstStyle/>
        <a:p>
          <a:endParaRPr lang="fr-FR"/>
        </a:p>
      </dgm:t>
    </dgm:pt>
    <dgm:pt modelId="{52566C5B-F909-4EA8-ACB0-CF0E5FDC0A70}">
      <dgm:prSet phldrT="[Texte]" custT="1"/>
      <dgm:spPr>
        <a:solidFill>
          <a:schemeClr val="bg1">
            <a:alpha val="90000"/>
          </a:schemeClr>
        </a:solidFill>
        <a:ln w="25400" cap="flat" cmpd="sng" algn="ctr">
          <a:noFill/>
          <a:prstDash val="solid"/>
        </a:ln>
        <a:effectLst/>
      </dgm:spPr>
      <dgm:t>
        <a:bodyPr spcFirstLastPara="0" vert="horz" wrap="square" lIns="114300" tIns="114300" rIns="114300" bIns="114300" numCol="1" spcCol="1270" anchor="ctr" anchorCtr="0"/>
        <a:lstStyle/>
        <a:p>
          <a:endParaRPr lang="fr-FR" sz="3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  <a:p>
          <a:endParaRPr lang="fr-FR" sz="3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A74C159B-6915-4110-B0F3-F5DF4461C828}" type="sibTrans" cxnId="{61943139-C6D1-4E55-8BFA-DE0F00785C26}">
      <dgm:prSet/>
      <dgm:spPr/>
      <dgm:t>
        <a:bodyPr/>
        <a:lstStyle/>
        <a:p>
          <a:endParaRPr lang="fr-FR"/>
        </a:p>
      </dgm:t>
    </dgm:pt>
    <dgm:pt modelId="{6C519085-3337-494A-B9DA-D9476E0E6619}" type="parTrans" cxnId="{61943139-C6D1-4E55-8BFA-DE0F00785C26}">
      <dgm:prSet/>
      <dgm:spPr/>
      <dgm:t>
        <a:bodyPr/>
        <a:lstStyle/>
        <a:p>
          <a:endParaRPr lang="fr-FR"/>
        </a:p>
      </dgm:t>
    </dgm:pt>
    <dgm:pt modelId="{447EB332-6126-4EF1-9344-8C654606F7FF}">
      <dgm:prSet phldrT="[Texte]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endParaRPr lang="fr-FR" dirty="0">
            <a:latin typeface="Franklin Gothic Demi Cond" panose="020B0706030402020204" pitchFamily="34" charset="0"/>
          </a:endParaRPr>
        </a:p>
      </dgm:t>
    </dgm:pt>
    <dgm:pt modelId="{46251079-5E71-49D7-9635-4AECD58632D7}" type="sibTrans" cxnId="{CDD28001-1B2E-4E15-88DC-2B9BF1166129}">
      <dgm:prSet/>
      <dgm:spPr/>
      <dgm:t>
        <a:bodyPr/>
        <a:lstStyle/>
        <a:p>
          <a:endParaRPr lang="fr-FR"/>
        </a:p>
      </dgm:t>
    </dgm:pt>
    <dgm:pt modelId="{C79EEEF9-D34C-48AB-ACA1-8D2AFD7D7C70}" type="parTrans" cxnId="{CDD28001-1B2E-4E15-88DC-2B9BF1166129}">
      <dgm:prSet/>
      <dgm:spPr/>
      <dgm:t>
        <a:bodyPr/>
        <a:lstStyle/>
        <a:p>
          <a:endParaRPr lang="fr-FR"/>
        </a:p>
      </dgm:t>
    </dgm:pt>
    <dgm:pt modelId="{F4EFD923-D8BE-4C02-9BB3-031D0B6EE140}" type="pres">
      <dgm:prSet presAssocID="{FE608BB3-710E-4CF7-BF89-D28957C00350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92BC2B5E-8A08-40CC-9841-608E60EB1A05}" type="pres">
      <dgm:prSet presAssocID="{FE608BB3-710E-4CF7-BF89-D28957C00350}" presName="dummyMaxCanvas" presStyleCnt="0"/>
      <dgm:spPr/>
    </dgm:pt>
    <dgm:pt modelId="{A22A0064-75B0-41B3-9EE6-F510C95957F5}" type="pres">
      <dgm:prSet presAssocID="{FE608BB3-710E-4CF7-BF89-D28957C00350}" presName="parentComposite" presStyleCnt="0"/>
      <dgm:spPr/>
    </dgm:pt>
    <dgm:pt modelId="{6D991448-E03E-47FD-BF9A-A5024C84AFF5}" type="pres">
      <dgm:prSet presAssocID="{FE608BB3-710E-4CF7-BF89-D28957C00350}" presName="parent1" presStyleLbl="alignAccFollowNode1" presStyleIdx="0" presStyleCnt="4" custScaleX="292542">
        <dgm:presLayoutVars>
          <dgm:chMax val="4"/>
        </dgm:presLayoutVars>
      </dgm:prSet>
      <dgm:spPr/>
    </dgm:pt>
    <dgm:pt modelId="{5308685F-9EDF-4885-92DD-6D610799E215}" type="pres">
      <dgm:prSet presAssocID="{FE608BB3-710E-4CF7-BF89-D28957C00350}" presName="parent2" presStyleLbl="alignAccFollowNode1" presStyleIdx="1" presStyleCnt="4" custLinFactNeighborX="38888" custLinFactNeighborY="-1111">
        <dgm:presLayoutVars>
          <dgm:chMax val="4"/>
        </dgm:presLayoutVars>
      </dgm:prSet>
      <dgm:spPr>
        <a:xfrm>
          <a:off x="4632960" y="20636"/>
          <a:ext cx="1463040" cy="812800"/>
        </a:xfrm>
        <a:prstGeom prst="roundRect">
          <a:avLst>
            <a:gd name="adj" fmla="val 10000"/>
          </a:avLst>
        </a:prstGeom>
      </dgm:spPr>
    </dgm:pt>
    <dgm:pt modelId="{5C468E28-A0C8-4141-A5E2-152581696F98}" type="pres">
      <dgm:prSet presAssocID="{FE608BB3-710E-4CF7-BF89-D28957C00350}" presName="childrenComposite" presStyleCnt="0"/>
      <dgm:spPr/>
    </dgm:pt>
    <dgm:pt modelId="{52F46F3B-6CBE-47E8-831C-C9F2AE6AF8DF}" type="pres">
      <dgm:prSet presAssocID="{FE608BB3-710E-4CF7-BF89-D28957C00350}" presName="dummyMaxCanvas_ChildArea" presStyleCnt="0"/>
      <dgm:spPr/>
    </dgm:pt>
    <dgm:pt modelId="{B25B8BCE-7DD3-4560-B22E-D444C4EDA835}" type="pres">
      <dgm:prSet presAssocID="{FE608BB3-710E-4CF7-BF89-D28957C00350}" presName="fulcrum" presStyleLbl="alignAccFollowNode1" presStyleIdx="2" presStyleCnt="4"/>
      <dgm:spPr>
        <a:solidFill>
          <a:srgbClr val="FFC000">
            <a:alpha val="90000"/>
          </a:srgbClr>
        </a:solidFill>
        <a:ln>
          <a:noFill/>
        </a:ln>
      </dgm:spPr>
    </dgm:pt>
    <dgm:pt modelId="{08453A28-CDEA-415F-A661-E17FDED9A9A0}" type="pres">
      <dgm:prSet presAssocID="{FE608BB3-710E-4CF7-BF89-D28957C00350}" presName="balance_13" presStyleLbl="alignAccFollowNode1" presStyleIdx="3" presStyleCnt="4">
        <dgm:presLayoutVars>
          <dgm:bulletEnabled val="1"/>
        </dgm:presLayoutVars>
      </dgm:prSet>
      <dgm:spPr>
        <a:solidFill>
          <a:srgbClr val="FFC000">
            <a:alpha val="90000"/>
          </a:srgbClr>
        </a:solidFill>
        <a:ln>
          <a:noFill/>
        </a:ln>
      </dgm:spPr>
    </dgm:pt>
    <dgm:pt modelId="{8D8A04E0-DD6B-483A-B366-1C6F8ECCA723}" type="pres">
      <dgm:prSet presAssocID="{FE608BB3-710E-4CF7-BF89-D28957C00350}" presName="right_13_1" presStyleLbl="node1" presStyleIdx="0" presStyleCnt="4">
        <dgm:presLayoutVars>
          <dgm:bulletEnabled val="1"/>
        </dgm:presLayoutVars>
      </dgm:prSet>
      <dgm:spPr/>
    </dgm:pt>
    <dgm:pt modelId="{4285FECF-E8C4-4A43-B1A1-1C79C2A0B66D}" type="pres">
      <dgm:prSet presAssocID="{FE608BB3-710E-4CF7-BF89-D28957C00350}" presName="right_13_2" presStyleLbl="node1" presStyleIdx="1" presStyleCnt="4">
        <dgm:presLayoutVars>
          <dgm:bulletEnabled val="1"/>
        </dgm:presLayoutVars>
      </dgm:prSet>
      <dgm:spPr/>
    </dgm:pt>
    <dgm:pt modelId="{A5E37C82-27A8-4C0F-B432-7D394A8ADF86}" type="pres">
      <dgm:prSet presAssocID="{FE608BB3-710E-4CF7-BF89-D28957C00350}" presName="right_13_3" presStyleLbl="node1" presStyleIdx="2" presStyleCnt="4">
        <dgm:presLayoutVars>
          <dgm:bulletEnabled val="1"/>
        </dgm:presLayoutVars>
      </dgm:prSet>
      <dgm:spPr/>
    </dgm:pt>
    <dgm:pt modelId="{0ABE162F-A146-4E57-986F-1150A4796B2D}" type="pres">
      <dgm:prSet presAssocID="{FE608BB3-710E-4CF7-BF89-D28957C00350}" presName="left_13_1" presStyleLbl="node1" presStyleIdx="3" presStyleCnt="4">
        <dgm:presLayoutVars>
          <dgm:bulletEnabled val="1"/>
        </dgm:presLayoutVars>
      </dgm:prSet>
      <dgm:spPr/>
    </dgm:pt>
  </dgm:ptLst>
  <dgm:cxnLst>
    <dgm:cxn modelId="{CDD28001-1B2E-4E15-88DC-2B9BF1166129}" srcId="{FE608BB3-710E-4CF7-BF89-D28957C00350}" destId="{447EB332-6126-4EF1-9344-8C654606F7FF}" srcOrd="0" destOrd="0" parTransId="{C79EEEF9-D34C-48AB-ACA1-8D2AFD7D7C70}" sibTransId="{46251079-5E71-49D7-9635-4AECD58632D7}"/>
    <dgm:cxn modelId="{BF29AB0E-F0AE-418E-966C-4277DAF6DBEB}" type="presOf" srcId="{DB540FE3-260C-43C6-97DD-1092FEF99885}" destId="{4285FECF-E8C4-4A43-B1A1-1C79C2A0B66D}" srcOrd="0" destOrd="0" presId="urn:microsoft.com/office/officeart/2005/8/layout/balance1"/>
    <dgm:cxn modelId="{9097FD18-4244-42BE-A27C-75CEF8A5B164}" type="presOf" srcId="{52566C5B-F909-4EA8-ACB0-CF0E5FDC0A70}" destId="{5308685F-9EDF-4885-92DD-6D610799E215}" srcOrd="0" destOrd="0" presId="urn:microsoft.com/office/officeart/2005/8/layout/balance1"/>
    <dgm:cxn modelId="{F2D69320-53D9-4212-AD16-7368BDDBEDCA}" type="presOf" srcId="{447EB332-6126-4EF1-9344-8C654606F7FF}" destId="{6D991448-E03E-47FD-BF9A-A5024C84AFF5}" srcOrd="0" destOrd="0" presId="urn:microsoft.com/office/officeart/2005/8/layout/balance1"/>
    <dgm:cxn modelId="{669C2638-6085-44F9-A0B1-8B859786E3DB}" srcId="{52566C5B-F909-4EA8-ACB0-CF0E5FDC0A70}" destId="{7626413A-3C74-46F2-894E-2C4FF0B11F46}" srcOrd="0" destOrd="0" parTransId="{9A3D0C06-0307-46DB-81D2-A3653D1A3416}" sibTransId="{64556213-2F56-4B53-9CF2-DDD0E4DA491D}"/>
    <dgm:cxn modelId="{61943139-C6D1-4E55-8BFA-DE0F00785C26}" srcId="{FE608BB3-710E-4CF7-BF89-D28957C00350}" destId="{52566C5B-F909-4EA8-ACB0-CF0E5FDC0A70}" srcOrd="1" destOrd="0" parTransId="{6C519085-3337-494A-B9DA-D9476E0E6619}" sibTransId="{A74C159B-6915-4110-B0F3-F5DF4461C828}"/>
    <dgm:cxn modelId="{C7DF3949-7ED1-4371-97F2-55248619ADE4}" srcId="{52566C5B-F909-4EA8-ACB0-CF0E5FDC0A70}" destId="{BA24764A-203E-4423-8E21-685ECEE120D1}" srcOrd="2" destOrd="0" parTransId="{5BCC3E49-B024-42D6-B932-2049CBE3F6BB}" sibTransId="{BC105DB6-E152-4E3D-A44F-69240D4B80B2}"/>
    <dgm:cxn modelId="{58FDA150-C087-49D5-BEEE-221DE18E06BD}" type="presOf" srcId="{BA24764A-203E-4423-8E21-685ECEE120D1}" destId="{A5E37C82-27A8-4C0F-B432-7D394A8ADF86}" srcOrd="0" destOrd="0" presId="urn:microsoft.com/office/officeart/2005/8/layout/balance1"/>
    <dgm:cxn modelId="{7BF62A76-DECF-4179-9755-244521ED4FA1}" type="presOf" srcId="{FE608BB3-710E-4CF7-BF89-D28957C00350}" destId="{F4EFD923-D8BE-4C02-9BB3-031D0B6EE140}" srcOrd="0" destOrd="0" presId="urn:microsoft.com/office/officeart/2005/8/layout/balance1"/>
    <dgm:cxn modelId="{3DA4867C-1FF7-442B-BB33-ED00CFAED37E}" type="presOf" srcId="{7626413A-3C74-46F2-894E-2C4FF0B11F46}" destId="{8D8A04E0-DD6B-483A-B366-1C6F8ECCA723}" srcOrd="0" destOrd="0" presId="urn:microsoft.com/office/officeart/2005/8/layout/balance1"/>
    <dgm:cxn modelId="{3B01EE92-4160-4C93-B890-8A9CAFFA32B2}" srcId="{52566C5B-F909-4EA8-ACB0-CF0E5FDC0A70}" destId="{DB540FE3-260C-43C6-97DD-1092FEF99885}" srcOrd="1" destOrd="0" parTransId="{DF37D1B3-DD3A-4832-8652-25D9A954EADC}" sibTransId="{A2858ADA-9DB5-4406-84F8-F1AAB161F7C8}"/>
    <dgm:cxn modelId="{30DAF995-FF2B-4A45-B2CC-3C2299470208}" type="presOf" srcId="{5FF8CA7C-74E4-4A3F-A394-186B1421CFB1}" destId="{0ABE162F-A146-4E57-986F-1150A4796B2D}" srcOrd="0" destOrd="0" presId="urn:microsoft.com/office/officeart/2005/8/layout/balance1"/>
    <dgm:cxn modelId="{F03435C6-386E-4769-BB50-E838E7274B8F}" srcId="{447EB332-6126-4EF1-9344-8C654606F7FF}" destId="{5FF8CA7C-74E4-4A3F-A394-186B1421CFB1}" srcOrd="0" destOrd="0" parTransId="{E1D3B449-40F3-45D6-8B13-672BDB1A8449}" sibTransId="{1B9A1AD6-F2B2-4BA2-8BD6-BDA1C058899D}"/>
    <dgm:cxn modelId="{757CEFE9-E0D1-4037-9F23-E1A6EB78B78D}" type="presParOf" srcId="{F4EFD923-D8BE-4C02-9BB3-031D0B6EE140}" destId="{92BC2B5E-8A08-40CC-9841-608E60EB1A05}" srcOrd="0" destOrd="0" presId="urn:microsoft.com/office/officeart/2005/8/layout/balance1"/>
    <dgm:cxn modelId="{F61548A1-E847-4B1F-8E0C-3DFD70354950}" type="presParOf" srcId="{F4EFD923-D8BE-4C02-9BB3-031D0B6EE140}" destId="{A22A0064-75B0-41B3-9EE6-F510C95957F5}" srcOrd="1" destOrd="0" presId="urn:microsoft.com/office/officeart/2005/8/layout/balance1"/>
    <dgm:cxn modelId="{8A8FDE6B-922B-40A0-83E9-752B352733FC}" type="presParOf" srcId="{A22A0064-75B0-41B3-9EE6-F510C95957F5}" destId="{6D991448-E03E-47FD-BF9A-A5024C84AFF5}" srcOrd="0" destOrd="0" presId="urn:microsoft.com/office/officeart/2005/8/layout/balance1"/>
    <dgm:cxn modelId="{CECF7EAF-C32C-4676-A68D-5481165502F0}" type="presParOf" srcId="{A22A0064-75B0-41B3-9EE6-F510C95957F5}" destId="{5308685F-9EDF-4885-92DD-6D610799E215}" srcOrd="1" destOrd="0" presId="urn:microsoft.com/office/officeart/2005/8/layout/balance1"/>
    <dgm:cxn modelId="{AE146B05-B909-45B6-9374-6B0EE6865BAE}" type="presParOf" srcId="{F4EFD923-D8BE-4C02-9BB3-031D0B6EE140}" destId="{5C468E28-A0C8-4141-A5E2-152581696F98}" srcOrd="2" destOrd="0" presId="urn:microsoft.com/office/officeart/2005/8/layout/balance1"/>
    <dgm:cxn modelId="{63EF6562-2398-4FC9-B377-DA3FF96FA83D}" type="presParOf" srcId="{5C468E28-A0C8-4141-A5E2-152581696F98}" destId="{52F46F3B-6CBE-47E8-831C-C9F2AE6AF8DF}" srcOrd="0" destOrd="0" presId="urn:microsoft.com/office/officeart/2005/8/layout/balance1"/>
    <dgm:cxn modelId="{D7F3BE77-FBE6-4CAA-B0AE-72A5E15D50AA}" type="presParOf" srcId="{5C468E28-A0C8-4141-A5E2-152581696F98}" destId="{B25B8BCE-7DD3-4560-B22E-D444C4EDA835}" srcOrd="1" destOrd="0" presId="urn:microsoft.com/office/officeart/2005/8/layout/balance1"/>
    <dgm:cxn modelId="{C0C3B873-698E-409C-8397-BE029DDF6F8B}" type="presParOf" srcId="{5C468E28-A0C8-4141-A5E2-152581696F98}" destId="{08453A28-CDEA-415F-A661-E17FDED9A9A0}" srcOrd="2" destOrd="0" presId="urn:microsoft.com/office/officeart/2005/8/layout/balance1"/>
    <dgm:cxn modelId="{C2C48B70-CD33-4D98-AC77-F54D9E3F09A2}" type="presParOf" srcId="{5C468E28-A0C8-4141-A5E2-152581696F98}" destId="{8D8A04E0-DD6B-483A-B366-1C6F8ECCA723}" srcOrd="3" destOrd="0" presId="urn:microsoft.com/office/officeart/2005/8/layout/balance1"/>
    <dgm:cxn modelId="{72AEF83E-9B00-4323-8313-994987DF43F9}" type="presParOf" srcId="{5C468E28-A0C8-4141-A5E2-152581696F98}" destId="{4285FECF-E8C4-4A43-B1A1-1C79C2A0B66D}" srcOrd="4" destOrd="0" presId="urn:microsoft.com/office/officeart/2005/8/layout/balance1"/>
    <dgm:cxn modelId="{F6E8296E-BF82-43CC-8FFE-7AA38663FEBF}" type="presParOf" srcId="{5C468E28-A0C8-4141-A5E2-152581696F98}" destId="{A5E37C82-27A8-4C0F-B432-7D394A8ADF86}" srcOrd="5" destOrd="0" presId="urn:microsoft.com/office/officeart/2005/8/layout/balance1"/>
    <dgm:cxn modelId="{2F4E8510-9D38-4440-BEB1-F7C28870AE70}" type="presParOf" srcId="{5C468E28-A0C8-4141-A5E2-152581696F98}" destId="{0ABE162F-A146-4E57-986F-1150A4796B2D}" srcOrd="6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991448-E03E-47FD-BF9A-A5024C84AFF5}">
      <dsp:nvSpPr>
        <dsp:cNvPr id="0" name=""/>
        <dsp:cNvSpPr/>
      </dsp:nvSpPr>
      <dsp:spPr>
        <a:xfrm>
          <a:off x="567684" y="287529"/>
          <a:ext cx="5345895" cy="1015219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4600" kern="1200" dirty="0">
            <a:latin typeface="Franklin Gothic Demi Cond" panose="020B0706030402020204" pitchFamily="34" charset="0"/>
          </a:endParaRPr>
        </a:p>
      </dsp:txBody>
      <dsp:txXfrm>
        <a:off x="597419" y="317264"/>
        <a:ext cx="5286425" cy="955749"/>
      </dsp:txXfrm>
    </dsp:sp>
    <dsp:sp modelId="{5308685F-9EDF-4885-92DD-6D610799E215}">
      <dsp:nvSpPr>
        <dsp:cNvPr id="0" name=""/>
        <dsp:cNvSpPr/>
      </dsp:nvSpPr>
      <dsp:spPr>
        <a:xfrm>
          <a:off x="5534188" y="276250"/>
          <a:ext cx="1827394" cy="1015219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sp:txBody>
      <dsp:txXfrm>
        <a:off x="5563923" y="305985"/>
        <a:ext cx="1767924" cy="955749"/>
      </dsp:txXfrm>
    </dsp:sp>
    <dsp:sp modelId="{B25B8BCE-7DD3-4560-B22E-D444C4EDA835}">
      <dsp:nvSpPr>
        <dsp:cNvPr id="0" name=""/>
        <dsp:cNvSpPr/>
      </dsp:nvSpPr>
      <dsp:spPr>
        <a:xfrm>
          <a:off x="3300084" y="4602210"/>
          <a:ext cx="761414" cy="761414"/>
        </a:xfrm>
        <a:prstGeom prst="triangle">
          <a:avLst/>
        </a:prstGeom>
        <a:solidFill>
          <a:srgbClr val="FFC000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453A28-CDEA-415F-A661-E17FDED9A9A0}">
      <dsp:nvSpPr>
        <dsp:cNvPr id="0" name=""/>
        <dsp:cNvSpPr/>
      </dsp:nvSpPr>
      <dsp:spPr>
        <a:xfrm rot="240000">
          <a:off x="1395850" y="4275936"/>
          <a:ext cx="4569881" cy="319557"/>
        </a:xfrm>
        <a:prstGeom prst="rect">
          <a:avLst/>
        </a:prstGeom>
        <a:solidFill>
          <a:srgbClr val="FFC000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8A04E0-DD6B-483A-B366-1C6F8ECCA723}">
      <dsp:nvSpPr>
        <dsp:cNvPr id="0" name=""/>
        <dsp:cNvSpPr/>
      </dsp:nvSpPr>
      <dsp:spPr>
        <a:xfrm rot="240000">
          <a:off x="4139667" y="3476964"/>
          <a:ext cx="1823339" cy="849489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Gestion RH</a:t>
          </a:r>
        </a:p>
      </dsp:txBody>
      <dsp:txXfrm>
        <a:off x="4181136" y="3518433"/>
        <a:ext cx="1740401" cy="766551"/>
      </dsp:txXfrm>
    </dsp:sp>
    <dsp:sp modelId="{4285FECF-E8C4-4A43-B1A1-1C79C2A0B66D}">
      <dsp:nvSpPr>
        <dsp:cNvPr id="0" name=""/>
        <dsp:cNvSpPr/>
      </dsp:nvSpPr>
      <dsp:spPr>
        <a:xfrm rot="240000">
          <a:off x="4205656" y="2563267"/>
          <a:ext cx="1823339" cy="849489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Gestion financière</a:t>
          </a:r>
        </a:p>
      </dsp:txBody>
      <dsp:txXfrm>
        <a:off x="4247125" y="2604736"/>
        <a:ext cx="1740401" cy="766551"/>
      </dsp:txXfrm>
    </dsp:sp>
    <dsp:sp modelId="{A5E37C82-27A8-4C0F-B432-7D394A8ADF86}">
      <dsp:nvSpPr>
        <dsp:cNvPr id="0" name=""/>
        <dsp:cNvSpPr/>
      </dsp:nvSpPr>
      <dsp:spPr>
        <a:xfrm rot="240000">
          <a:off x="4271646" y="1669874"/>
          <a:ext cx="1823339" cy="849489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Gestion Immobilier</a:t>
          </a:r>
        </a:p>
      </dsp:txBody>
      <dsp:txXfrm>
        <a:off x="4313115" y="1711343"/>
        <a:ext cx="1740401" cy="766551"/>
      </dsp:txXfrm>
    </dsp:sp>
    <dsp:sp modelId="{0ABE162F-A146-4E57-986F-1150A4796B2D}">
      <dsp:nvSpPr>
        <dsp:cNvPr id="0" name=""/>
        <dsp:cNvSpPr/>
      </dsp:nvSpPr>
      <dsp:spPr>
        <a:xfrm rot="240000">
          <a:off x="1525478" y="3294225"/>
          <a:ext cx="1823339" cy="849489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Structure pédagogique</a:t>
          </a:r>
        </a:p>
      </dsp:txBody>
      <dsp:txXfrm>
        <a:off x="1566947" y="3335694"/>
        <a:ext cx="1740401" cy="7665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1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15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236DAF-FC65-4D8F-9985-7EC033CBA0B9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7348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236DAF-FC65-4D8F-9985-7EC033CBA0B9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962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236DAF-FC65-4D8F-9985-7EC033CBA0B9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9525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236DAF-FC65-4D8F-9985-7EC033CBA0B9}" type="slidenum">
              <a:rPr lang="fr-FR" smtClean="0"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6293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236DAF-FC65-4D8F-9985-7EC033CBA0B9}" type="slidenum">
              <a:rPr lang="fr-FR" smtClean="0"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1156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236DAF-FC65-4D8F-9985-7EC033CBA0B9}" type="slidenum">
              <a:rPr lang="fr-FR" smtClean="0"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4942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9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2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0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3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0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0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0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0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9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9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9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9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9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9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9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0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0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9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9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www.ecologie.gouv.fr/fin-tarifs-reglementes-elec" TargetMode="Externa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5.png"/><Relationship Id="rId18" Type="http://schemas.openxmlformats.org/officeDocument/2006/relationships/hyperlink" Target="https://www.ecologie.gouv.fr/coup-pouce-chauffage-des-batiments-residentiels-collectifs-et-tertiaires#:~:text=Coup%20de%20pouce%20%22Chauffage%20des%20b%C3%A2timents%20r%C3%A9sidentiels%20collectifs%20et%20tertiaires%22,-Partager&amp;text=A%20compter%20du%201er%20septembre,b%C3%A2timents%20r%C3%A9sidentiels%20collectifs%20et%20tertiaires%20%C2%BB." TargetMode="External"/><Relationship Id="rId26" Type="http://schemas.openxmlformats.org/officeDocument/2006/relationships/image" Target="../media/image30.png"/><Relationship Id="rId3" Type="http://schemas.openxmlformats.org/officeDocument/2006/relationships/image" Target="../media/image20.png"/><Relationship Id="rId21" Type="http://schemas.openxmlformats.org/officeDocument/2006/relationships/image" Target="../media/image28.png"/><Relationship Id="rId7" Type="http://schemas.openxmlformats.org/officeDocument/2006/relationships/hyperlink" Target="http://r.newsletter.fnogec.org/mk/cl/f/EsA9W86tGUQMs0OHx_5FgkaK14CQhTOC83QbAgWdJzW-JYqdBYMANqZgZ6ESxd_ATY3tJoPgs9OvvB0wBsEsCWXcP4Sbj4_oAjUwuqdbENdbdRKSqUf4CG_UHNNsZ2psm1mg40KzGrxxESPPsPC5X8Zh9hRaLkdYQmLKBXElHSe4N18sFBJcozaQBuF1JYZYIKDqoHQHwHK5EAhLTZ0uPPFd_tFDHTHbujnTE75HKv-K3cEQNPpzsvmn1xDTgSK3YuyokBJV4jw29l1pFdI6PVE5XH7-jPjEoYw3ZzHNSg" TargetMode="External"/><Relationship Id="rId12" Type="http://schemas.openxmlformats.org/officeDocument/2006/relationships/hyperlink" Target="http://www.areaetudes.net/" TargetMode="External"/><Relationship Id="rId17" Type="http://schemas.openxmlformats.org/officeDocument/2006/relationships/image" Target="../media/image27.png"/><Relationship Id="rId25" Type="http://schemas.openxmlformats.org/officeDocument/2006/relationships/hyperlink" Target="http://www.studeffi.com/" TargetMode="External"/><Relationship Id="rId2" Type="http://schemas.openxmlformats.org/officeDocument/2006/relationships/hyperlink" Target="https://www.eco-ecole.org/wp-content/uploads/PRINT-Les-cl%C3%A9s-de-l%E2%80%99%C3%A9nergie-Guide-version-nationale.pdf" TargetMode="External"/><Relationship Id="rId16" Type="http://schemas.openxmlformats.org/officeDocument/2006/relationships/hyperlink" Target="https://nr-pro.fr/" TargetMode="External"/><Relationship Id="rId20" Type="http://schemas.openxmlformats.org/officeDocument/2006/relationships/hyperlink" Target="http://www.objectif54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rat.ademe.fr/#/public/faq" TargetMode="External"/><Relationship Id="rId11" Type="http://schemas.openxmlformats.org/officeDocument/2006/relationships/image" Target="../media/image24.png"/><Relationship Id="rId24" Type="http://schemas.openxmlformats.org/officeDocument/2006/relationships/image" Target="../media/image29.png"/><Relationship Id="rId5" Type="http://schemas.openxmlformats.org/officeDocument/2006/relationships/hyperlink" Target="https://operat.ademe.fr/#/public" TargetMode="External"/><Relationship Id="rId15" Type="http://schemas.openxmlformats.org/officeDocument/2006/relationships/image" Target="../media/image26.png"/><Relationship Id="rId23" Type="http://schemas.openxmlformats.org/officeDocument/2006/relationships/hyperlink" Target="http://www.placedesenergies.com/" TargetMode="External"/><Relationship Id="rId10" Type="http://schemas.openxmlformats.org/officeDocument/2006/relationships/image" Target="../media/image23.png"/><Relationship Id="rId19" Type="http://schemas.openxmlformats.org/officeDocument/2006/relationships/hyperlink" Target="https://www.ecologie.gouv.fr/sites/default/files/CdP%20tertiaire%20-%20Les%20offres%20Coup%20de%20pouce%20-%20maj%2015-06-2020.pdf" TargetMode="External"/><Relationship Id="rId4" Type="http://schemas.openxmlformats.org/officeDocument/2006/relationships/image" Target="../media/image21.png"/><Relationship Id="rId9" Type="http://schemas.openxmlformats.org/officeDocument/2006/relationships/hyperlink" Target="http://www.ademe.fr/" TargetMode="External"/><Relationship Id="rId14" Type="http://schemas.openxmlformats.org/officeDocument/2006/relationships/hyperlink" Target="https://les-aides.fr/aide/YwRv3w/ministere-de-la-transition-ecologique-et-solidaire/prime-cee-certificats-d-economies-d-energie.html" TargetMode="External"/><Relationship Id="rId22" Type="http://schemas.microsoft.com/office/2007/relationships/hdphoto" Target="../media/hdphoto3.wdp"/><Relationship Id="rId27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nim1d.ddec85.org/wp-content/uploads/2022/09/C2303_ContratScolarisation.pdf" TargetMode="External"/><Relationship Id="rId4" Type="http://schemas.openxmlformats.org/officeDocument/2006/relationships/hyperlink" Target="https://directeur.ddec85.org/?p=4700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5"/>
          <p:cNvSpPr txBox="1"/>
          <p:nvPr/>
        </p:nvSpPr>
        <p:spPr>
          <a:xfrm>
            <a:off x="0" y="1836751"/>
            <a:ext cx="9143999" cy="2266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500"/>
              <a:buFont typeface="Calibri"/>
              <a:buNone/>
            </a:pPr>
            <a:r>
              <a:rPr lang="fr-FR" sz="4500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OGEC et établissements :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500"/>
              <a:buFont typeface="Calibri"/>
              <a:buNone/>
            </a:pPr>
            <a:r>
              <a:rPr lang="fr-FR" sz="4500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quels leviers financiers pour l’avenir 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3A4B26A-5B30-429F-9266-92E9A7A47F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2" y="-40201"/>
            <a:ext cx="9113048" cy="6428643"/>
          </a:xfrm>
        </p:spPr>
      </p:pic>
    </p:spTree>
    <p:extLst>
      <p:ext uri="{BB962C8B-B14F-4D97-AF65-F5344CB8AC3E}">
        <p14:creationId xmlns:p14="http://schemas.microsoft.com/office/powerpoint/2010/main" val="3461502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B24C723C-5D99-4925-8A49-95CF44B1A8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745" y="1203416"/>
            <a:ext cx="9628946" cy="4193177"/>
          </a:xfrm>
        </p:spPr>
      </p:pic>
    </p:spTree>
    <p:extLst>
      <p:ext uri="{BB962C8B-B14F-4D97-AF65-F5344CB8AC3E}">
        <p14:creationId xmlns:p14="http://schemas.microsoft.com/office/powerpoint/2010/main" val="1157793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AA919AC-9806-46A6-BE92-C67B01022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328" y="1922983"/>
            <a:ext cx="3249190" cy="381796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EF5BEA0-867A-48E2-85AD-A90B069338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0307" y="1924348"/>
            <a:ext cx="2296236" cy="164469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79D7DEF-D70F-4F40-93F0-890E9F301D1A}"/>
              </a:ext>
            </a:extLst>
          </p:cNvPr>
          <p:cNvSpPr txBox="1"/>
          <p:nvPr/>
        </p:nvSpPr>
        <p:spPr>
          <a:xfrm>
            <a:off x="4726392" y="4082678"/>
            <a:ext cx="3986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latin typeface="Comic Sans MS" panose="030F0702030302020204" pitchFamily="66" charset="0"/>
              </a:rPr>
              <a:t>Quelques pistes pour l’école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4F92130-BA7F-420C-AC81-A85B134D2E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6543" y="1922982"/>
            <a:ext cx="1353429" cy="164606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19F4C00-1CBC-4A9B-BD12-A67093FB76D5}"/>
              </a:ext>
            </a:extLst>
          </p:cNvPr>
          <p:cNvSpPr txBox="1"/>
          <p:nvPr/>
        </p:nvSpPr>
        <p:spPr>
          <a:xfrm>
            <a:off x="650181" y="960163"/>
            <a:ext cx="41689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La sobriété énergétique</a:t>
            </a:r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816B2BD5-E426-404C-B6B5-0E609E62A67E}"/>
              </a:ext>
            </a:extLst>
          </p:cNvPr>
          <p:cNvSpPr txBox="1">
            <a:spLocks/>
          </p:cNvSpPr>
          <p:nvPr/>
        </p:nvSpPr>
        <p:spPr>
          <a:xfrm>
            <a:off x="203200" y="151068"/>
            <a:ext cx="8782756" cy="809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>
                <a:solidFill>
                  <a:schemeClr val="accent5"/>
                </a:solidFill>
                <a:latin typeface="Franklin Gothic Demi Cond" panose="020B0706030402020204" pitchFamily="34" charset="0"/>
              </a:rPr>
              <a:t>2- Ajustement des dépenses au regard du projet d’établissement</a:t>
            </a:r>
          </a:p>
          <a:p>
            <a:pPr algn="l"/>
            <a:r>
              <a:rPr lang="fr-FR" dirty="0">
                <a:solidFill>
                  <a:schemeClr val="accent5"/>
                </a:solidFill>
                <a:latin typeface="Franklin Gothic Demi Cond" panose="020B0706030402020204" pitchFamily="34" charset="0"/>
              </a:rPr>
              <a:t>et recherche de nouvelles ressources financières</a:t>
            </a:r>
          </a:p>
        </p:txBody>
      </p:sp>
    </p:spTree>
    <p:extLst>
      <p:ext uri="{BB962C8B-B14F-4D97-AF65-F5344CB8AC3E}">
        <p14:creationId xmlns:p14="http://schemas.microsoft.com/office/powerpoint/2010/main" val="739054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4D5ECBB3-9FC0-4F11-83B2-D6A95C429BE1}"/>
              </a:ext>
            </a:extLst>
          </p:cNvPr>
          <p:cNvSpPr txBox="1"/>
          <p:nvPr/>
        </p:nvSpPr>
        <p:spPr>
          <a:xfrm>
            <a:off x="579329" y="1220621"/>
            <a:ext cx="33563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QUELQUES CHIFFRES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61EB6AE-2997-4AAA-AC3A-4D1C920E881E}"/>
              </a:ext>
            </a:extLst>
          </p:cNvPr>
          <p:cNvSpPr txBox="1"/>
          <p:nvPr/>
        </p:nvSpPr>
        <p:spPr>
          <a:xfrm>
            <a:off x="377171" y="2100662"/>
            <a:ext cx="3392170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latin typeface="Comic Sans MS" panose="030F0702030302020204" pitchFamily="66" charset="0"/>
              </a:rPr>
              <a:t>2022/2023 : 140 jours</a:t>
            </a:r>
          </a:p>
          <a:p>
            <a:r>
              <a:rPr lang="fr-FR" sz="1050" dirty="0">
                <a:latin typeface="Comic Sans MS" panose="030F0702030302020204" pitchFamily="66" charset="0"/>
              </a:rPr>
              <a:t>Occupation : (8 h à 18 h) 1440 h/an</a:t>
            </a:r>
          </a:p>
          <a:p>
            <a:r>
              <a:rPr lang="fr-FR" sz="1050" b="1" dirty="0">
                <a:latin typeface="Comic Sans MS" panose="030F0702030302020204" pitchFamily="66" charset="0"/>
              </a:rPr>
              <a:t>Taux d’occupation : 16%</a:t>
            </a:r>
          </a:p>
          <a:p>
            <a:endParaRPr lang="fr-FR" sz="1050" b="1" dirty="0">
              <a:latin typeface="Comic Sans MS" panose="030F0702030302020204" pitchFamily="66" charset="0"/>
            </a:endParaRPr>
          </a:p>
          <a:p>
            <a:r>
              <a:rPr lang="fr-FR" sz="1050" b="1" dirty="0">
                <a:latin typeface="Comic Sans MS" panose="030F0702030302020204" pitchFamily="66" charset="0"/>
              </a:rPr>
              <a:t>Journées « hiver » : 77 jours </a:t>
            </a:r>
          </a:p>
          <a:p>
            <a:r>
              <a:rPr lang="fr-FR" sz="1050" dirty="0">
                <a:latin typeface="Comic Sans MS" panose="030F0702030302020204" pitchFamily="66" charset="0"/>
              </a:rPr>
              <a:t>Occupation : 770 h/an</a:t>
            </a:r>
          </a:p>
          <a:p>
            <a:r>
              <a:rPr lang="fr-FR" sz="1050" b="1" dirty="0">
                <a:latin typeface="Comic Sans MS" panose="030F0702030302020204" pitchFamily="66" charset="0"/>
              </a:rPr>
              <a:t>Durée chauffage « confort » : 8,8%</a:t>
            </a:r>
          </a:p>
          <a:p>
            <a:endParaRPr lang="fr-FR" sz="450" dirty="0">
              <a:latin typeface="Comic Sans MS" panose="030F0702030302020204" pitchFamily="66" charset="0"/>
            </a:endParaRPr>
          </a:p>
          <a:p>
            <a:pPr algn="r"/>
            <a:r>
              <a:rPr lang="fr-FR" sz="1050" dirty="0">
                <a:latin typeface="Comic Sans MS" panose="030F0702030302020204" pitchFamily="66" charset="0"/>
              </a:rPr>
              <a:t>1 an : 8 760h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247A753-9693-4C7C-946A-DDC7266E7279}"/>
              </a:ext>
            </a:extLst>
          </p:cNvPr>
          <p:cNvSpPr txBox="1"/>
          <p:nvPr/>
        </p:nvSpPr>
        <p:spPr>
          <a:xfrm>
            <a:off x="377170" y="3920969"/>
            <a:ext cx="32086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latin typeface="Comic Sans MS" panose="030F0702030302020204" pitchFamily="66" charset="0"/>
              </a:rPr>
              <a:t>Un groupe classe = 2000 à 2500 W</a:t>
            </a:r>
            <a:endParaRPr lang="fr-FR" sz="1050" dirty="0">
              <a:latin typeface="Comic Sans MS" panose="030F0702030302020204" pitchFamily="66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45F43A1-8494-436B-86B6-17DA300DB572}"/>
              </a:ext>
            </a:extLst>
          </p:cNvPr>
          <p:cNvSpPr txBox="1"/>
          <p:nvPr/>
        </p:nvSpPr>
        <p:spPr>
          <a:xfrm>
            <a:off x="293026" y="1681369"/>
            <a:ext cx="3149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Une école – des bâtiments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6FFC5A9-2DC3-48BB-BC55-A9480C258533}"/>
              </a:ext>
            </a:extLst>
          </p:cNvPr>
          <p:cNvSpPr txBox="1"/>
          <p:nvPr/>
        </p:nvSpPr>
        <p:spPr>
          <a:xfrm>
            <a:off x="4352963" y="1676761"/>
            <a:ext cx="3451221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Des énergies – un coût</a:t>
            </a:r>
          </a:p>
          <a:p>
            <a:pPr algn="r"/>
            <a:r>
              <a:rPr lang="fr-FR" sz="1050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La situation au 07/11/2022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BEE98B30-30AA-40E7-9B5A-3C24876DCE83}"/>
              </a:ext>
            </a:extLst>
          </p:cNvPr>
          <p:cNvCxnSpPr/>
          <p:nvPr/>
        </p:nvCxnSpPr>
        <p:spPr>
          <a:xfrm>
            <a:off x="377171" y="1613036"/>
            <a:ext cx="8466579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5D0CF8CC-2D57-44A3-B8A4-51E0DF9DC155}"/>
              </a:ext>
            </a:extLst>
          </p:cNvPr>
          <p:cNvGrpSpPr/>
          <p:nvPr/>
        </p:nvGrpSpPr>
        <p:grpSpPr>
          <a:xfrm>
            <a:off x="4526281" y="2232748"/>
            <a:ext cx="4411523" cy="2306978"/>
            <a:chOff x="5741327" y="1913881"/>
            <a:chExt cx="6196845" cy="3377536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7E8BAFB6-1D81-433E-B6AF-54B98EA859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t="4290"/>
            <a:stretch/>
          </p:blipFill>
          <p:spPr>
            <a:xfrm>
              <a:off x="5750199" y="1931158"/>
              <a:ext cx="6187973" cy="1704628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4EC7ECF9-E1B2-404B-900A-278777A55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50199" y="3700773"/>
              <a:ext cx="6179101" cy="159064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D21E7BC-32E3-4D4C-9FC8-A01A0A38D588}"/>
                </a:ext>
              </a:extLst>
            </p:cNvPr>
            <p:cNvSpPr/>
            <p:nvPr/>
          </p:nvSpPr>
          <p:spPr>
            <a:xfrm>
              <a:off x="5741327" y="1913881"/>
              <a:ext cx="6187973" cy="336025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1A9ECA4F-EC68-45E8-9F12-445ECC6D5FD5}"/>
              </a:ext>
            </a:extLst>
          </p:cNvPr>
          <p:cNvSpPr txBox="1"/>
          <p:nvPr/>
        </p:nvSpPr>
        <p:spPr>
          <a:xfrm>
            <a:off x="362482" y="4420794"/>
            <a:ext cx="385052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latin typeface="Comic Sans MS" panose="030F0702030302020204" pitchFamily="66" charset="0"/>
              </a:rPr>
              <a:t>15 - 20 mn : </a:t>
            </a:r>
            <a:r>
              <a:rPr lang="fr-FR" sz="1050" dirty="0">
                <a:latin typeface="Comic Sans MS" panose="030F0702030302020204" pitchFamily="66" charset="0"/>
              </a:rPr>
              <a:t>Un corps met 15 à 20 mn pour s’acclimater à un changement d’ambiance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A4F7F7B-C578-48FA-9F9E-C11BD76D6635}"/>
              </a:ext>
            </a:extLst>
          </p:cNvPr>
          <p:cNvSpPr txBox="1"/>
          <p:nvPr/>
        </p:nvSpPr>
        <p:spPr>
          <a:xfrm>
            <a:off x="377171" y="5038813"/>
            <a:ext cx="29807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latin typeface="Comic Sans MS" panose="030F0702030302020204" pitchFamily="66" charset="0"/>
              </a:rPr>
              <a:t>40 W : </a:t>
            </a:r>
            <a:r>
              <a:rPr lang="fr-FR" sz="1050" dirty="0">
                <a:latin typeface="Comic Sans MS" panose="030F0702030302020204" pitchFamily="66" charset="0"/>
              </a:rPr>
              <a:t>puissance d’une dalle LED </a:t>
            </a:r>
          </a:p>
        </p:txBody>
      </p:sp>
      <p:sp>
        <p:nvSpPr>
          <p:cNvPr id="10" name="Bouton d’action : avant ou précédent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417FFC3-B84A-4F1F-90C7-3007E6DAD3C4}"/>
              </a:ext>
            </a:extLst>
          </p:cNvPr>
          <p:cNvSpPr/>
          <p:nvPr/>
        </p:nvSpPr>
        <p:spPr>
          <a:xfrm>
            <a:off x="94630" y="2295041"/>
            <a:ext cx="221566" cy="209609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/>
          </a:p>
        </p:txBody>
      </p:sp>
      <p:sp>
        <p:nvSpPr>
          <p:cNvPr id="17" name="Bouton d’action : avant ou précédent 1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BEA11A7-08E7-4104-8D28-51E672F38FE1}"/>
              </a:ext>
            </a:extLst>
          </p:cNvPr>
          <p:cNvSpPr/>
          <p:nvPr/>
        </p:nvSpPr>
        <p:spPr>
          <a:xfrm>
            <a:off x="94629" y="3107913"/>
            <a:ext cx="221566" cy="209609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/>
          </a:p>
        </p:txBody>
      </p:sp>
      <p:sp>
        <p:nvSpPr>
          <p:cNvPr id="18" name="Bouton d’action : avant ou précédent 1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AC510AC-6CC7-47EE-9A0A-365822B1F927}"/>
              </a:ext>
            </a:extLst>
          </p:cNvPr>
          <p:cNvSpPr/>
          <p:nvPr/>
        </p:nvSpPr>
        <p:spPr>
          <a:xfrm>
            <a:off x="94629" y="3920970"/>
            <a:ext cx="221566" cy="209609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/>
          </a:p>
        </p:txBody>
      </p:sp>
      <p:sp>
        <p:nvSpPr>
          <p:cNvPr id="19" name="Bouton d’action : avant ou précédent 1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4D1DC35-2859-40D0-9356-96CE36A78F3E}"/>
              </a:ext>
            </a:extLst>
          </p:cNvPr>
          <p:cNvSpPr/>
          <p:nvPr/>
        </p:nvSpPr>
        <p:spPr>
          <a:xfrm>
            <a:off x="94629" y="4524418"/>
            <a:ext cx="221566" cy="209609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/>
          </a:p>
        </p:txBody>
      </p:sp>
      <p:sp>
        <p:nvSpPr>
          <p:cNvPr id="20" name="Bouton d’action : avant ou précédent 1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08BEE62-8FAC-4275-9ED9-96CA8DDF7103}"/>
              </a:ext>
            </a:extLst>
          </p:cNvPr>
          <p:cNvSpPr/>
          <p:nvPr/>
        </p:nvSpPr>
        <p:spPr>
          <a:xfrm>
            <a:off x="94628" y="5061829"/>
            <a:ext cx="221566" cy="209609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FBAB85E-C97B-47EA-A0AE-4DAA5CA07C5F}"/>
              </a:ext>
            </a:extLst>
          </p:cNvPr>
          <p:cNvGrpSpPr/>
          <p:nvPr/>
        </p:nvGrpSpPr>
        <p:grpSpPr>
          <a:xfrm>
            <a:off x="4903275" y="4663168"/>
            <a:ext cx="3116197" cy="765656"/>
            <a:chOff x="6537700" y="5074557"/>
            <a:chExt cx="4154929" cy="1020875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E798113D-8BB3-458B-915B-E1D27E044680}"/>
                </a:ext>
              </a:extLst>
            </p:cNvPr>
            <p:cNvSpPr txBox="1"/>
            <p:nvPr/>
          </p:nvSpPr>
          <p:spPr>
            <a:xfrm>
              <a:off x="7267903" y="5074557"/>
              <a:ext cx="3424726" cy="984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b="1" dirty="0">
                  <a:latin typeface="Comic Sans MS" panose="030F0702030302020204" pitchFamily="66" charset="0"/>
                </a:rPr>
                <a:t>30 à 40 % des économies : </a:t>
              </a:r>
            </a:p>
            <a:p>
              <a:pPr marL="214313" indent="-214313">
                <a:buFontTx/>
                <a:buChar char="-"/>
              </a:pPr>
              <a:r>
                <a:rPr lang="fr-FR" sz="1050" dirty="0">
                  <a:latin typeface="Comic Sans MS" panose="030F0702030302020204" pitchFamily="66" charset="0"/>
                </a:rPr>
                <a:t>habitudes des usagers</a:t>
              </a:r>
            </a:p>
            <a:p>
              <a:pPr marL="214313" indent="-214313">
                <a:buFontTx/>
                <a:buChar char="-"/>
              </a:pPr>
              <a:r>
                <a:rPr lang="fr-FR" sz="1050" dirty="0">
                  <a:latin typeface="Comic Sans MS" panose="030F0702030302020204" pitchFamily="66" charset="0"/>
                </a:rPr>
                <a:t>appareils de régulation</a:t>
              </a:r>
            </a:p>
            <a:p>
              <a:pPr marL="214313" indent="-214313">
                <a:buFontTx/>
                <a:buChar char="-"/>
              </a:pPr>
              <a:r>
                <a:rPr lang="fr-FR" sz="1050" dirty="0">
                  <a:latin typeface="Comic Sans MS" panose="030F0702030302020204" pitchFamily="66" charset="0"/>
                </a:rPr>
                <a:t>paramétrage des appareils</a:t>
              </a:r>
            </a:p>
          </p:txBody>
        </p:sp>
        <p:pic>
          <p:nvPicPr>
            <p:cNvPr id="21" name="Graphique 20" descr="Thermomètre avec un remplissage uni">
              <a:extLst>
                <a:ext uri="{FF2B5EF4-FFF2-40B4-BE49-F238E27FC236}">
                  <a16:creationId xmlns:a16="http://schemas.microsoft.com/office/drawing/2014/main" id="{F0D56E3A-55E2-4E5B-9E4D-D63071F81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537700" y="5181032"/>
              <a:ext cx="914400" cy="914400"/>
            </a:xfrm>
            <a:prstGeom prst="rect">
              <a:avLst/>
            </a:prstGeom>
          </p:spPr>
        </p:pic>
      </p:grpSp>
      <p:sp>
        <p:nvSpPr>
          <p:cNvPr id="24" name="Ellipse 23">
            <a:extLst>
              <a:ext uri="{FF2B5EF4-FFF2-40B4-BE49-F238E27FC236}">
                <a16:creationId xmlns:a16="http://schemas.microsoft.com/office/drawing/2014/main" id="{FA9226DD-614C-413A-AC3B-A8CE1851E83E}"/>
              </a:ext>
            </a:extLst>
          </p:cNvPr>
          <p:cNvSpPr/>
          <p:nvPr/>
        </p:nvSpPr>
        <p:spPr>
          <a:xfrm>
            <a:off x="6219679" y="3980278"/>
            <a:ext cx="480060" cy="4818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3809A45E-3502-4E9A-8EDA-1C53D638140F}"/>
              </a:ext>
            </a:extLst>
          </p:cNvPr>
          <p:cNvSpPr/>
          <p:nvPr/>
        </p:nvSpPr>
        <p:spPr>
          <a:xfrm>
            <a:off x="8451427" y="3996493"/>
            <a:ext cx="480060" cy="4818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/>
          </a:p>
        </p:txBody>
      </p:sp>
    </p:spTree>
    <p:extLst>
      <p:ext uri="{BB962C8B-B14F-4D97-AF65-F5344CB8AC3E}">
        <p14:creationId xmlns:p14="http://schemas.microsoft.com/office/powerpoint/2010/main" val="2305809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153AD04-882E-4FFE-8E3C-76ABAA89D9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18"/>
          <a:stretch/>
        </p:blipFill>
        <p:spPr>
          <a:xfrm>
            <a:off x="459482" y="1112365"/>
            <a:ext cx="8044220" cy="463327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8AFFDFB-1A15-44D9-BEE9-08952B4BE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841" y="5559029"/>
            <a:ext cx="834861" cy="37321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4DA4449-2D97-49C5-BC9C-2677C748A5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134" y="5581652"/>
            <a:ext cx="353450" cy="37138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136A099-30A3-4046-A839-BC8828192F7C}"/>
              </a:ext>
            </a:extLst>
          </p:cNvPr>
          <p:cNvSpPr txBox="1"/>
          <p:nvPr/>
        </p:nvSpPr>
        <p:spPr>
          <a:xfrm>
            <a:off x="516699" y="469059"/>
            <a:ext cx="384254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Vigilance sur les factures </a:t>
            </a:r>
          </a:p>
        </p:txBody>
      </p:sp>
      <p:pic>
        <p:nvPicPr>
          <p:cNvPr id="12" name="Image 11">
            <a:hlinkClick r:id="rId5"/>
            <a:extLst>
              <a:ext uri="{FF2B5EF4-FFF2-40B4-BE49-F238E27FC236}">
                <a16:creationId xmlns:a16="http://schemas.microsoft.com/office/drawing/2014/main" id="{0D1ED0B7-621D-4DF2-AE14-900B45B725F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7052" y="2907223"/>
            <a:ext cx="1203047" cy="134086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E3F86683-AEF5-4A7B-8D7B-02C1841E1EAE}"/>
              </a:ext>
            </a:extLst>
          </p:cNvPr>
          <p:cNvSpPr txBox="1"/>
          <p:nvPr/>
        </p:nvSpPr>
        <p:spPr>
          <a:xfrm>
            <a:off x="7909623" y="4475891"/>
            <a:ext cx="997904" cy="41549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/>
              <a:t>Tarifs réglementés</a:t>
            </a:r>
          </a:p>
        </p:txBody>
      </p:sp>
    </p:spTree>
    <p:extLst>
      <p:ext uri="{BB962C8B-B14F-4D97-AF65-F5344CB8AC3E}">
        <p14:creationId xmlns:p14="http://schemas.microsoft.com/office/powerpoint/2010/main" val="1158736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16DA7F8-5D98-4D89-9F29-A823ED162A08}"/>
              </a:ext>
            </a:extLst>
          </p:cNvPr>
          <p:cNvSpPr txBox="1"/>
          <p:nvPr/>
        </p:nvSpPr>
        <p:spPr>
          <a:xfrm>
            <a:off x="1028733" y="1368405"/>
            <a:ext cx="610157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Installer des systèmes de régulation de chauffage</a:t>
            </a:r>
          </a:p>
          <a:p>
            <a:pPr marL="214313" indent="-214313">
              <a:buFontTx/>
              <a:buChar char="-"/>
            </a:pPr>
            <a:r>
              <a:rPr lang="fr-FR" sz="15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Planning de chauffe</a:t>
            </a:r>
          </a:p>
          <a:p>
            <a:pPr marL="214313" indent="-214313">
              <a:buFontTx/>
              <a:buChar char="-"/>
            </a:pPr>
            <a:r>
              <a:rPr lang="fr-FR" sz="15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Zones différenciées</a:t>
            </a:r>
          </a:p>
          <a:p>
            <a:pPr marL="214313" indent="-214313">
              <a:buFontTx/>
              <a:buChar char="-"/>
            </a:pPr>
            <a:r>
              <a:rPr lang="fr-FR" sz="15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Sondes selon orientation des bâtiments</a:t>
            </a:r>
          </a:p>
          <a:p>
            <a:pPr marL="214313" indent="-214313">
              <a:buFontTx/>
              <a:buChar char="-"/>
            </a:pPr>
            <a:r>
              <a:rPr lang="fr-FR" sz="15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Robinets thermostatiques</a:t>
            </a:r>
          </a:p>
          <a:p>
            <a:pPr marL="214313" indent="-214313">
              <a:buFontTx/>
              <a:buChar char="-"/>
            </a:pPr>
            <a:r>
              <a:rPr lang="fr-FR" sz="15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Gestion Technique de Bâtiments)  ou Gestion Technique de Chauffage </a:t>
            </a:r>
          </a:p>
          <a:p>
            <a:pPr marL="214313" indent="-214313">
              <a:buFontTx/>
              <a:buChar char="-"/>
            </a:pPr>
            <a:endParaRPr lang="fr-FR" sz="1500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fr-FR" sz="15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Assurer l’optimisation et la maintenance du chauffage</a:t>
            </a:r>
          </a:p>
          <a:p>
            <a:pPr marL="214313" indent="-214313">
              <a:buFontTx/>
              <a:buChar char="-"/>
            </a:pPr>
            <a:r>
              <a:rPr lang="fr-FR" sz="15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Programmation (2/3h avant le début des cours- 1h avant la fin)</a:t>
            </a:r>
          </a:p>
          <a:p>
            <a:pPr marL="214313" indent="-214313">
              <a:buFontTx/>
              <a:buChar char="-"/>
            </a:pPr>
            <a:r>
              <a:rPr lang="fr-FR" sz="15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Températures de consigne selon usage/ activité/ occupation des locaux</a:t>
            </a:r>
          </a:p>
          <a:p>
            <a:pPr marL="214313" indent="-214313">
              <a:buFontTx/>
              <a:buChar char="-"/>
            </a:pPr>
            <a:r>
              <a:rPr lang="fr-FR" sz="15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Entretien des équipements</a:t>
            </a:r>
          </a:p>
          <a:p>
            <a:pPr marL="557213" lvl="1" indent="-214313">
              <a:buFontTx/>
              <a:buChar char="-"/>
            </a:pPr>
            <a:r>
              <a:rPr lang="fr-FR" sz="15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Chaudière</a:t>
            </a:r>
          </a:p>
          <a:p>
            <a:pPr marL="557213" lvl="1" indent="-214313">
              <a:buFontTx/>
              <a:buChar char="-"/>
            </a:pPr>
            <a:r>
              <a:rPr lang="fr-FR" sz="15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Radiateurs (purge, désembouage)</a:t>
            </a:r>
          </a:p>
          <a:p>
            <a:endParaRPr lang="fr-FR" sz="1500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fr-FR" sz="15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Nettoyer et programmer les systèmes de ventilation</a:t>
            </a:r>
          </a:p>
          <a:p>
            <a:pPr marL="214313" indent="-214313">
              <a:buFontTx/>
              <a:buChar char="-"/>
            </a:pPr>
            <a:r>
              <a:rPr lang="fr-FR" sz="15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Réduction du taux d’humidité = air plus facile à chauffer</a:t>
            </a:r>
          </a:p>
          <a:p>
            <a:pPr marL="214313" indent="-214313">
              <a:buFontTx/>
              <a:buChar char="-"/>
            </a:pPr>
            <a:r>
              <a:rPr lang="fr-FR" sz="15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Réduction du débit de la VMC en période d’inoccupation </a:t>
            </a:r>
          </a:p>
          <a:p>
            <a:endParaRPr lang="fr-FR" sz="1500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CC0414-7939-4B4F-B6F3-BD051EE87D5D}"/>
              </a:ext>
            </a:extLst>
          </p:cNvPr>
          <p:cNvSpPr/>
          <p:nvPr/>
        </p:nvSpPr>
        <p:spPr>
          <a:xfrm>
            <a:off x="5856270" y="1882973"/>
            <a:ext cx="1440138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fr-FR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25 à 30%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4E5FBE-FA8A-419B-87B8-73414364BEC0}"/>
              </a:ext>
            </a:extLst>
          </p:cNvPr>
          <p:cNvSpPr/>
          <p:nvPr/>
        </p:nvSpPr>
        <p:spPr>
          <a:xfrm>
            <a:off x="7354549" y="3503604"/>
            <a:ext cx="1097095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fr-FR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5 à 7%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38FE53-2B1B-4951-95C8-A13A5EA9C019}"/>
              </a:ext>
            </a:extLst>
          </p:cNvPr>
          <p:cNvSpPr/>
          <p:nvPr/>
        </p:nvSpPr>
        <p:spPr>
          <a:xfrm>
            <a:off x="7183027" y="5270304"/>
            <a:ext cx="1440138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fr-FR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10 à 15%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4CC3DDC-3D5D-47A0-8DFE-A37A1DC6C506}"/>
              </a:ext>
            </a:extLst>
          </p:cNvPr>
          <p:cNvSpPr txBox="1"/>
          <p:nvPr/>
        </p:nvSpPr>
        <p:spPr>
          <a:xfrm>
            <a:off x="516036" y="423983"/>
            <a:ext cx="489683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Des points d’attention et d’action</a:t>
            </a:r>
          </a:p>
        </p:txBody>
      </p:sp>
      <p:sp>
        <p:nvSpPr>
          <p:cNvPr id="8" name="Bouton d’action : avant ou précéden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094213F-DB58-473F-BBB3-B37ED2B62824}"/>
              </a:ext>
            </a:extLst>
          </p:cNvPr>
          <p:cNvSpPr/>
          <p:nvPr/>
        </p:nvSpPr>
        <p:spPr>
          <a:xfrm>
            <a:off x="688442" y="1424175"/>
            <a:ext cx="221566" cy="209609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/>
          </a:p>
        </p:txBody>
      </p:sp>
      <p:sp>
        <p:nvSpPr>
          <p:cNvPr id="9" name="Bouton d’action : avant ou précédent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9262991-07F5-426C-ABA2-D4E614E1BBB0}"/>
              </a:ext>
            </a:extLst>
          </p:cNvPr>
          <p:cNvSpPr/>
          <p:nvPr/>
        </p:nvSpPr>
        <p:spPr>
          <a:xfrm>
            <a:off x="739016" y="3253442"/>
            <a:ext cx="221566" cy="209609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/>
          </a:p>
        </p:txBody>
      </p:sp>
      <p:sp>
        <p:nvSpPr>
          <p:cNvPr id="10" name="Bouton d’action : avant ou précédent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4BD0EF2-C536-4407-8CD8-66DD19D8315E}"/>
              </a:ext>
            </a:extLst>
          </p:cNvPr>
          <p:cNvSpPr/>
          <p:nvPr/>
        </p:nvSpPr>
        <p:spPr>
          <a:xfrm>
            <a:off x="696529" y="5082710"/>
            <a:ext cx="221566" cy="209609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0C6A2C3-00DD-42CB-9CDA-F916A7A5F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510" y="1042755"/>
            <a:ext cx="1469194" cy="13650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1178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0E7116D-6C88-4473-9289-EBD1209706DF}"/>
              </a:ext>
            </a:extLst>
          </p:cNvPr>
          <p:cNvSpPr txBox="1"/>
          <p:nvPr/>
        </p:nvSpPr>
        <p:spPr>
          <a:xfrm>
            <a:off x="807842" y="1426087"/>
            <a:ext cx="818865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5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Automatiser l’éclairage à chaque fois que c’est possible</a:t>
            </a:r>
          </a:p>
          <a:p>
            <a:pPr marL="214313" indent="-214313">
              <a:buFontTx/>
              <a:buChar char="-"/>
            </a:pPr>
            <a:r>
              <a:rPr lang="fr-FR" sz="15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Détecteur de présence / d’absence</a:t>
            </a:r>
          </a:p>
          <a:p>
            <a:pPr marL="214313" indent="-214313">
              <a:buFontTx/>
              <a:buChar char="-"/>
            </a:pPr>
            <a:r>
              <a:rPr lang="fr-FR" sz="15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Capteur de luminosité</a:t>
            </a:r>
          </a:p>
          <a:p>
            <a:pPr marL="214313" indent="-214313">
              <a:buFontTx/>
              <a:buChar char="-"/>
            </a:pPr>
            <a:endParaRPr lang="fr-FR" sz="1500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fr-FR" sz="15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Gérer les mises en veille des appareils </a:t>
            </a:r>
          </a:p>
          <a:p>
            <a:pPr marL="214313" indent="-214313">
              <a:buFontTx/>
              <a:buChar char="-"/>
            </a:pPr>
            <a:r>
              <a:rPr lang="fr-FR" sz="15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Ecrans, ordinateurs, vidéoprojecteurs,  photocopieurs,…</a:t>
            </a:r>
          </a:p>
          <a:p>
            <a:pPr marL="214313" indent="-214313">
              <a:buFontTx/>
              <a:buChar char="-"/>
            </a:pPr>
            <a:r>
              <a:rPr lang="fr-FR" sz="15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Paramétrer ou éteindre les veilles</a:t>
            </a:r>
          </a:p>
          <a:p>
            <a:pPr marL="214313" indent="-214313">
              <a:buFontTx/>
              <a:buChar char="-"/>
            </a:pPr>
            <a:endParaRPr lang="fr-FR" sz="1500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fr-FR" sz="15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Favoriser l’éclairage naturel </a:t>
            </a:r>
          </a:p>
          <a:p>
            <a:pPr marL="214313" indent="-214313">
              <a:buFontTx/>
              <a:buChar char="-"/>
            </a:pPr>
            <a:r>
              <a:rPr lang="fr-FR" sz="15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Eteindre partiellement l’éclairage selon besoin</a:t>
            </a:r>
          </a:p>
          <a:p>
            <a:pPr marL="214313" indent="-214313">
              <a:buFontTx/>
              <a:buChar char="-"/>
            </a:pPr>
            <a:r>
              <a:rPr lang="fr-FR" sz="15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Ouvrir les rideaux/ volets </a:t>
            </a:r>
          </a:p>
          <a:p>
            <a:pPr marL="214313" indent="-214313">
              <a:buFontTx/>
              <a:buChar char="-"/>
            </a:pPr>
            <a:r>
              <a:rPr lang="fr-FR" sz="15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Eteindre l’éclairage s’il n’est pas nécessaire</a:t>
            </a:r>
          </a:p>
          <a:p>
            <a:pPr marL="214313" indent="-214313">
              <a:buFontTx/>
              <a:buChar char="-"/>
            </a:pPr>
            <a:endParaRPr lang="fr-FR" sz="1500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fr-FR" sz="15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Des gestes simples</a:t>
            </a:r>
          </a:p>
          <a:p>
            <a:pPr marL="214313" indent="-214313">
              <a:buFontTx/>
              <a:buChar char="-"/>
            </a:pPr>
            <a:r>
              <a:rPr lang="fr-FR" sz="15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Le soir : volets et rideaux fermés</a:t>
            </a:r>
          </a:p>
          <a:p>
            <a:pPr marL="214313" indent="-214313">
              <a:buFontTx/>
              <a:buChar char="-"/>
            </a:pPr>
            <a:r>
              <a:rPr lang="fr-FR" sz="15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Tenir les portes fermées</a:t>
            </a:r>
          </a:p>
          <a:p>
            <a:pPr marL="214313" indent="-214313">
              <a:buFontTx/>
              <a:buChar char="-"/>
            </a:pPr>
            <a:r>
              <a:rPr lang="fr-FR" sz="15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…</a:t>
            </a:r>
          </a:p>
          <a:p>
            <a:pPr marL="214313" indent="-214313">
              <a:buFontTx/>
              <a:buChar char="-"/>
            </a:pPr>
            <a:endParaRPr lang="fr-FR" sz="1500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214313" indent="-214313">
              <a:buFontTx/>
              <a:buChar char="-"/>
            </a:pPr>
            <a:endParaRPr lang="fr-FR" sz="1500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endParaRPr lang="fr-FR" sz="1500" b="1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1C34B8-EC5F-48F3-B57B-95DDDD894343}"/>
              </a:ext>
            </a:extLst>
          </p:cNvPr>
          <p:cNvSpPr/>
          <p:nvPr/>
        </p:nvSpPr>
        <p:spPr>
          <a:xfrm>
            <a:off x="6214109" y="2652391"/>
            <a:ext cx="1440138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fr-FR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 à 45%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212B1F8-13D2-4CAD-B60C-26E0821050C6}"/>
              </a:ext>
            </a:extLst>
          </p:cNvPr>
          <p:cNvSpPr txBox="1"/>
          <p:nvPr/>
        </p:nvSpPr>
        <p:spPr>
          <a:xfrm>
            <a:off x="6251986" y="3335519"/>
            <a:ext cx="24210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Sensibiliser  les occupants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Enseignants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Personnels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Elèves </a:t>
            </a:r>
          </a:p>
        </p:txBody>
      </p:sp>
      <p:sp>
        <p:nvSpPr>
          <p:cNvPr id="10" name="Bouton d’action : avant ou précédent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0F1B676-7149-4C48-978F-E3A148771B2F}"/>
              </a:ext>
            </a:extLst>
          </p:cNvPr>
          <p:cNvSpPr/>
          <p:nvPr/>
        </p:nvSpPr>
        <p:spPr>
          <a:xfrm>
            <a:off x="525440" y="1426087"/>
            <a:ext cx="221566" cy="209609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/>
          </a:p>
        </p:txBody>
      </p:sp>
      <p:sp>
        <p:nvSpPr>
          <p:cNvPr id="11" name="Bouton d’action : avant ou précédent 1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C8F4A93-1733-4953-91D4-876977BB7EC7}"/>
              </a:ext>
            </a:extLst>
          </p:cNvPr>
          <p:cNvSpPr/>
          <p:nvPr/>
        </p:nvSpPr>
        <p:spPr>
          <a:xfrm>
            <a:off x="522679" y="2442940"/>
            <a:ext cx="221566" cy="209609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/>
          </a:p>
        </p:txBody>
      </p:sp>
      <p:sp>
        <p:nvSpPr>
          <p:cNvPr id="12" name="Bouton d’action : avant ou précédent 1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3025839-D12F-4C56-A6D3-F6F112A7A02D}"/>
              </a:ext>
            </a:extLst>
          </p:cNvPr>
          <p:cNvSpPr/>
          <p:nvPr/>
        </p:nvSpPr>
        <p:spPr>
          <a:xfrm>
            <a:off x="522679" y="3366740"/>
            <a:ext cx="221566" cy="209609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/>
          </a:p>
        </p:txBody>
      </p:sp>
      <p:sp>
        <p:nvSpPr>
          <p:cNvPr id="13" name="Bouton d’action : avant ou précédent 1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EC02949-01FE-448E-BB82-2D91A0D6076C}"/>
              </a:ext>
            </a:extLst>
          </p:cNvPr>
          <p:cNvSpPr/>
          <p:nvPr/>
        </p:nvSpPr>
        <p:spPr>
          <a:xfrm>
            <a:off x="522679" y="4450558"/>
            <a:ext cx="221566" cy="209609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ED51D51-4DDA-488E-A744-0EAF5D520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510" y="1042755"/>
            <a:ext cx="1469194" cy="13650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2247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hlinkClick r:id="rId2"/>
            <a:extLst>
              <a:ext uri="{FF2B5EF4-FFF2-40B4-BE49-F238E27FC236}">
                <a16:creationId xmlns:a16="http://schemas.microsoft.com/office/drawing/2014/main" id="{5EDF855A-B879-428B-8D5C-4A00606C1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76" y="1724651"/>
            <a:ext cx="2007125" cy="2828342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FF8C1025-E6E1-439C-B099-3B1E1CFF58A2}"/>
              </a:ext>
            </a:extLst>
          </p:cNvPr>
          <p:cNvSpPr txBox="1"/>
          <p:nvPr/>
        </p:nvSpPr>
        <p:spPr>
          <a:xfrm>
            <a:off x="612985" y="581998"/>
            <a:ext cx="67955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Des aides, pédagogiques, économiques, techniques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788F79F0-EBDE-4A29-AB5D-811882B9BA64}"/>
              </a:ext>
            </a:extLst>
          </p:cNvPr>
          <p:cNvGrpSpPr/>
          <p:nvPr/>
        </p:nvGrpSpPr>
        <p:grpSpPr>
          <a:xfrm>
            <a:off x="4719552" y="3342907"/>
            <a:ext cx="4175627" cy="906544"/>
            <a:chOff x="6185098" y="3192303"/>
            <a:chExt cx="5334708" cy="1208725"/>
          </a:xfrm>
        </p:grpSpPr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6EEEB137-35A2-4284-B065-E3A0C8B0119B}"/>
                </a:ext>
              </a:extLst>
            </p:cNvPr>
            <p:cNvSpPr txBox="1"/>
            <p:nvPr/>
          </p:nvSpPr>
          <p:spPr>
            <a:xfrm>
              <a:off x="6292444" y="3319379"/>
              <a:ext cx="2356624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b="1" dirty="0">
                  <a:latin typeface="Comic Sans MS" panose="030F0702030302020204" pitchFamily="66" charset="0"/>
                </a:rPr>
                <a:t>Décret tertiaire</a:t>
              </a:r>
            </a:p>
          </p:txBody>
        </p: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4B2753B3-6F5A-4D20-A20B-0D295AC91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9068" y="3192303"/>
              <a:ext cx="2673375" cy="692406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F7225EB-E848-43D1-B2BE-D1B7C8637E52}"/>
                </a:ext>
              </a:extLst>
            </p:cNvPr>
            <p:cNvSpPr/>
            <p:nvPr/>
          </p:nvSpPr>
          <p:spPr>
            <a:xfrm>
              <a:off x="8803902" y="3825064"/>
              <a:ext cx="2568053" cy="307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784">
                <a:defRPr/>
              </a:pPr>
              <a:r>
                <a:rPr lang="fr-FR" sz="900" b="1" dirty="0">
                  <a:ea typeface="+mn-ea"/>
                  <a:hlinkClick r:id="rId5"/>
                </a:rPr>
                <a:t>https://operat.ademe.fr/#/public</a:t>
              </a:r>
              <a:r>
                <a:rPr lang="fr-FR" sz="900" b="1" dirty="0">
                  <a:ea typeface="+mn-ea"/>
                </a:rPr>
                <a:t> 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9328B14-E45B-40D8-A132-FE697B2FA9E7}"/>
                </a:ext>
              </a:extLst>
            </p:cNvPr>
            <p:cNvSpPr/>
            <p:nvPr/>
          </p:nvSpPr>
          <p:spPr>
            <a:xfrm>
              <a:off x="10078027" y="4041391"/>
              <a:ext cx="1198505" cy="3356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07000"/>
                </a:lnSpc>
                <a:buClrTx/>
                <a:defRPr/>
              </a:pPr>
              <a:r>
                <a:rPr lang="fr-FR" sz="1013" b="1" i="1" u="sng" kern="1200" dirty="0">
                  <a:solidFill>
                    <a:srgbClr val="0563C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6"/>
                </a:rPr>
                <a:t>FAQ OPERAT</a:t>
              </a:r>
              <a:endParaRPr lang="fr-FR" sz="1013" b="1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 : coins arrondis 24">
              <a:extLst>
                <a:ext uri="{FF2B5EF4-FFF2-40B4-BE49-F238E27FC236}">
                  <a16:creationId xmlns:a16="http://schemas.microsoft.com/office/drawing/2014/main" id="{82D3DF80-718E-48D0-BA7D-6EDAE63B99C2}"/>
                </a:ext>
              </a:extLst>
            </p:cNvPr>
            <p:cNvSpPr/>
            <p:nvPr/>
          </p:nvSpPr>
          <p:spPr>
            <a:xfrm>
              <a:off x="6185098" y="3192303"/>
              <a:ext cx="5334708" cy="12087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4F2BD607-CAB0-4756-B846-539677393FDD}"/>
              </a:ext>
            </a:extLst>
          </p:cNvPr>
          <p:cNvSpPr txBox="1"/>
          <p:nvPr/>
        </p:nvSpPr>
        <p:spPr>
          <a:xfrm>
            <a:off x="1198061" y="4753240"/>
            <a:ext cx="3808717" cy="646331"/>
          </a:xfrm>
          <a:prstGeom prst="rect">
            <a:avLst/>
          </a:prstGeom>
          <a:solidFill>
            <a:srgbClr val="C80257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  <a:latin typeface="Comic Sans MS" panose="030F0702030302020204" pitchFamily="66" charset="0"/>
              </a:rPr>
              <a:t>Prochain atelier thématique DEC</a:t>
            </a:r>
          </a:p>
          <a:p>
            <a:pPr algn="ctr"/>
            <a:r>
              <a:rPr lang="fr-FR" sz="2100" b="1" dirty="0">
                <a:solidFill>
                  <a:schemeClr val="bg1"/>
                </a:solidFill>
                <a:latin typeface="Comic Sans MS" panose="030F0702030302020204" pitchFamily="66" charset="0"/>
              </a:rPr>
              <a:t>Jeudi 9 février 2023 </a:t>
            </a:r>
          </a:p>
        </p:txBody>
      </p:sp>
      <p:pic>
        <p:nvPicPr>
          <p:cNvPr id="3" name="Image 2">
            <a:hlinkClick r:id="rId7"/>
            <a:extLst>
              <a:ext uri="{FF2B5EF4-FFF2-40B4-BE49-F238E27FC236}">
                <a16:creationId xmlns:a16="http://schemas.microsoft.com/office/drawing/2014/main" id="{01BFA654-568A-49A2-9009-84841E5FA9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8367" y="3577401"/>
            <a:ext cx="1024694" cy="977904"/>
          </a:xfrm>
          <a:prstGeom prst="rect">
            <a:avLst/>
          </a:prstGeom>
        </p:spPr>
      </p:pic>
      <p:pic>
        <p:nvPicPr>
          <p:cNvPr id="32" name="Image 31">
            <a:hlinkClick r:id="rId9"/>
            <a:extLst>
              <a:ext uri="{FF2B5EF4-FFF2-40B4-BE49-F238E27FC236}">
                <a16:creationId xmlns:a16="http://schemas.microsoft.com/office/drawing/2014/main" id="{48A4BFDD-3680-4853-A9B4-731523E7C67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02419" y="2635102"/>
            <a:ext cx="944531" cy="887462"/>
          </a:xfrm>
          <a:prstGeom prst="rect">
            <a:avLst/>
          </a:prstGeom>
        </p:spPr>
      </p:pic>
      <p:pic>
        <p:nvPicPr>
          <p:cNvPr id="6" name="Image 5">
            <a:hlinkClick r:id="rId2"/>
            <a:extLst>
              <a:ext uri="{FF2B5EF4-FFF2-40B4-BE49-F238E27FC236}">
                <a16:creationId xmlns:a16="http://schemas.microsoft.com/office/drawing/2014/main" id="{95907046-B1E0-4B2B-A51D-C2E21B6E1AA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10656" y="1723159"/>
            <a:ext cx="900119" cy="850112"/>
          </a:xfrm>
          <a:prstGeom prst="rect">
            <a:avLst/>
          </a:prstGeom>
        </p:spPr>
      </p:pic>
      <p:pic>
        <p:nvPicPr>
          <p:cNvPr id="33" name="Image 32">
            <a:hlinkClick r:id="rId12"/>
            <a:extLst>
              <a:ext uri="{FF2B5EF4-FFF2-40B4-BE49-F238E27FC236}">
                <a16:creationId xmlns:a16="http://schemas.microsoft.com/office/drawing/2014/main" id="{7664E81E-6F8C-4C9E-8730-FF7826809AA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50019" y="4435401"/>
            <a:ext cx="1632687" cy="447877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B8B8B28E-1DBE-4B37-B12D-6CE56D3E2857}"/>
              </a:ext>
            </a:extLst>
          </p:cNvPr>
          <p:cNvGrpSpPr/>
          <p:nvPr/>
        </p:nvGrpSpPr>
        <p:grpSpPr>
          <a:xfrm>
            <a:off x="4688157" y="1711031"/>
            <a:ext cx="4191592" cy="1565597"/>
            <a:chOff x="5989558" y="1198776"/>
            <a:chExt cx="5588789" cy="2087462"/>
          </a:xfrm>
        </p:grpSpPr>
        <p:pic>
          <p:nvPicPr>
            <p:cNvPr id="21" name="Image 20">
              <a:hlinkClick r:id="rId14"/>
              <a:extLst>
                <a:ext uri="{FF2B5EF4-FFF2-40B4-BE49-F238E27FC236}">
                  <a16:creationId xmlns:a16="http://schemas.microsoft.com/office/drawing/2014/main" id="{3CA06823-A6B2-489B-B5AB-72CC3D962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243639" y="1723748"/>
              <a:ext cx="1259374" cy="1296055"/>
            </a:xfrm>
            <a:prstGeom prst="rect">
              <a:avLst/>
            </a:prstGeom>
          </p:spPr>
        </p:pic>
        <p:pic>
          <p:nvPicPr>
            <p:cNvPr id="22" name="Image 21">
              <a:hlinkClick r:id="rId16"/>
              <a:extLst>
                <a:ext uri="{FF2B5EF4-FFF2-40B4-BE49-F238E27FC236}">
                  <a16:creationId xmlns:a16="http://schemas.microsoft.com/office/drawing/2014/main" id="{A674E82F-FDC6-421F-A646-E5260A87B6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661885" y="2147511"/>
              <a:ext cx="1744992" cy="786281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68A80FD8-3D0E-480E-B4AA-AE8EC0DB9D09}"/>
                </a:ext>
              </a:extLst>
            </p:cNvPr>
            <p:cNvSpPr txBox="1"/>
            <p:nvPr/>
          </p:nvSpPr>
          <p:spPr>
            <a:xfrm>
              <a:off x="6101421" y="1287148"/>
              <a:ext cx="3790332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b="1" dirty="0">
                  <a:latin typeface="Comic Sans MS" panose="030F0702030302020204" pitchFamily="66" charset="0"/>
                </a:rPr>
                <a:t>Certificats d’Economie d’Energie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43F119DF-E6FF-46DD-83B2-CED169415EC3}"/>
                </a:ext>
              </a:extLst>
            </p:cNvPr>
            <p:cNvSpPr txBox="1"/>
            <p:nvPr/>
          </p:nvSpPr>
          <p:spPr>
            <a:xfrm>
              <a:off x="9898768" y="1391764"/>
              <a:ext cx="1564299" cy="110799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latin typeface="Cooper Black" panose="0208090404030B020404" pitchFamily="18" charset="0"/>
                  <a:hlinkClick r:id="rId18"/>
                </a:rPr>
                <a:t>Opération coup de pouce chauffage</a:t>
              </a:r>
              <a:endParaRPr lang="fr-FR" sz="1200" b="1" dirty="0">
                <a:latin typeface="Cooper Black" panose="0208090404030B020404" pitchFamily="18" charset="0"/>
              </a:endParaRPr>
            </a:p>
          </p:txBody>
        </p:sp>
        <p:sp>
          <p:nvSpPr>
            <p:cNvPr id="34" name="ZoneTexte 33">
              <a:hlinkClick r:id="rId18"/>
              <a:extLst>
                <a:ext uri="{FF2B5EF4-FFF2-40B4-BE49-F238E27FC236}">
                  <a16:creationId xmlns:a16="http://schemas.microsoft.com/office/drawing/2014/main" id="{FE48344B-A55E-4B6E-ADDD-6F905F0CC9A3}"/>
                </a:ext>
              </a:extLst>
            </p:cNvPr>
            <p:cNvSpPr txBox="1"/>
            <p:nvPr/>
          </p:nvSpPr>
          <p:spPr>
            <a:xfrm>
              <a:off x="9891752" y="2550116"/>
              <a:ext cx="1564299" cy="61555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latin typeface="Cooper Black" panose="0208090404030B020404" pitchFamily="18" charset="0"/>
                  <a:hlinkClick r:id="rId19"/>
                </a:rPr>
                <a:t>Entreprises signataires</a:t>
              </a:r>
              <a:endParaRPr lang="fr-FR" sz="1200" b="1" dirty="0">
                <a:latin typeface="Cooper Black" panose="0208090404030B020404" pitchFamily="18" charset="0"/>
              </a:endParaRPr>
            </a:p>
          </p:txBody>
        </p:sp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4BDBB133-9A25-4719-A2A8-F4A4F091DFF8}"/>
                </a:ext>
              </a:extLst>
            </p:cNvPr>
            <p:cNvSpPr/>
            <p:nvPr/>
          </p:nvSpPr>
          <p:spPr>
            <a:xfrm>
              <a:off x="5989558" y="1198776"/>
              <a:ext cx="5588789" cy="2087462"/>
            </a:xfrm>
            <a:prstGeom prst="roundRect">
              <a:avLst>
                <a:gd name="adj" fmla="val 1247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</p:grpSp>
      <p:pic>
        <p:nvPicPr>
          <p:cNvPr id="35" name="Image 34">
            <a:hlinkClick r:id="rId20"/>
            <a:extLst>
              <a:ext uri="{FF2B5EF4-FFF2-40B4-BE49-F238E27FC236}">
                <a16:creationId xmlns:a16="http://schemas.microsoft.com/office/drawing/2014/main" id="{08AF629D-B07E-4E9D-9CF3-8873EAC5C02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5462" y="4975114"/>
            <a:ext cx="1413391" cy="557732"/>
          </a:xfrm>
          <a:prstGeom prst="rect">
            <a:avLst/>
          </a:prstGeom>
        </p:spPr>
      </p:pic>
      <p:pic>
        <p:nvPicPr>
          <p:cNvPr id="36" name="Image 35">
            <a:hlinkClick r:id="rId23"/>
            <a:extLst>
              <a:ext uri="{FF2B5EF4-FFF2-40B4-BE49-F238E27FC236}">
                <a16:creationId xmlns:a16="http://schemas.microsoft.com/office/drawing/2014/main" id="{A1E19621-BAD5-492C-8ADA-52EE0EE62B63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370563" y="4996792"/>
            <a:ext cx="1413390" cy="629359"/>
          </a:xfrm>
          <a:prstGeom prst="rect">
            <a:avLst/>
          </a:prstGeom>
        </p:spPr>
      </p:pic>
      <p:pic>
        <p:nvPicPr>
          <p:cNvPr id="37" name="Image 36">
            <a:hlinkClick r:id="rId25"/>
            <a:extLst>
              <a:ext uri="{FF2B5EF4-FFF2-40B4-BE49-F238E27FC236}">
                <a16:creationId xmlns:a16="http://schemas.microsoft.com/office/drawing/2014/main" id="{A471CDD6-048B-4D25-8AD1-6DB85886DF9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47785" y="4364171"/>
            <a:ext cx="1451405" cy="62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161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74625ECB-24A4-4BC4-9B89-BF72E312668E}"/>
              </a:ext>
            </a:extLst>
          </p:cNvPr>
          <p:cNvSpPr txBox="1">
            <a:spLocks/>
          </p:cNvSpPr>
          <p:nvPr/>
        </p:nvSpPr>
        <p:spPr>
          <a:xfrm>
            <a:off x="203200" y="274638"/>
            <a:ext cx="8782756" cy="809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>
                <a:solidFill>
                  <a:schemeClr val="accent5"/>
                </a:solidFill>
                <a:latin typeface="Franklin Gothic Demi Cond" panose="020B0706030402020204" pitchFamily="34" charset="0"/>
              </a:rPr>
              <a:t>2- Ajustement des dépenses au regard du projet d’établissement</a:t>
            </a:r>
          </a:p>
          <a:p>
            <a:pPr algn="l"/>
            <a:r>
              <a:rPr lang="fr-FR" dirty="0">
                <a:solidFill>
                  <a:schemeClr val="accent5"/>
                </a:solidFill>
                <a:latin typeface="Franklin Gothic Demi Cond" panose="020B0706030402020204" pitchFamily="34" charset="0"/>
              </a:rPr>
              <a:t>et recherche de nouvelles ressources financières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ED8192-AFB9-4D9A-A9F9-FF13667704CC}"/>
              </a:ext>
            </a:extLst>
          </p:cNvPr>
          <p:cNvSpPr txBox="1"/>
          <p:nvPr/>
        </p:nvSpPr>
        <p:spPr>
          <a:xfrm>
            <a:off x="423659" y="1233954"/>
            <a:ext cx="4694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Elaborer et suivre un budget prévisionnel de trésorerie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EE56BF3C-8D5D-4A20-87E3-556819A0F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608" y="2200823"/>
            <a:ext cx="4694330" cy="2892669"/>
          </a:xfrm>
        </p:spPr>
        <p:txBody>
          <a:bodyPr>
            <a:normAutofit/>
          </a:bodyPr>
          <a:lstStyle/>
          <a:p>
            <a:pPr marL="144000" lvl="1" indent="0">
              <a:buNone/>
            </a:pPr>
            <a:r>
              <a:rPr lang="fr-FR" sz="2200" b="1" dirty="0"/>
              <a:t>- NECESSAIRE</a:t>
            </a:r>
            <a:r>
              <a:rPr lang="fr-FR" sz="2200" dirty="0"/>
              <a:t> aujourd’hui</a:t>
            </a:r>
          </a:p>
          <a:p>
            <a:pPr marL="144000" lvl="1" indent="0">
              <a:buNone/>
            </a:pPr>
            <a:r>
              <a:rPr lang="fr-FR" sz="2200" dirty="0"/>
              <a:t>- A suivre mensuellement</a:t>
            </a:r>
          </a:p>
          <a:p>
            <a:pPr marL="144000" lvl="1" indent="0">
              <a:buNone/>
            </a:pPr>
            <a:r>
              <a:rPr lang="fr-FR" sz="2200" dirty="0"/>
              <a:t>- Accompagnement par la </a:t>
            </a:r>
          </a:p>
          <a:p>
            <a:pPr marL="144000" lvl="1" indent="0">
              <a:buNone/>
            </a:pPr>
            <a:r>
              <a:rPr lang="fr-FR" sz="2200" dirty="0"/>
              <a:t>gestionnaire compta de l’UDOGEC</a:t>
            </a:r>
          </a:p>
          <a:p>
            <a:pPr marL="144000" lvl="1" indent="0">
              <a:buNone/>
            </a:pPr>
            <a:endParaRPr lang="fr-FR" sz="2200" dirty="0"/>
          </a:p>
          <a:p>
            <a:pPr marL="144000" lvl="1" indent="0">
              <a:buNone/>
            </a:pPr>
            <a:r>
              <a:rPr lang="fr-FR" sz="2200" dirty="0"/>
              <a:t>- Atelier thématique le 9 février et</a:t>
            </a:r>
          </a:p>
          <a:p>
            <a:pPr marL="144000" lvl="1" indent="0">
              <a:buNone/>
            </a:pPr>
            <a:r>
              <a:rPr lang="fr-FR" sz="2200" dirty="0"/>
              <a:t> 13 avril 2023</a:t>
            </a:r>
          </a:p>
          <a:p>
            <a:endParaRPr lang="fr-FR" sz="22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8DE68C9-07FA-48AE-ADB1-B04261A0C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449" y="1233954"/>
            <a:ext cx="3447347" cy="452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73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74625ECB-24A4-4BC4-9B89-BF72E312668E}"/>
              </a:ext>
            </a:extLst>
          </p:cNvPr>
          <p:cNvSpPr txBox="1">
            <a:spLocks/>
          </p:cNvSpPr>
          <p:nvPr/>
        </p:nvSpPr>
        <p:spPr>
          <a:xfrm>
            <a:off x="203200" y="274638"/>
            <a:ext cx="8782756" cy="809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>
                <a:solidFill>
                  <a:schemeClr val="accent5"/>
                </a:solidFill>
                <a:latin typeface="Franklin Gothic Demi Cond" panose="020B0706030402020204" pitchFamily="34" charset="0"/>
              </a:rPr>
              <a:t>2- Ajustement des dépenses au regard du projet d’établissement</a:t>
            </a:r>
          </a:p>
          <a:p>
            <a:pPr algn="l"/>
            <a:r>
              <a:rPr lang="fr-FR" dirty="0">
                <a:solidFill>
                  <a:schemeClr val="accent5"/>
                </a:solidFill>
                <a:latin typeface="Franklin Gothic Demi Cond" panose="020B0706030402020204" pitchFamily="34" charset="0"/>
              </a:rPr>
              <a:t>et recherche de nouvelles ressources financières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ED8192-AFB9-4D9A-A9F9-FF13667704CC}"/>
              </a:ext>
            </a:extLst>
          </p:cNvPr>
          <p:cNvSpPr txBox="1"/>
          <p:nvPr/>
        </p:nvSpPr>
        <p:spPr>
          <a:xfrm>
            <a:off x="457200" y="1111134"/>
            <a:ext cx="8359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Autres pistes</a:t>
            </a:r>
            <a:endParaRPr lang="fr-FR" sz="2400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FC3B350-E430-40E9-AE0F-CF8F219D5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44000" lvl="1" indent="0">
              <a:buNone/>
            </a:pPr>
            <a:r>
              <a:rPr lang="fr-FR" sz="2200" dirty="0"/>
              <a:t>- Mutualisation des achats</a:t>
            </a:r>
          </a:p>
          <a:p>
            <a:pPr lvl="2"/>
            <a:r>
              <a:rPr lang="fr-FR" sz="2200" dirty="0"/>
              <a:t>En secteur</a:t>
            </a:r>
          </a:p>
          <a:p>
            <a:pPr lvl="2"/>
            <a:r>
              <a:rPr lang="fr-FR" sz="2200" dirty="0"/>
              <a:t>Avec le collège</a:t>
            </a:r>
          </a:p>
          <a:p>
            <a:pPr lvl="2"/>
            <a:r>
              <a:rPr lang="fr-FR" sz="2200" dirty="0"/>
              <a:t>Cèdre…</a:t>
            </a:r>
          </a:p>
          <a:p>
            <a:endParaRPr lang="fr-FR" sz="2200" dirty="0"/>
          </a:p>
          <a:p>
            <a:pPr marL="144000" indent="0">
              <a:buNone/>
            </a:pPr>
            <a:r>
              <a:rPr lang="fr-FR" sz="2200" dirty="0"/>
              <a:t>- …</a:t>
            </a:r>
          </a:p>
        </p:txBody>
      </p:sp>
    </p:spTree>
    <p:extLst>
      <p:ext uri="{BB962C8B-B14F-4D97-AF65-F5344CB8AC3E}">
        <p14:creationId xmlns:p14="http://schemas.microsoft.com/office/powerpoint/2010/main" val="3931672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725A36-7E97-4EDC-922F-461A60696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79" y="184991"/>
            <a:ext cx="8229600" cy="687387"/>
          </a:xfrm>
        </p:spPr>
        <p:txBody>
          <a:bodyPr>
            <a:normAutofit/>
          </a:bodyPr>
          <a:lstStyle/>
          <a:p>
            <a:pPr algn="l"/>
            <a:r>
              <a:rPr lang="fr-FR" sz="3000" dirty="0">
                <a:solidFill>
                  <a:schemeClr val="accent5"/>
                </a:solidFill>
                <a:latin typeface="Franklin Gothic Demi Cond" panose="020B0706030402020204" pitchFamily="34" charset="0"/>
              </a:rPr>
              <a:t>1- Le forfait communal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1D0B82-F684-4FAE-813E-7D01D37C0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397" y="962025"/>
            <a:ext cx="7857881" cy="1107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500" i="1" dirty="0">
                <a:latin typeface="Franklin Gothic Demi Cond" panose="020B0706030402020204" pitchFamily="34" charset="0"/>
              </a:rPr>
              <a:t>Le budget de fonctionnement est-il équilibré?</a:t>
            </a:r>
          </a:p>
          <a:p>
            <a:r>
              <a:rPr lang="fr-FR" sz="2500" dirty="0">
                <a:latin typeface="Franklin Gothic Demi Cond" panose="020B0706030402020204" pitchFamily="34" charset="0"/>
              </a:rPr>
              <a:t>Pourquoi?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00257308-13B5-401A-B049-EC10F8CC835E}"/>
              </a:ext>
            </a:extLst>
          </p:cNvPr>
          <p:cNvSpPr txBox="1">
            <a:spLocks/>
          </p:cNvSpPr>
          <p:nvPr/>
        </p:nvSpPr>
        <p:spPr>
          <a:xfrm>
            <a:off x="802492" y="1908293"/>
            <a:ext cx="4703630" cy="326866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fr-FR" b="1" dirty="0">
                <a:solidFill>
                  <a:schemeClr val="accent5"/>
                </a:solidFill>
              </a:rPr>
              <a:t>Les liens Budget fonctionnement et Budget investissement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1400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fr-FR" dirty="0"/>
              <a:t>Le déséquilibre du budget de fonctionnement a directement un impact</a:t>
            </a:r>
          </a:p>
          <a:p>
            <a:pPr algn="just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fr-FR" dirty="0"/>
              <a:t>Sur la trésorerie de l’école</a:t>
            </a:r>
          </a:p>
          <a:p>
            <a:pPr algn="just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fr-FR" dirty="0"/>
              <a:t>Les manifestations organisées ne servent pas à l’amélioration des conditions d’accueil des élèves.</a:t>
            </a:r>
          </a:p>
          <a:p>
            <a:pPr algn="just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fr-FR" dirty="0"/>
              <a:t>La capacité à investir n’est pas utilisée pour l’amélioration de l’immobilier.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4E481CE-6A61-455F-95D7-39991F203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216" y="1490424"/>
            <a:ext cx="3394784" cy="476399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21864CB-019C-4EE5-9254-BEE42B85F50C}"/>
              </a:ext>
            </a:extLst>
          </p:cNvPr>
          <p:cNvSpPr txBox="1"/>
          <p:nvPr/>
        </p:nvSpPr>
        <p:spPr>
          <a:xfrm>
            <a:off x="726374" y="5259951"/>
            <a:ext cx="44803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500" dirty="0">
                <a:latin typeface="Franklin Gothic Demi Cond" panose="020B0706030402020204" pitchFamily="34" charset="0"/>
              </a:rPr>
              <a:t>Un outil : la fiche financière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DE256189-C5BE-407A-8179-C2FE83A4FFAB}"/>
              </a:ext>
            </a:extLst>
          </p:cNvPr>
          <p:cNvSpPr/>
          <p:nvPr/>
        </p:nvSpPr>
        <p:spPr>
          <a:xfrm>
            <a:off x="5524500" y="3657021"/>
            <a:ext cx="3335415" cy="6282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EF659E7C-26BF-4BDC-AF1A-D9880B33A43B}"/>
              </a:ext>
            </a:extLst>
          </p:cNvPr>
          <p:cNvSpPr/>
          <p:nvPr/>
        </p:nvSpPr>
        <p:spPr>
          <a:xfrm>
            <a:off x="5612655" y="5737005"/>
            <a:ext cx="3335415" cy="6685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6183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74625ECB-24A4-4BC4-9B89-BF72E312668E}"/>
              </a:ext>
            </a:extLst>
          </p:cNvPr>
          <p:cNvSpPr txBox="1">
            <a:spLocks/>
          </p:cNvSpPr>
          <p:nvPr/>
        </p:nvSpPr>
        <p:spPr>
          <a:xfrm>
            <a:off x="203200" y="274638"/>
            <a:ext cx="8782756" cy="809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accent5"/>
                </a:solidFill>
                <a:latin typeface="Franklin Gothic Demi Cond" panose="020B0706030402020204" pitchFamily="34" charset="0"/>
              </a:rPr>
              <a:t>Réactions/échanges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ED8192-AFB9-4D9A-A9F9-FF13667704CC}"/>
              </a:ext>
            </a:extLst>
          </p:cNvPr>
          <p:cNvSpPr txBox="1"/>
          <p:nvPr/>
        </p:nvSpPr>
        <p:spPr>
          <a:xfrm>
            <a:off x="712176" y="1472980"/>
            <a:ext cx="81044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Retour d’expériences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3000" dirty="0">
                <a:solidFill>
                  <a:prstClr val="black"/>
                </a:solidFill>
                <a:latin typeface="Franklin Gothic Demi Cond" panose="020B0706030402020204" pitchFamily="34" charset="0"/>
              </a:rPr>
              <a:t>Questions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Remarques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3000" dirty="0">
                <a:solidFill>
                  <a:prstClr val="black"/>
                </a:solidFill>
                <a:latin typeface="Franklin Gothic Demi Cond" panose="020B0706030402020204" pitchFamily="34" charset="0"/>
              </a:rPr>
              <a:t>…</a:t>
            </a:r>
            <a:endParaRPr kumimoji="0" lang="fr-FR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Demi Cond" panose="020B07060304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Demi Cond" panose="020B0706030402020204" pitchFamily="34" charset="0"/>
              <a:ea typeface="+mn-ea"/>
              <a:cs typeface="+mn-cs"/>
            </a:endParaRPr>
          </a:p>
          <a:p>
            <a:endParaRPr lang="fr-FR" dirty="0"/>
          </a:p>
        </p:txBody>
      </p:sp>
      <p:pic>
        <p:nvPicPr>
          <p:cNvPr id="8" name="Picture 2" descr="la narration, l'art de la communication ou le concept de raconter et de  partager des idées 2118308 - Telecharger Vectoriel Gratuit, Clipart  Graphique, Vecteur Dessins et Pictogramme Gratuit">
            <a:extLst>
              <a:ext uri="{FF2B5EF4-FFF2-40B4-BE49-F238E27FC236}">
                <a16:creationId xmlns:a16="http://schemas.microsoft.com/office/drawing/2014/main" id="{B404B6C3-C659-44E4-93D0-77404A1C3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190" y="1557115"/>
            <a:ext cx="3495751" cy="232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975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6F927C8B-B26B-4D20-B774-F1EDE5BE78A7}"/>
              </a:ext>
            </a:extLst>
          </p:cNvPr>
          <p:cNvSpPr txBox="1">
            <a:spLocks/>
          </p:cNvSpPr>
          <p:nvPr/>
        </p:nvSpPr>
        <p:spPr>
          <a:xfrm>
            <a:off x="387704" y="1115416"/>
            <a:ext cx="8368592" cy="1294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fr-FR" sz="2500" i="1" dirty="0">
                <a:latin typeface="Franklin Gothic Demi Cond" panose="020B0706030402020204" pitchFamily="34" charset="0"/>
              </a:rPr>
              <a:t>Le budget de fonctionnement n’est pas à l’équilibre?</a:t>
            </a:r>
          </a:p>
          <a:p>
            <a:pPr lvl="0" algn="just"/>
            <a:r>
              <a:rPr lang="fr-FR" sz="2500" dirty="0">
                <a:solidFill>
                  <a:prstClr val="black"/>
                </a:solidFill>
                <a:latin typeface="Franklin Gothic Demi Cond" panose="020B0706030402020204" pitchFamily="34" charset="0"/>
              </a:rPr>
              <a:t>Regarder et analyser toutes les dépenses imputées sur le forfait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fr-FR" sz="2500" dirty="0">
              <a:latin typeface="Franklin Gothic Demi Cond" panose="020B0706030402020204" pitchFamily="34" charset="0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19B426F5-146F-4E04-A0BE-B11A1CFED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7387"/>
          </a:xfrm>
        </p:spPr>
        <p:txBody>
          <a:bodyPr>
            <a:normAutofit/>
          </a:bodyPr>
          <a:lstStyle/>
          <a:p>
            <a:pPr algn="l"/>
            <a:r>
              <a:rPr lang="fr-FR" sz="3000" dirty="0">
                <a:solidFill>
                  <a:schemeClr val="accent5"/>
                </a:solidFill>
                <a:latin typeface="Franklin Gothic Demi Cond" panose="020B0706030402020204" pitchFamily="34" charset="0"/>
              </a:rPr>
              <a:t>1- Le forfait communal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1504188-D4D1-4A88-8106-25076135F59E}"/>
              </a:ext>
            </a:extLst>
          </p:cNvPr>
          <p:cNvSpPr txBox="1"/>
          <p:nvPr/>
        </p:nvSpPr>
        <p:spPr>
          <a:xfrm>
            <a:off x="946673" y="2280623"/>
            <a:ext cx="77401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fr-FR" sz="2200" dirty="0">
                <a:solidFill>
                  <a:prstClr val="black"/>
                </a:solidFill>
              </a:rPr>
              <a:t>Quelles sont celles qui peuvent être réduites (vérifier ses contrats assurance, copieur, téléphonie…) ?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fr-FR" sz="2200" dirty="0">
                <a:solidFill>
                  <a:prstClr val="black"/>
                </a:solidFill>
              </a:rPr>
              <a:t>Est-ce que le montant et l’organisation des sorties pédagogiques sont en adéquation avec le forfait ? 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fr-FR" sz="2200" dirty="0">
                <a:solidFill>
                  <a:prstClr val="black"/>
                </a:solidFill>
              </a:rPr>
              <a:t>Les besoins en personnel : besoins réels ? Nettoyage des locaux ? Départs en retraite à anticiper ? ...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fr-FR" sz="2200" dirty="0">
                <a:solidFill>
                  <a:prstClr val="black"/>
                </a:solidFill>
              </a:rPr>
              <a:t>…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3035148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8356E8-F444-85A0-3BA5-1198AE05D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4282"/>
            <a:ext cx="8404412" cy="13008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500" i="1" dirty="0">
                <a:latin typeface="Franklin Gothic Demi Cond" panose="020B0706030402020204" pitchFamily="34" charset="0"/>
              </a:rPr>
              <a:t>Le budget de fonctionnement  n’est pas à l’équilibre?</a:t>
            </a:r>
          </a:p>
          <a:p>
            <a:pPr algn="just"/>
            <a:r>
              <a:rPr lang="fr-FR" sz="2500" dirty="0">
                <a:latin typeface="Franklin Gothic Demi Cond" panose="020B0706030402020204" pitchFamily="34" charset="0"/>
              </a:rPr>
              <a:t>Vigilance sur les élèves hors commune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EE7E0752-2E76-42ED-9874-EC4BEC364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7387"/>
          </a:xfrm>
        </p:spPr>
        <p:txBody>
          <a:bodyPr>
            <a:normAutofit/>
          </a:bodyPr>
          <a:lstStyle/>
          <a:p>
            <a:pPr algn="l"/>
            <a:r>
              <a:rPr lang="fr-FR" sz="3000" dirty="0">
                <a:solidFill>
                  <a:schemeClr val="accent5"/>
                </a:solidFill>
                <a:latin typeface="Franklin Gothic Demi Cond" panose="020B0706030402020204" pitchFamily="34" charset="0"/>
              </a:rPr>
              <a:t>1- Le forfait communal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16FDCE6-9CB7-41A0-9D40-52B2DDED9E04}"/>
              </a:ext>
            </a:extLst>
          </p:cNvPr>
          <p:cNvSpPr txBox="1"/>
          <p:nvPr/>
        </p:nvSpPr>
        <p:spPr>
          <a:xfrm>
            <a:off x="946673" y="2163096"/>
            <a:ext cx="77401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sz="2000" dirty="0"/>
              <a:t>Est-ce que l’accueil des élèves hors commune est essentiel pour le maintien de la structure pédagogique ?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sz="2000" dirty="0"/>
              <a:t>Est-ce que ne plus accueillir des élèves hors commune permettra une meilleure gestion du budget de fonctionnement ?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sz="2000" dirty="0"/>
              <a:t>Comment accueillir ces familles faisant le choix de l’enseignement catholique sans mettre en fragilité l’établissement 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390567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57D9EA-407B-D6EE-A1C5-471E05903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38505"/>
            <a:ext cx="8485094" cy="10377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500" i="1" dirty="0">
                <a:latin typeface="Franklin Gothic Demi Cond" panose="020B0706030402020204" pitchFamily="34" charset="0"/>
              </a:rPr>
              <a:t>Le budget de fonctionnement  n’est pas à l’équilibre?</a:t>
            </a:r>
            <a:endParaRPr lang="fr-FR" sz="2500" dirty="0">
              <a:latin typeface="Franklin Gothic Demi Cond" panose="020B0706030402020204" pitchFamily="34" charset="0"/>
            </a:endParaRPr>
          </a:p>
          <a:p>
            <a:r>
              <a:rPr lang="fr-FR" sz="2500" dirty="0">
                <a:latin typeface="Franklin Gothic Demi Cond" panose="020B0706030402020204" pitchFamily="34" charset="0"/>
              </a:rPr>
              <a:t>Rencontrer la Municipalité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505CD9BB-F024-4539-AED2-5CB49C051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7387"/>
          </a:xfrm>
        </p:spPr>
        <p:txBody>
          <a:bodyPr>
            <a:normAutofit/>
          </a:bodyPr>
          <a:lstStyle/>
          <a:p>
            <a:pPr algn="l"/>
            <a:r>
              <a:rPr lang="fr-FR" sz="3000" dirty="0">
                <a:solidFill>
                  <a:schemeClr val="accent5"/>
                </a:solidFill>
                <a:latin typeface="Franklin Gothic Demi Cond" panose="020B0706030402020204" pitchFamily="34" charset="0"/>
              </a:rPr>
              <a:t>1- Le forfait communal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9DF278E-A5D4-4485-87CC-2032B7A1E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3074" y="3649532"/>
            <a:ext cx="1724750" cy="249822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13D3F84F-87A3-4D71-8100-B1CAEB54A1F2}"/>
              </a:ext>
            </a:extLst>
          </p:cNvPr>
          <p:cNvSpPr txBox="1"/>
          <p:nvPr/>
        </p:nvSpPr>
        <p:spPr>
          <a:xfrm>
            <a:off x="3022899" y="4618518"/>
            <a:ext cx="39373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r">
              <a:buNone/>
            </a:pPr>
            <a:r>
              <a:rPr lang="fr-FR" sz="2000" b="1" i="1" dirty="0"/>
              <a:t>Une ressource à votre disposition :</a:t>
            </a:r>
            <a:r>
              <a:rPr lang="fr-FR" sz="2000" i="1" dirty="0"/>
              <a:t>  </a:t>
            </a:r>
          </a:p>
          <a:p>
            <a:pPr marL="0" indent="0" algn="r">
              <a:buNone/>
            </a:pPr>
            <a:r>
              <a:rPr lang="fr-FR" sz="2000" dirty="0"/>
              <a:t>Dossier repère du financement d’une école.</a:t>
            </a:r>
          </a:p>
          <a:p>
            <a:endParaRPr lang="fr-FR" sz="20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09E4740-6DAB-4330-B7F7-07FCB22E1B9B}"/>
              </a:ext>
            </a:extLst>
          </p:cNvPr>
          <p:cNvSpPr txBox="1"/>
          <p:nvPr/>
        </p:nvSpPr>
        <p:spPr>
          <a:xfrm>
            <a:off x="946673" y="2152706"/>
            <a:ext cx="77401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r-FR" sz="2000" dirty="0">
                <a:solidFill>
                  <a:schemeClr val="accent5"/>
                </a:solidFill>
                <a:latin typeface="+mj-lt"/>
              </a:rPr>
              <a:t>Objectif: </a:t>
            </a:r>
            <a:r>
              <a:rPr lang="fr-FR" sz="2000" dirty="0">
                <a:latin typeface="+mj-lt"/>
              </a:rPr>
              <a:t>S’assurer que toutes les charges de l’école publique sont bien comptabilisées.</a:t>
            </a:r>
          </a:p>
          <a:p>
            <a:pPr marL="0" indent="0">
              <a:buNone/>
            </a:pPr>
            <a:endParaRPr lang="fr-FR" sz="2000" dirty="0">
              <a:solidFill>
                <a:schemeClr val="accent5"/>
              </a:solidFill>
              <a:latin typeface="+mj-lt"/>
            </a:endParaRPr>
          </a:p>
          <a:p>
            <a:pPr marL="0" indent="0">
              <a:buNone/>
            </a:pPr>
            <a:r>
              <a:rPr lang="fr-FR" sz="2000" dirty="0">
                <a:solidFill>
                  <a:schemeClr val="accent5"/>
                </a:solidFill>
                <a:latin typeface="+mj-lt"/>
              </a:rPr>
              <a:t>Objectif: </a:t>
            </a:r>
            <a:r>
              <a:rPr lang="fr-FR" sz="2000" dirty="0">
                <a:latin typeface="+mj-lt"/>
              </a:rPr>
              <a:t>Connaitre la vie du territoire. Permettre à l’établissement d’avoir une perspective sur l’évolution des effectifs.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636878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C21CF50B-5034-8833-86E8-5D79C17893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5236635"/>
              </p:ext>
            </p:extLst>
          </p:nvPr>
        </p:nvGraphicFramePr>
        <p:xfrm>
          <a:off x="891208" y="754282"/>
          <a:ext cx="7361583" cy="5651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D9CFFFA4-2AC1-1FA2-AA87-E0E04D8A8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52954"/>
            <a:ext cx="8782756" cy="376774"/>
          </a:xfrm>
        </p:spPr>
        <p:txBody>
          <a:bodyPr>
            <a:noAutofit/>
          </a:bodyPr>
          <a:lstStyle/>
          <a:p>
            <a:r>
              <a:rPr lang="fr-FR" sz="25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	</a:t>
            </a:r>
            <a:r>
              <a:rPr lang="fr-FR" sz="25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Quels sont les moyens dont l’OGEC dispose pour mettre en œuvre le </a:t>
            </a:r>
            <a:r>
              <a:rPr lang="fr-FR" sz="2500" b="1" i="1" dirty="0">
                <a:solidFill>
                  <a:schemeClr val="accent5"/>
                </a:solidFill>
                <a:latin typeface="Franklin Gothic Demi Cond" panose="020B0706030402020204" pitchFamily="34" charset="0"/>
              </a:rPr>
              <a:t>projet d’établissement </a:t>
            </a:r>
            <a:r>
              <a:rPr lang="fr-FR" sz="25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?</a:t>
            </a:r>
            <a:br>
              <a:rPr lang="fr-FR" sz="2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</a:br>
            <a:endParaRPr lang="fr-FR" sz="2500" dirty="0">
              <a:latin typeface="Franklin Gothic Demi Cond" panose="020B07060304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FE1985C-7848-4725-68C5-313557D651C5}"/>
              </a:ext>
            </a:extLst>
          </p:cNvPr>
          <p:cNvSpPr txBox="1"/>
          <p:nvPr/>
        </p:nvSpPr>
        <p:spPr>
          <a:xfrm rot="250351">
            <a:off x="2870986" y="4912653"/>
            <a:ext cx="3653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Franklin Gothic Demi Cond" panose="020B0706030402020204" pitchFamily="34" charset="0"/>
              </a:rPr>
              <a:t>Le projet d’établissement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7A427CB3-3336-414A-8A18-3C808A398551}"/>
              </a:ext>
            </a:extLst>
          </p:cNvPr>
          <p:cNvSpPr txBox="1">
            <a:spLocks/>
          </p:cNvSpPr>
          <p:nvPr/>
        </p:nvSpPr>
        <p:spPr>
          <a:xfrm>
            <a:off x="88904" y="265846"/>
            <a:ext cx="8940800" cy="8090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dirty="0">
                <a:solidFill>
                  <a:schemeClr val="accent5"/>
                </a:solidFill>
                <a:latin typeface="Franklin Gothic Demi Cond" panose="020B0706030402020204" pitchFamily="34" charset="0"/>
              </a:rPr>
              <a:t>2- Ajustement des dépenses au regard du projet d’établissement et recherche de nouvelles ressources financières</a:t>
            </a:r>
          </a:p>
        </p:txBody>
      </p:sp>
    </p:spTree>
    <p:extLst>
      <p:ext uri="{BB962C8B-B14F-4D97-AF65-F5344CB8AC3E}">
        <p14:creationId xmlns:p14="http://schemas.microsoft.com/office/powerpoint/2010/main" val="3532835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8AE110-50DB-09C2-AD46-489BABF2D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608" y="2059162"/>
            <a:ext cx="7933591" cy="3752553"/>
          </a:xfrm>
        </p:spPr>
        <p:txBody>
          <a:bodyPr>
            <a:normAutofit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fr-FR" sz="2400" dirty="0"/>
              <a:t>- Trouver l’équilibre entre ressources financières et projet d’établissement</a:t>
            </a:r>
          </a:p>
          <a:p>
            <a:pPr lvl="2"/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Quels sont les points forts du projet d’établissement ?</a:t>
            </a:r>
          </a:p>
          <a:p>
            <a:pPr lvl="2"/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Pourquoi les parents choisissent l’établissement ?</a:t>
            </a:r>
          </a:p>
          <a:p>
            <a:pPr lvl="2"/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Quelles ressources financières activer ? 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fr-FR" sz="2400" dirty="0"/>
              <a:t>- Maintenir l’accompagnement éducatif de l’enfant, une richesse de notre réseau</a:t>
            </a:r>
          </a:p>
          <a:p>
            <a:pPr lvl="2"/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Quels sont les besoins réels en personnel ?</a:t>
            </a:r>
          </a:p>
          <a:p>
            <a:pPr lvl="2"/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Quelle implication de l’équipe éducative ?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74625ECB-24A4-4BC4-9B89-BF72E312668E}"/>
              </a:ext>
            </a:extLst>
          </p:cNvPr>
          <p:cNvSpPr txBox="1">
            <a:spLocks/>
          </p:cNvSpPr>
          <p:nvPr/>
        </p:nvSpPr>
        <p:spPr>
          <a:xfrm>
            <a:off x="88904" y="265846"/>
            <a:ext cx="8940800" cy="8090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dirty="0">
                <a:solidFill>
                  <a:schemeClr val="accent5"/>
                </a:solidFill>
                <a:latin typeface="Franklin Gothic Demi Cond" panose="020B0706030402020204" pitchFamily="34" charset="0"/>
              </a:rPr>
              <a:t>2- Ajustement des dépenses au regard du projet d’établissement et recherche de nouvelles ressources financières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ED8192-AFB9-4D9A-A9F9-FF13667704CC}"/>
              </a:ext>
            </a:extLst>
          </p:cNvPr>
          <p:cNvSpPr txBox="1"/>
          <p:nvPr/>
        </p:nvSpPr>
        <p:spPr>
          <a:xfrm>
            <a:off x="203200" y="1290296"/>
            <a:ext cx="82725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Adapter le budget de fonctionnement aux ressources financières de l’OGEC</a:t>
            </a:r>
            <a:endParaRPr lang="fr-FR" sz="2500" dirty="0"/>
          </a:p>
        </p:txBody>
      </p:sp>
    </p:spTree>
    <p:extLst>
      <p:ext uri="{BB962C8B-B14F-4D97-AF65-F5344CB8AC3E}">
        <p14:creationId xmlns:p14="http://schemas.microsoft.com/office/powerpoint/2010/main" val="2685991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8AE110-50DB-09C2-AD46-489BABF2D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408" y="1696914"/>
            <a:ext cx="4572000" cy="2972857"/>
          </a:xfrm>
        </p:spPr>
        <p:txBody>
          <a:bodyPr>
            <a:normAutofit fontScale="92500" lnSpcReduction="10000"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fr-FR" sz="2500" dirty="0"/>
              <a:t>- Mettre en place des contributions 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fr-FR" sz="2500" dirty="0"/>
              <a:t>solidaires</a:t>
            </a:r>
          </a:p>
          <a:p>
            <a:pPr marL="216000" lvl="2"/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lien avec l’OGEC</a:t>
            </a:r>
          </a:p>
          <a:p>
            <a:pPr marL="216000" lvl="2"/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Inscrites au règlement financier de l’école annexé au contrat de scolarisation.</a:t>
            </a:r>
          </a:p>
          <a:p>
            <a:pPr marL="216000" lvl="2" indent="0">
              <a:buNone/>
            </a:pP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fr-FR" sz="2500" dirty="0"/>
              <a:t>- Paiement des contributions sur 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fr-FR" sz="2500" dirty="0"/>
              <a:t>11 mois</a:t>
            </a:r>
          </a:p>
          <a:p>
            <a:pPr marL="914400" lvl="2" indent="0">
              <a:buNone/>
            </a:pP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74625ECB-24A4-4BC4-9B89-BF72E312668E}"/>
              </a:ext>
            </a:extLst>
          </p:cNvPr>
          <p:cNvSpPr txBox="1">
            <a:spLocks/>
          </p:cNvSpPr>
          <p:nvPr/>
        </p:nvSpPr>
        <p:spPr>
          <a:xfrm>
            <a:off x="203200" y="274638"/>
            <a:ext cx="8782756" cy="809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>
                <a:solidFill>
                  <a:schemeClr val="accent5"/>
                </a:solidFill>
                <a:latin typeface="Franklin Gothic Demi Cond" panose="020B0706030402020204" pitchFamily="34" charset="0"/>
              </a:rPr>
              <a:t>2- Ajustement des dépenses au regard du projet d’établissement</a:t>
            </a:r>
          </a:p>
          <a:p>
            <a:pPr algn="l"/>
            <a:r>
              <a:rPr lang="fr-FR" dirty="0">
                <a:solidFill>
                  <a:schemeClr val="accent5"/>
                </a:solidFill>
                <a:latin typeface="Franklin Gothic Demi Cond" panose="020B0706030402020204" pitchFamily="34" charset="0"/>
              </a:rPr>
              <a:t>et recherche de nouvelles ressources financières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ED8192-AFB9-4D9A-A9F9-FF13667704CC}"/>
              </a:ext>
            </a:extLst>
          </p:cNvPr>
          <p:cNvSpPr txBox="1"/>
          <p:nvPr/>
        </p:nvSpPr>
        <p:spPr>
          <a:xfrm>
            <a:off x="127833" y="1143880"/>
            <a:ext cx="446674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Les </a:t>
            </a:r>
            <a:r>
              <a:rPr lang="fr-FR" sz="2500" kern="1200" dirty="0">
                <a:solidFill>
                  <a:prstClr val="black"/>
                </a:solidFill>
                <a:latin typeface="Franklin Gothic Demi Cond" panose="020B0706030402020204" pitchFamily="34" charset="0"/>
                <a:ea typeface="+mn-ea"/>
                <a:cs typeface="+mn-cs"/>
              </a:rPr>
              <a:t>con</a:t>
            </a:r>
            <a:r>
              <a:rPr kumimoji="0" lang="fr-FR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tributions</a:t>
            </a:r>
            <a:r>
              <a:rPr kumimoji="0" lang="fr-FR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 scolaires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444AF76-5FF4-4A1E-82B5-B19E16B6C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576" y="1083733"/>
            <a:ext cx="4153260" cy="5098222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2CDCDC62-7F21-471E-B193-FF76BB3C48D6}"/>
              </a:ext>
            </a:extLst>
          </p:cNvPr>
          <p:cNvSpPr txBox="1"/>
          <p:nvPr/>
        </p:nvSpPr>
        <p:spPr>
          <a:xfrm>
            <a:off x="732589" y="4729918"/>
            <a:ext cx="3824807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Plus d’infos : </a:t>
            </a:r>
          </a:p>
          <a:p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Site bloc-notes CE1</a:t>
            </a:r>
            <a:endParaRPr 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Un atelier 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« contrat de scolarisation » mercredi AM 1</a:t>
            </a:r>
            <a:r>
              <a:rPr lang="fr-FR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ou 8 février 2023.</a:t>
            </a:r>
          </a:p>
        </p:txBody>
      </p:sp>
    </p:spTree>
    <p:extLst>
      <p:ext uri="{BB962C8B-B14F-4D97-AF65-F5344CB8AC3E}">
        <p14:creationId xmlns:p14="http://schemas.microsoft.com/office/powerpoint/2010/main" val="3656775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20B65F-655B-4C7A-A054-3EF1B464BA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D95531D-34B8-4570-8FE3-6C5D4E152A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4096"/>
            <a:ext cx="9144000" cy="492980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D0F8B64-590E-4C40-8C77-4578496A873D}"/>
              </a:ext>
            </a:extLst>
          </p:cNvPr>
          <p:cNvSpPr txBox="1"/>
          <p:nvPr/>
        </p:nvSpPr>
        <p:spPr>
          <a:xfrm>
            <a:off x="502356" y="960163"/>
            <a:ext cx="30440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Le mécénat</a:t>
            </a:r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1200312-59E2-4552-9849-2FB4453FFD7C}"/>
              </a:ext>
            </a:extLst>
          </p:cNvPr>
          <p:cNvSpPr txBox="1">
            <a:spLocks/>
          </p:cNvSpPr>
          <p:nvPr/>
        </p:nvSpPr>
        <p:spPr>
          <a:xfrm>
            <a:off x="203200" y="151068"/>
            <a:ext cx="8782756" cy="809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>
                <a:solidFill>
                  <a:schemeClr val="accent5"/>
                </a:solidFill>
                <a:latin typeface="Franklin Gothic Demi Cond" panose="020B0706030402020204" pitchFamily="34" charset="0"/>
              </a:rPr>
              <a:t>2- Ajustement des dépenses au regard du projet d’établissement</a:t>
            </a:r>
          </a:p>
          <a:p>
            <a:pPr algn="l"/>
            <a:r>
              <a:rPr lang="fr-FR" dirty="0">
                <a:solidFill>
                  <a:schemeClr val="accent5"/>
                </a:solidFill>
                <a:latin typeface="Franklin Gothic Demi Cond" panose="020B0706030402020204" pitchFamily="34" charset="0"/>
              </a:rPr>
              <a:t>et recherche de nouvelles ressources financières</a:t>
            </a:r>
          </a:p>
        </p:txBody>
      </p:sp>
    </p:spTree>
    <p:extLst>
      <p:ext uri="{BB962C8B-B14F-4D97-AF65-F5344CB8AC3E}">
        <p14:creationId xmlns:p14="http://schemas.microsoft.com/office/powerpoint/2010/main" val="2440360223"/>
      </p:ext>
    </p:extLst>
  </p:cSld>
  <p:clrMapOvr>
    <a:masterClrMapping/>
  </p:clrMapOvr>
</p:sld>
</file>

<file path=ppt/theme/theme1.xml><?xml version="1.0" encoding="utf-8"?>
<a:theme xmlns:a="http://schemas.openxmlformats.org/drawingml/2006/main" name="1_Conception personnalisé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964</Words>
  <Application>Microsoft Office PowerPoint</Application>
  <PresentationFormat>Affichage à l'écran (4:3)</PresentationFormat>
  <Paragraphs>175</Paragraphs>
  <Slides>20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Comic Sans MS</vt:lpstr>
      <vt:lpstr>Cooper Black</vt:lpstr>
      <vt:lpstr>Franklin Gothic Demi Cond</vt:lpstr>
      <vt:lpstr>Wingdings</vt:lpstr>
      <vt:lpstr>1_Conception personnalisée</vt:lpstr>
      <vt:lpstr>Présentation PowerPoint</vt:lpstr>
      <vt:lpstr>1- Le forfait communal</vt:lpstr>
      <vt:lpstr>1- Le forfait communal</vt:lpstr>
      <vt:lpstr>1- Le forfait communal</vt:lpstr>
      <vt:lpstr>1- Le forfait communal</vt:lpstr>
      <vt:lpstr> Quels sont les moyens dont l’OGEC dispose pour mettre en œuvre le projet d’établissement ?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Helene Johnson</dc:creator>
  <cp:lastModifiedBy>thomas.courtin</cp:lastModifiedBy>
  <cp:revision>66</cp:revision>
  <dcterms:created xsi:type="dcterms:W3CDTF">2015-07-17T08:33:25Z</dcterms:created>
  <dcterms:modified xsi:type="dcterms:W3CDTF">2023-01-16T08:08:21Z</dcterms:modified>
</cp:coreProperties>
</file>