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embeddedFontLst>
    <p:embeddedFont>
      <p:font typeface="Noto Sans Symbols"/>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9" roundtripDataSignature="AMtx7mjVTSFXo3naiUtxhaIQvLn7VvIP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NotoSansSymbols-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customschemas.google.com/relationships/presentationmetadata" Target="metadata"/><Relationship Id="rId6" Type="http://schemas.openxmlformats.org/officeDocument/2006/relationships/notesMaster" Target="notesMasters/notesMaster1.xml"/><Relationship Id="rId18" Type="http://schemas.openxmlformats.org/officeDocument/2006/relationships/font" Target="fonts/NotoSansSymbols-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r-F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1" name="Google Shape;161;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2" name="Google Shape;23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3" name="Google Shape;23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8" name="Google Shape;16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Clr>
                <a:srgbClr val="000000"/>
              </a:buClr>
              <a:buSzPts val="1000"/>
              <a:buFont typeface="Noto Sans Symbols"/>
              <a:buNone/>
            </a:pPr>
            <a:r>
              <a:rPr lang="fr-FR" sz="1000">
                <a:solidFill>
                  <a:srgbClr val="000000"/>
                </a:solidFill>
                <a:latin typeface="Calibri"/>
                <a:ea typeface="Calibri"/>
                <a:cs typeface="Calibri"/>
                <a:sym typeface="Calibri"/>
              </a:rPr>
              <a:t>L’instruction obligatoire des enfants de 3 ans (septembre 2019) a renforcé des observations faites par les enseignants, ASEM et CE, depuis plusieurs années :  </a:t>
            </a:r>
            <a:endParaRPr sz="1000">
              <a:latin typeface="Calibri"/>
              <a:ea typeface="Calibri"/>
              <a:cs typeface="Calibri"/>
              <a:sym typeface="Calibri"/>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Un contexte sociétal où les repères éducatifs peuvent être très différents entre la sphère familiale et celle de l’école (ex : avis demandé aux enfants, le non, le sommeil…). </a:t>
            </a:r>
            <a:endParaRPr sz="1000">
              <a:latin typeface="Courier New"/>
              <a:ea typeface="Courier New"/>
              <a:cs typeface="Courier New"/>
              <a:sym typeface="Courier New"/>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Des enfants qui démarrent l’école sans être propre, </a:t>
            </a:r>
            <a:endParaRPr sz="1000">
              <a:latin typeface="Courier New"/>
              <a:ea typeface="Courier New"/>
              <a:cs typeface="Courier New"/>
              <a:sym typeface="Courier New"/>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Des enfants avec peu d’autonomie… (habillage, alimentation…)</a:t>
            </a:r>
            <a:endParaRPr sz="1000">
              <a:latin typeface="Courier New"/>
              <a:ea typeface="Courier New"/>
              <a:cs typeface="Courier New"/>
              <a:sym typeface="Courier New"/>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Les écarts se creusent : des parents très au fait et qui font avancer leurs enfants très vite et d’autres sans aucun repère.</a:t>
            </a:r>
            <a:endParaRPr sz="1000">
              <a:latin typeface="Courier New"/>
              <a:ea typeface="Courier New"/>
              <a:cs typeface="Courier New"/>
              <a:sym typeface="Courier New"/>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Des attentes de certains parents… qui peuvent être demandeurs de certaines « méthodes »…</a:t>
            </a:r>
            <a:endParaRPr sz="1000">
              <a:latin typeface="Courier New"/>
              <a:ea typeface="Courier New"/>
              <a:cs typeface="Courier New"/>
              <a:sym typeface="Courier New"/>
            </a:endParaRPr>
          </a:p>
          <a:p>
            <a:pPr indent="-285750" lvl="1" marL="742950" rtl="0" algn="just">
              <a:lnSpc>
                <a:spcPct val="115000"/>
              </a:lnSpc>
              <a:spcBef>
                <a:spcPts val="1000"/>
              </a:spcBef>
              <a:spcAft>
                <a:spcPts val="0"/>
              </a:spcAft>
              <a:buClr>
                <a:srgbClr val="000000"/>
              </a:buClr>
              <a:buSzPts val="1000"/>
              <a:buFont typeface="Courier New"/>
              <a:buChar char="o"/>
            </a:pPr>
            <a:r>
              <a:rPr lang="fr-FR" sz="1000">
                <a:solidFill>
                  <a:srgbClr val="000000"/>
                </a:solidFill>
                <a:latin typeface="Courier New"/>
                <a:ea typeface="Courier New"/>
                <a:cs typeface="Courier New"/>
                <a:sym typeface="Courier New"/>
              </a:rPr>
              <a:t>…</a:t>
            </a:r>
            <a:endParaRPr/>
          </a:p>
          <a:p>
            <a:pPr indent="-222250" lvl="1" marL="742950" rtl="0" algn="just">
              <a:lnSpc>
                <a:spcPct val="115000"/>
              </a:lnSpc>
              <a:spcBef>
                <a:spcPts val="1000"/>
              </a:spcBef>
              <a:spcAft>
                <a:spcPts val="0"/>
              </a:spcAft>
              <a:buClr>
                <a:schemeClr val="dk1"/>
              </a:buClr>
              <a:buSzPts val="1000"/>
              <a:buFont typeface="Courier New"/>
              <a:buNone/>
            </a:pPr>
            <a:r>
              <a:t/>
            </a:r>
            <a:endParaRPr sz="1000">
              <a:solidFill>
                <a:srgbClr val="000000"/>
              </a:solidFill>
              <a:latin typeface="Courier New"/>
              <a:ea typeface="Courier New"/>
              <a:cs typeface="Courier New"/>
              <a:sym typeface="Courier New"/>
            </a:endParaRPr>
          </a:p>
          <a:p>
            <a:pPr indent="0" lvl="1" marL="457200" rtl="0" algn="just">
              <a:lnSpc>
                <a:spcPct val="115000"/>
              </a:lnSpc>
              <a:spcBef>
                <a:spcPts val="1000"/>
              </a:spcBef>
              <a:spcAft>
                <a:spcPts val="0"/>
              </a:spcAft>
              <a:buClr>
                <a:srgbClr val="000000"/>
              </a:buClr>
              <a:buSzPts val="1000"/>
              <a:buFont typeface="Courier New"/>
              <a:buNone/>
            </a:pPr>
            <a:r>
              <a:rPr lang="fr-FR" sz="1000">
                <a:solidFill>
                  <a:srgbClr val="000000"/>
                </a:solidFill>
                <a:latin typeface="Courier New"/>
                <a:ea typeface="Courier New"/>
                <a:cs typeface="Courier New"/>
                <a:sym typeface="Courier New"/>
              </a:rPr>
              <a:t>+ Le MEN a annoncé un plan maternelle le 12  janvier 2023 avec deux axes : </a:t>
            </a:r>
            <a:endParaRPr/>
          </a:p>
          <a:p>
            <a:pPr indent="-171450" lvl="1" marL="628650" rtl="0" algn="just">
              <a:lnSpc>
                <a:spcPct val="115000"/>
              </a:lnSpc>
              <a:spcBef>
                <a:spcPts val="1000"/>
              </a:spcBef>
              <a:spcAft>
                <a:spcPts val="0"/>
              </a:spcAft>
              <a:buClr>
                <a:srgbClr val="000000"/>
              </a:buClr>
              <a:buSzPts val="1000"/>
              <a:buFont typeface="Courier New"/>
              <a:buChar char="-"/>
            </a:pPr>
            <a:r>
              <a:rPr lang="fr-FR" sz="1000">
                <a:solidFill>
                  <a:srgbClr val="000000"/>
                </a:solidFill>
                <a:latin typeface="Courier New"/>
                <a:ea typeface="Courier New"/>
                <a:cs typeface="Courier New"/>
                <a:sym typeface="Courier New"/>
              </a:rPr>
              <a:t>la formation renforcée des directeurs, enseignants sur les enjeux et spécificités de la maternelle</a:t>
            </a:r>
            <a:endParaRPr/>
          </a:p>
          <a:p>
            <a:pPr indent="-171450" lvl="1" marL="628650" rtl="0" algn="just">
              <a:lnSpc>
                <a:spcPct val="115000"/>
              </a:lnSpc>
              <a:spcBef>
                <a:spcPts val="1000"/>
              </a:spcBef>
              <a:spcAft>
                <a:spcPts val="0"/>
              </a:spcAft>
              <a:buClr>
                <a:srgbClr val="000000"/>
              </a:buClr>
              <a:buSzPts val="1000"/>
              <a:buFont typeface="Courier New"/>
              <a:buChar char="-"/>
            </a:pPr>
            <a:r>
              <a:rPr lang="fr-FR" sz="1000">
                <a:solidFill>
                  <a:srgbClr val="000000"/>
                </a:solidFill>
                <a:latin typeface="Courier New"/>
                <a:ea typeface="Courier New"/>
                <a:cs typeface="Courier New"/>
                <a:sym typeface="Courier New"/>
              </a:rPr>
              <a:t>L’amplification des partenariats avec la petite enfance dans l’idée d’une continuité du parcours de l’enfant</a:t>
            </a:r>
            <a:endParaRPr sz="1000">
              <a:latin typeface="Courier New"/>
              <a:ea typeface="Courier New"/>
              <a:cs typeface="Courier New"/>
              <a:sym typeface="Courier New"/>
            </a:endParaRPr>
          </a:p>
          <a:p>
            <a:pPr indent="0" lvl="0" marL="0" rtl="0" algn="l">
              <a:spcBef>
                <a:spcPts val="1000"/>
              </a:spcBef>
              <a:spcAft>
                <a:spcPts val="0"/>
              </a:spcAft>
              <a:buNone/>
            </a:pPr>
            <a:r>
              <a:t/>
            </a:r>
            <a:endParaRPr/>
          </a:p>
        </p:txBody>
      </p:sp>
      <p:sp>
        <p:nvSpPr>
          <p:cNvPr id="169" name="Google Shape;16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4:notes"/>
          <p:cNvSpPr/>
          <p:nvPr>
            <p:ph idx="2" type="sldImg"/>
          </p:nvPr>
        </p:nvSpPr>
        <p:spPr>
          <a:xfrm>
            <a:off x="-166688" y="1033463"/>
            <a:ext cx="6892926" cy="51704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3" name="Google Shape;18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4" name="Google Shape;18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fr-FR"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0" name="Google Shape;19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fr-FR" sz="1800">
                <a:solidFill>
                  <a:srgbClr val="0070C0"/>
                </a:solidFill>
                <a:latin typeface="Calibri"/>
                <a:ea typeface="Calibri"/>
                <a:cs typeface="Calibri"/>
                <a:sym typeface="Calibri"/>
              </a:rPr>
              <a:t>TEXTES</a:t>
            </a:r>
            <a:r>
              <a:rPr lang="fr-FR" sz="1800">
                <a:solidFill>
                  <a:srgbClr val="0070C0"/>
                </a:solidFill>
                <a:latin typeface="Calibri"/>
                <a:ea typeface="Calibri"/>
                <a:cs typeface="Calibri"/>
                <a:sym typeface="Calibri"/>
              </a:rPr>
              <a:t> : </a:t>
            </a:r>
            <a:endParaRPr sz="1800">
              <a:solidFill>
                <a:srgbClr val="0070C0"/>
              </a:solidFill>
              <a:latin typeface="Calibri"/>
              <a:ea typeface="Calibri"/>
              <a:cs typeface="Calibri"/>
              <a:sym typeface="Calibri"/>
            </a:endParaRPr>
          </a:p>
          <a:p>
            <a:pPr indent="0" lvl="0" marL="0" rtl="0" algn="just">
              <a:lnSpc>
                <a:spcPct val="115000"/>
              </a:lnSpc>
              <a:spcBef>
                <a:spcPts val="1000"/>
              </a:spcBef>
              <a:spcAft>
                <a:spcPts val="0"/>
              </a:spcAft>
              <a:buNone/>
            </a:pPr>
            <a:r>
              <a:rPr i="1" lang="fr-FR" sz="1800">
                <a:solidFill>
                  <a:srgbClr val="0070C0"/>
                </a:solidFill>
                <a:latin typeface="Calibri"/>
                <a:ea typeface="Calibri"/>
                <a:cs typeface="Calibri"/>
                <a:sym typeface="Calibri"/>
              </a:rPr>
              <a:t>Loi du 26 juillet 2019 / article L113 du Code de l’Education</a:t>
            </a:r>
            <a:endParaRPr sz="1800">
              <a:solidFill>
                <a:srgbClr val="0070C0"/>
              </a:solidFill>
              <a:latin typeface="Calibri"/>
              <a:ea typeface="Calibri"/>
              <a:cs typeface="Calibri"/>
              <a:sym typeface="Calibri"/>
            </a:endParaRPr>
          </a:p>
          <a:p>
            <a:pPr indent="0" lvl="0" marL="0" rtl="0" algn="just">
              <a:lnSpc>
                <a:spcPct val="115000"/>
              </a:lnSpc>
              <a:spcBef>
                <a:spcPts val="1000"/>
              </a:spcBef>
              <a:spcAft>
                <a:spcPts val="0"/>
              </a:spcAft>
              <a:buNone/>
            </a:pPr>
            <a:r>
              <a:rPr lang="fr-FR" sz="1800">
                <a:solidFill>
                  <a:srgbClr val="0070C0"/>
                </a:solidFill>
                <a:latin typeface="Calibri"/>
                <a:ea typeface="Calibri"/>
                <a:cs typeface="Calibri"/>
                <a:sym typeface="Calibri"/>
              </a:rPr>
              <a:t>« L'instruction est obligatoire pour chaque enfant dès l'âge de trois ans et jusqu'à l'âge de seize ans. »</a:t>
            </a:r>
            <a:endParaRPr sz="1800">
              <a:solidFill>
                <a:srgbClr val="0070C0"/>
              </a:solidFill>
              <a:latin typeface="Calibri"/>
              <a:ea typeface="Calibri"/>
              <a:cs typeface="Calibri"/>
              <a:sym typeface="Calibri"/>
            </a:endParaRPr>
          </a:p>
          <a:p>
            <a:pPr indent="0" lvl="0" marL="0" rtl="0" algn="just">
              <a:lnSpc>
                <a:spcPct val="115000"/>
              </a:lnSpc>
              <a:spcBef>
                <a:spcPts val="1000"/>
              </a:spcBef>
              <a:spcAft>
                <a:spcPts val="0"/>
              </a:spcAft>
              <a:buNone/>
            </a:pPr>
            <a:r>
              <a:rPr lang="fr-FR" sz="1800">
                <a:solidFill>
                  <a:srgbClr val="0070C0"/>
                </a:solidFill>
                <a:latin typeface="Calibri"/>
                <a:ea typeface="Calibri"/>
                <a:cs typeface="Calibri"/>
                <a:sym typeface="Calibri"/>
              </a:rPr>
              <a:t>« Tout enfant doit pouvoir être accueilli, à l’âge de trois ans, dans une école maternelle ou une classe enfantine le plus près possible de son domicile, si sa famille en fait la demande. »</a:t>
            </a:r>
            <a:endParaRPr sz="1800">
              <a:solidFill>
                <a:srgbClr val="0070C0"/>
              </a:solidFill>
              <a:latin typeface="Calibri"/>
              <a:ea typeface="Calibri"/>
              <a:cs typeface="Calibri"/>
              <a:sym typeface="Calibri"/>
            </a:endParaRPr>
          </a:p>
          <a:p>
            <a:pPr indent="0" lvl="0" marL="0" rtl="0" algn="just">
              <a:lnSpc>
                <a:spcPct val="115000"/>
              </a:lnSpc>
              <a:spcBef>
                <a:spcPts val="1000"/>
              </a:spcBef>
              <a:spcAft>
                <a:spcPts val="0"/>
              </a:spcAft>
              <a:buNone/>
            </a:pPr>
            <a:r>
              <a:rPr lang="fr-FR" sz="1800">
                <a:solidFill>
                  <a:srgbClr val="0070C0"/>
                </a:solidFill>
                <a:latin typeface="Calibri"/>
                <a:ea typeface="Calibri"/>
                <a:cs typeface="Calibri"/>
                <a:sym typeface="Calibri"/>
              </a:rPr>
              <a:t>« L’obligation d’instruction s’appliquera à compter de la rentrée scolaire de l’année civile où l’enfant atteint l’âge de 3 ans. »</a:t>
            </a:r>
            <a:endParaRPr sz="1800">
              <a:solidFill>
                <a:srgbClr val="0070C0"/>
              </a:solidFill>
              <a:latin typeface="Calibri"/>
              <a:ea typeface="Calibri"/>
              <a:cs typeface="Calibri"/>
              <a:sym typeface="Calibri"/>
            </a:endParaRPr>
          </a:p>
          <a:p>
            <a:pPr indent="0" lvl="0" marL="0" rtl="0" algn="just">
              <a:lnSpc>
                <a:spcPct val="115000"/>
              </a:lnSpc>
              <a:spcBef>
                <a:spcPts val="1000"/>
              </a:spcBef>
              <a:spcAft>
                <a:spcPts val="0"/>
              </a:spcAft>
              <a:buNone/>
            </a:pPr>
            <a:r>
              <a:rPr lang="fr-FR" sz="1800">
                <a:solidFill>
                  <a:srgbClr val="00B0F0"/>
                </a:solidFill>
                <a:latin typeface="Calibri"/>
                <a:ea typeface="Calibri"/>
                <a:cs typeface="Calibri"/>
                <a:sym typeface="Calibri"/>
              </a:rPr>
              <a:t> </a:t>
            </a:r>
            <a:endParaRPr sz="1800">
              <a:latin typeface="Calibri"/>
              <a:ea typeface="Calibri"/>
              <a:cs typeface="Calibri"/>
              <a:sym typeface="Calibri"/>
            </a:endParaRPr>
          </a:p>
          <a:p>
            <a:pPr indent="0" lvl="0" marL="0" rtl="0" algn="just">
              <a:lnSpc>
                <a:spcPct val="115000"/>
              </a:lnSpc>
              <a:spcBef>
                <a:spcPts val="1000"/>
              </a:spcBef>
              <a:spcAft>
                <a:spcPts val="0"/>
              </a:spcAft>
              <a:buNone/>
            </a:pPr>
            <a:r>
              <a:rPr b="1" lang="fr-FR" sz="1800">
                <a:solidFill>
                  <a:srgbClr val="00B0F0"/>
                </a:solidFill>
                <a:latin typeface="Calibri"/>
                <a:ea typeface="Calibri"/>
                <a:cs typeface="Calibri"/>
                <a:sym typeface="Calibri"/>
              </a:rPr>
              <a:t>APPORTS : les spécificités d’un enfant de 2-3 ans (physiologique ; psychologique, affectif…)</a:t>
            </a:r>
            <a:endParaRPr sz="1800">
              <a:latin typeface="Calibri"/>
              <a:ea typeface="Calibri"/>
              <a:cs typeface="Calibri"/>
              <a:sym typeface="Calibri"/>
            </a:endParaRPr>
          </a:p>
          <a:p>
            <a:pPr indent="0" lvl="0" marL="0" rtl="0" algn="just">
              <a:lnSpc>
                <a:spcPct val="115000"/>
              </a:lnSpc>
              <a:spcBef>
                <a:spcPts val="1000"/>
              </a:spcBef>
              <a:spcAft>
                <a:spcPts val="0"/>
              </a:spcAft>
              <a:buNone/>
            </a:pPr>
            <a:r>
              <a:rPr i="1" lang="fr-FR" sz="1800">
                <a:solidFill>
                  <a:srgbClr val="00B0F0"/>
                </a:solidFill>
                <a:latin typeface="Calibri"/>
                <a:ea typeface="Calibri"/>
                <a:cs typeface="Calibri"/>
                <a:sym typeface="Calibri"/>
              </a:rPr>
              <a:t>Sources : Catherine GUEGEN (pédiatre), Agnès FLORIN (psychologue), Fabien BACRO (psychologue)… (pédiatre, chercheurs…)</a:t>
            </a:r>
            <a:endParaRPr sz="1800">
              <a:latin typeface="Calibri"/>
              <a:ea typeface="Calibri"/>
              <a:cs typeface="Calibri"/>
              <a:sym typeface="Calibri"/>
            </a:endParaRPr>
          </a:p>
          <a:p>
            <a:pPr indent="-342900" lvl="0" marL="342900" rtl="0" algn="just">
              <a:lnSpc>
                <a:spcPct val="115000"/>
              </a:lnSpc>
              <a:spcBef>
                <a:spcPts val="1000"/>
              </a:spcBef>
              <a:spcAft>
                <a:spcPts val="0"/>
              </a:spcAft>
              <a:buClr>
                <a:schemeClr val="dk1"/>
              </a:buClr>
              <a:buSzPts val="1800"/>
              <a:buFont typeface="Noto Sans Symbols"/>
              <a:buChar char="∙"/>
            </a:pPr>
            <a:r>
              <a:rPr lang="fr-FR" sz="1800">
                <a:latin typeface="Calibri"/>
                <a:ea typeface="Calibri"/>
                <a:cs typeface="Calibri"/>
                <a:sym typeface="Calibri"/>
              </a:rPr>
              <a:t>La particularité des très jeunes enfants (2-3 ans) de TPS et PS est leur </a:t>
            </a:r>
            <a:r>
              <a:rPr b="1" lang="fr-FR" sz="1800">
                <a:latin typeface="Calibri"/>
                <a:ea typeface="Calibri"/>
                <a:cs typeface="Calibri"/>
                <a:sym typeface="Calibri"/>
              </a:rPr>
              <a:t>immaturité</a:t>
            </a:r>
            <a:r>
              <a:rPr lang="fr-FR" sz="1800">
                <a:latin typeface="Calibri"/>
                <a:ea typeface="Calibri"/>
                <a:cs typeface="Calibri"/>
                <a:sym typeface="Calibri"/>
              </a:rPr>
              <a:t> et le fait qu’ils ne sont pas élèves en arrivant à l’école. A l’échelle de leur âge, l’écart de quelques mois de vie représentent de grands écarts dans les différents domaines de leur développement à savoir : cognitifs, moteurs, affectifs et sociaux. Ces écarts sont du type de ceux qu’on verrait entre un CP et un CM2.</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Cela se voit très concrètement à travers : </a:t>
            </a:r>
            <a:r>
              <a:rPr b="1" lang="fr-FR" sz="1800">
                <a:latin typeface="Calibri"/>
                <a:ea typeface="Calibri"/>
                <a:cs typeface="Calibri"/>
                <a:sym typeface="Calibri"/>
              </a:rPr>
              <a:t>le langage, la propreté, l’autonomie</a:t>
            </a:r>
            <a:r>
              <a:rPr lang="fr-FR" sz="1800">
                <a:latin typeface="Calibri"/>
                <a:ea typeface="Calibri"/>
                <a:cs typeface="Calibri"/>
                <a:sym typeface="Calibri"/>
              </a:rPr>
              <a:t> (affective, motrice…), la motricité (globale et fine), </a:t>
            </a:r>
            <a:r>
              <a:rPr b="1" lang="fr-FR" sz="1800">
                <a:latin typeface="Calibri"/>
                <a:ea typeface="Calibri"/>
                <a:cs typeface="Calibri"/>
                <a:sym typeface="Calibri"/>
              </a:rPr>
              <a:t>la gestion des émotions</a:t>
            </a:r>
            <a:r>
              <a:rPr lang="fr-FR" sz="1800">
                <a:latin typeface="Calibri"/>
                <a:ea typeface="Calibri"/>
                <a:cs typeface="Calibri"/>
                <a:sym typeface="Calibri"/>
              </a:rPr>
              <a:t> (pleurs, cris, «tempêtes émotionnelles», apathie…). Par ex, un enfant peut entrer en maternelle avec quelques mots (entre 20 et 250 mots – en production - chez les 2-3 ans) seulement à son actif alors qu’un autre accèdera déjà à un langage élaboré (syntaxe, lexique, interaction avec l’interlocuteur et adaptation 🡪 3 ans = phrase de 3 mots) … et c’est normal.</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Idem pour la propreté (maitrise des sphincters vers 2 ans mais très variable d’un enfant à l’autre – besoin d’une maturité physiologique mais aussi cognitive et affective pour accéder à la propreté)</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Même chose pour l’aisance motrice…</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b="1" lang="fr-FR" sz="1800">
                <a:latin typeface="Calibri"/>
                <a:ea typeface="Calibri"/>
                <a:cs typeface="Calibri"/>
                <a:sym typeface="Calibri"/>
              </a:rPr>
              <a:t>La sécurité affective des enfants et son ouverture au monde</a:t>
            </a:r>
            <a:r>
              <a:rPr lang="fr-FR" sz="1800">
                <a:latin typeface="Calibri"/>
                <a:ea typeface="Calibri"/>
                <a:cs typeface="Calibri"/>
                <a:sym typeface="Calibri"/>
              </a:rPr>
              <a:t> (et donc sa capacité à apprendre) sont liées. Les enfants ont donc besoin d’adultes qui restent calmes, qui aide à nommer les émotions et qui facilitent l’accès au langage pour pouvoir dire ses états et les gérer ensuite. </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On sait aussi que </a:t>
            </a:r>
            <a:r>
              <a:rPr b="1" lang="fr-FR" sz="1800">
                <a:latin typeface="Calibri"/>
                <a:ea typeface="Calibri"/>
                <a:cs typeface="Calibri"/>
                <a:sym typeface="Calibri"/>
              </a:rPr>
              <a:t>l’environnement </a:t>
            </a:r>
            <a:r>
              <a:rPr lang="fr-FR" sz="1800">
                <a:latin typeface="Calibri"/>
                <a:ea typeface="Calibri"/>
                <a:cs typeface="Calibri"/>
                <a:sym typeface="Calibri"/>
              </a:rPr>
              <a:t>(des adultes à l’école, à la maison, à la garderie…) influe sur le développement du cerveau malléable des plus jeunes (connexions neuronales) : qualité des relations ; gestion des émotions (capacité à les identifier et à les gérer) ; attachement ; encouragements. </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Les neurosciences et les </a:t>
            </a:r>
            <a:r>
              <a:rPr b="1" lang="fr-FR" sz="1800">
                <a:latin typeface="Calibri"/>
                <a:ea typeface="Calibri"/>
                <a:cs typeface="Calibri"/>
                <a:sym typeface="Calibri"/>
              </a:rPr>
              <a:t>neurosciences</a:t>
            </a:r>
            <a:r>
              <a:rPr lang="fr-FR" sz="1800">
                <a:latin typeface="Calibri"/>
                <a:ea typeface="Calibri"/>
                <a:cs typeface="Calibri"/>
                <a:sym typeface="Calibri"/>
              </a:rPr>
              <a:t> affectives et sociales sont venues éclairer davantage ce que sont ces très jeunes enfants et leurs besoins. On sait maintenant que le cortex orbito-frontal (qui gère l’empathie, la capacité à choisir, le sens moral et éthique, la régulation des émotions) est en cours de construction à cet âge. Le cerveau restera très immature jusqu’à 6 ans.</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lang="fr-FR" sz="1800">
                <a:latin typeface="Calibri"/>
                <a:ea typeface="Calibri"/>
                <a:cs typeface="Calibri"/>
                <a:sym typeface="Calibri"/>
              </a:rPr>
              <a:t>L’évolution </a:t>
            </a:r>
            <a:r>
              <a:rPr b="1" lang="fr-FR" sz="1800">
                <a:latin typeface="Calibri"/>
                <a:ea typeface="Calibri"/>
                <a:cs typeface="Calibri"/>
                <a:sym typeface="Calibri"/>
              </a:rPr>
              <a:t>du contexte sociétal</a:t>
            </a:r>
            <a:r>
              <a:rPr lang="fr-FR" sz="1800">
                <a:latin typeface="Calibri"/>
                <a:ea typeface="Calibri"/>
                <a:cs typeface="Calibri"/>
                <a:sym typeface="Calibri"/>
              </a:rPr>
              <a:t> (place de l’enfant dans la famille, rythme de vie, exigences éducatives…) impacte aussi profondément l’école (on y reviendra plus bas).</a:t>
            </a:r>
            <a:endParaRPr sz="1800">
              <a:latin typeface="Calibri"/>
              <a:ea typeface="Calibri"/>
              <a:cs typeface="Calibri"/>
              <a:sym typeface="Calibri"/>
            </a:endParaRPr>
          </a:p>
          <a:p>
            <a:pPr indent="0" lvl="0" marL="457200" rtl="0" algn="just">
              <a:lnSpc>
                <a:spcPct val="115000"/>
              </a:lnSpc>
              <a:spcBef>
                <a:spcPts val="0"/>
              </a:spcBef>
              <a:spcAft>
                <a:spcPts val="0"/>
              </a:spcAft>
              <a:buNone/>
            </a:pPr>
            <a:r>
              <a:rPr lang="fr-FR" sz="1800">
                <a:solidFill>
                  <a:srgbClr val="00B0F0"/>
                </a:solidFill>
                <a:latin typeface="Calibri"/>
                <a:ea typeface="Calibri"/>
                <a:cs typeface="Calibri"/>
                <a:sym typeface="Calibri"/>
              </a:rPr>
              <a:t> </a:t>
            </a:r>
            <a:endParaRPr sz="18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800"/>
              <a:buFont typeface="Noto Sans Symbols"/>
              <a:buChar char="🡺"/>
            </a:pPr>
            <a:r>
              <a:rPr b="1" lang="fr-FR" sz="1800">
                <a:latin typeface="Calibri"/>
                <a:ea typeface="Calibri"/>
                <a:cs typeface="Calibri"/>
                <a:sym typeface="Calibri"/>
              </a:rPr>
              <a:t>Enseigner en PS demande donc à l’enseignant et à l’ASEM une posture spécifique, une démarche pédagogique, une bonne connaissance du développement des enfants ; mais aussi un questionnement et une mise à jour de leurs connaissances régulièrement (CC14 S’engager dans une démarche individuelle et collective de développement professionnelle).</a:t>
            </a:r>
            <a:endParaRPr sz="1800">
              <a:latin typeface="Calibri"/>
              <a:ea typeface="Calibri"/>
              <a:cs typeface="Calibri"/>
              <a:sym typeface="Calibri"/>
            </a:endParaRPr>
          </a:p>
          <a:p>
            <a:pPr indent="0" lvl="0" marL="0" rtl="0" algn="l">
              <a:spcBef>
                <a:spcPts val="1000"/>
              </a:spcBef>
              <a:spcAft>
                <a:spcPts val="0"/>
              </a:spcAft>
              <a:buNone/>
            </a:pPr>
            <a:r>
              <a:t/>
            </a:r>
            <a:endParaRPr/>
          </a:p>
        </p:txBody>
      </p:sp>
      <p:sp>
        <p:nvSpPr>
          <p:cNvPr id="191" name="Google Shape;19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9" name="Google Shape;19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fr-FR" sz="1200">
                <a:solidFill>
                  <a:srgbClr val="00B0F0"/>
                </a:solidFill>
                <a:latin typeface="Calibri"/>
                <a:ea typeface="Calibri"/>
                <a:cs typeface="Calibri"/>
                <a:sym typeface="Calibri"/>
              </a:rPr>
              <a:t>TEXTE</a:t>
            </a:r>
            <a:r>
              <a:rPr lang="fr-FR" sz="1200">
                <a:solidFill>
                  <a:srgbClr val="00B0F0"/>
                </a:solidFill>
                <a:latin typeface="Calibri"/>
                <a:ea typeface="Calibri"/>
                <a:cs typeface="Calibri"/>
                <a:sym typeface="Calibri"/>
              </a:rPr>
              <a:t> </a:t>
            </a:r>
            <a:r>
              <a:rPr lang="fr-FR" sz="1200">
                <a:latin typeface="Calibri"/>
                <a:ea typeface="Calibri"/>
                <a:cs typeface="Calibri"/>
                <a:sym typeface="Calibri"/>
              </a:rPr>
              <a:t>: CC3 Connaître les élèves et les processus d’apprentissage P4 – organiser et assurer un mode de fonctionnement du groupe favorisant l’apprentissage et la socialisation des élèves</a:t>
            </a:r>
            <a:endParaRPr sz="1100">
              <a:latin typeface="Calibri"/>
              <a:ea typeface="Calibri"/>
              <a:cs typeface="Calibri"/>
              <a:sym typeface="Calibri"/>
            </a:endParaRPr>
          </a:p>
          <a:p>
            <a:pPr indent="0" lvl="0" marL="0" rtl="0" algn="just">
              <a:lnSpc>
                <a:spcPct val="115000"/>
              </a:lnSpc>
              <a:spcBef>
                <a:spcPts val="1000"/>
              </a:spcBef>
              <a:spcAft>
                <a:spcPts val="0"/>
              </a:spcAft>
              <a:buNone/>
            </a:pPr>
            <a:r>
              <a:rPr lang="fr-FR" sz="1200">
                <a:solidFill>
                  <a:srgbClr val="00B0F0"/>
                </a:solidFill>
                <a:latin typeface="Calibri"/>
                <a:ea typeface="Calibri"/>
                <a:cs typeface="Calibri"/>
                <a:sym typeface="Calibri"/>
              </a:rPr>
              <a:t>APPORT : </a:t>
            </a:r>
            <a:r>
              <a:rPr b="1" lang="fr-FR" sz="1200">
                <a:solidFill>
                  <a:srgbClr val="00B0F0"/>
                </a:solidFill>
                <a:latin typeface="Calibri"/>
                <a:ea typeface="Calibri"/>
                <a:cs typeface="Calibri"/>
                <a:sym typeface="Calibri"/>
              </a:rPr>
              <a:t>aménagement des espaces et du temps, rythme, encadrement des adultes, la place de la maternelle dans la structure…</a:t>
            </a:r>
            <a:endParaRPr sz="1100">
              <a:latin typeface="Calibri"/>
              <a:ea typeface="Calibri"/>
              <a:cs typeface="Calibri"/>
              <a:sym typeface="Calibri"/>
            </a:endParaRPr>
          </a:p>
          <a:p>
            <a:pPr indent="-342900" lvl="0" marL="342900" rtl="0" algn="just">
              <a:lnSpc>
                <a:spcPct val="115000"/>
              </a:lnSpc>
              <a:spcBef>
                <a:spcPts val="1000"/>
              </a:spcBef>
              <a:spcAft>
                <a:spcPts val="0"/>
              </a:spcAft>
              <a:buClr>
                <a:schemeClr val="dk1"/>
              </a:buClr>
              <a:buSzPts val="1200"/>
              <a:buFont typeface="Noto Sans Symbols"/>
              <a:buChar char="∙"/>
            </a:pPr>
            <a:r>
              <a:rPr lang="fr-FR" sz="1200">
                <a:latin typeface="Calibri"/>
                <a:ea typeface="Calibri"/>
                <a:cs typeface="Calibri"/>
                <a:sym typeface="Calibri"/>
              </a:rPr>
              <a:t>Il y a nécessité que tous les adultes de l’école aient une bonne connaissance des </a:t>
            </a:r>
            <a:r>
              <a:rPr b="1" lang="fr-FR" sz="1200">
                <a:latin typeface="Calibri"/>
                <a:ea typeface="Calibri"/>
                <a:cs typeface="Calibri"/>
                <a:sym typeface="Calibri"/>
              </a:rPr>
              <a:t>particularités et des besoins de chaque tranche d’âge</a:t>
            </a:r>
            <a:r>
              <a:rPr lang="fr-FR" sz="1200">
                <a:latin typeface="Calibri"/>
                <a:ea typeface="Calibri"/>
                <a:cs typeface="Calibri"/>
                <a:sym typeface="Calibri"/>
              </a:rPr>
              <a:t> : cela pose la question de la formation continue et de la prise en compte des spécificités de chaque tranche d’âge à l’école pour faire des choix structurels et pédagogiques adaptés. (ex : la disponibilité systématique de l’enseignante de maternelle pour l’élémentaire l’après-midi…).</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lang="fr-FR" sz="1200">
                <a:latin typeface="Calibri"/>
                <a:ea typeface="Calibri"/>
                <a:cs typeface="Calibri"/>
                <a:sym typeface="Calibri"/>
              </a:rPr>
              <a:t>Des </a:t>
            </a:r>
            <a:r>
              <a:rPr b="1" lang="fr-FR" sz="1200">
                <a:latin typeface="Calibri"/>
                <a:ea typeface="Calibri"/>
                <a:cs typeface="Calibri"/>
                <a:sym typeface="Calibri"/>
              </a:rPr>
              <a:t>choix structurels</a:t>
            </a:r>
            <a:r>
              <a:rPr lang="fr-FR" sz="1200">
                <a:latin typeface="Calibri"/>
                <a:ea typeface="Calibri"/>
                <a:cs typeface="Calibri"/>
                <a:sym typeface="Calibri"/>
              </a:rPr>
              <a:t> : quel effectif maxi ? classe spécifique de TPS-PS ? A quel moment et avec qui se questionne-t-on : tenir entre le maintien des effectifs et les conditions d’accueil des plus jeunes.</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lang="fr-FR" sz="1200">
                <a:latin typeface="Calibri"/>
                <a:ea typeface="Calibri"/>
                <a:cs typeface="Calibri"/>
                <a:sym typeface="Calibri"/>
              </a:rPr>
              <a:t>Des </a:t>
            </a:r>
            <a:r>
              <a:rPr b="1" lang="fr-FR" sz="1200">
                <a:latin typeface="Calibri"/>
                <a:ea typeface="Calibri"/>
                <a:cs typeface="Calibri"/>
                <a:sym typeface="Calibri"/>
              </a:rPr>
              <a:t>choix d’encadrement humain</a:t>
            </a:r>
            <a:r>
              <a:rPr lang="fr-FR" sz="1200">
                <a:latin typeface="Calibri"/>
                <a:ea typeface="Calibri"/>
                <a:cs typeface="Calibri"/>
                <a:sym typeface="Calibri"/>
              </a:rPr>
              <a:t> : temps de présence et formation des ASEM (du binôme enseignant-ASEM et idéalement des personnels du péri) ; temps de l’enseignant (priorité donnée aux élèves de sa classe). Les 2-3 ans ont besoin de sollicitations individuelles notamment pour le développement du langage.</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b="1" lang="fr-FR" sz="1200">
                <a:latin typeface="Calibri"/>
                <a:ea typeface="Calibri"/>
                <a:cs typeface="Calibri"/>
                <a:sym typeface="Calibri"/>
              </a:rPr>
              <a:t>Aménagement de l’espace et le temps</a:t>
            </a:r>
            <a:r>
              <a:rPr lang="fr-FR" sz="1200">
                <a:latin typeface="Calibri"/>
                <a:ea typeface="Calibri"/>
                <a:cs typeface="Calibri"/>
                <a:sym typeface="Calibri"/>
              </a:rPr>
              <a:t> : matériel adapté pour favoriser l’autonomie. Choix des locaux. Aménagement de la classe (coins d’imitation, espace de jeux, mobilier adapté…). Prise en compte du besoin du rythme des jeunes enfants : accueil du matin, horaire du repas, couchage et lever de sieste…</a:t>
            </a:r>
            <a:endParaRPr sz="1100">
              <a:latin typeface="Calibri"/>
              <a:ea typeface="Calibri"/>
              <a:cs typeface="Calibri"/>
              <a:sym typeface="Calibri"/>
            </a:endParaRPr>
          </a:p>
          <a:p>
            <a:pPr indent="-285750" lvl="1" marL="742950" rtl="0" algn="just">
              <a:lnSpc>
                <a:spcPct val="115000"/>
              </a:lnSpc>
              <a:spcBef>
                <a:spcPts val="0"/>
              </a:spcBef>
              <a:spcAft>
                <a:spcPts val="0"/>
              </a:spcAft>
              <a:buClr>
                <a:schemeClr val="dk1"/>
              </a:buClr>
              <a:buSzPts val="1200"/>
              <a:buFont typeface="Courier New"/>
              <a:buChar char="o"/>
            </a:pPr>
            <a:r>
              <a:rPr lang="fr-FR" sz="1200">
                <a:latin typeface="Calibri"/>
                <a:ea typeface="Calibri"/>
                <a:cs typeface="Calibri"/>
                <a:sym typeface="Calibri"/>
              </a:rPr>
              <a:t>Les espaces dédiés au repos et au sanitaire qui font partie intégrante des éléments d’intégration de l’enfant au système scolaire.</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lang="fr-FR" sz="1200">
                <a:latin typeface="Calibri"/>
                <a:ea typeface="Calibri"/>
                <a:cs typeface="Calibri"/>
                <a:sym typeface="Calibri"/>
              </a:rPr>
              <a:t>En </a:t>
            </a:r>
            <a:r>
              <a:rPr b="1" lang="fr-FR" sz="1200">
                <a:latin typeface="Calibri"/>
                <a:ea typeface="Calibri"/>
                <a:cs typeface="Calibri"/>
                <a:sym typeface="Calibri"/>
              </a:rPr>
              <a:t>équipe</a:t>
            </a:r>
            <a:r>
              <a:rPr lang="fr-FR" sz="1200">
                <a:latin typeface="Calibri"/>
                <a:ea typeface="Calibri"/>
                <a:cs typeface="Calibri"/>
                <a:sym typeface="Calibri"/>
              </a:rPr>
              <a:t> : Comme pour tout projet, choix des </a:t>
            </a:r>
            <a:r>
              <a:rPr b="1" lang="fr-FR" sz="1200">
                <a:latin typeface="Calibri"/>
                <a:ea typeface="Calibri"/>
                <a:cs typeface="Calibri"/>
                <a:sym typeface="Calibri"/>
              </a:rPr>
              <a:t>projets</a:t>
            </a:r>
            <a:r>
              <a:rPr lang="fr-FR" sz="1200">
                <a:latin typeface="Calibri"/>
                <a:ea typeface="Calibri"/>
                <a:cs typeface="Calibri"/>
                <a:sym typeface="Calibri"/>
              </a:rPr>
              <a:t> qui pourront ou non être vécus par les TPS-PS. Il ne s’agit pas de faire des TPS-PS une classe plus particulière qu’elle n’est mais elle ne peut pas être considérée comme une classe identique aux autres du fait du développement « tout neuf » de ces très jeunes enfants pas encore élèves. </a:t>
            </a:r>
            <a:endParaRPr sz="1100">
              <a:latin typeface="Calibri"/>
              <a:ea typeface="Calibri"/>
              <a:cs typeface="Calibri"/>
              <a:sym typeface="Calibri"/>
            </a:endParaRPr>
          </a:p>
          <a:p>
            <a:pPr indent="0" lvl="0" marL="685800" rtl="0" algn="just">
              <a:lnSpc>
                <a:spcPct val="115000"/>
              </a:lnSpc>
              <a:spcBef>
                <a:spcPts val="0"/>
              </a:spcBef>
              <a:spcAft>
                <a:spcPts val="0"/>
              </a:spcAft>
              <a:buNone/>
            </a:pPr>
            <a:r>
              <a:rPr lang="fr-FR" sz="1200">
                <a:solidFill>
                  <a:srgbClr val="00B0F0"/>
                </a:solidFill>
                <a:latin typeface="Calibri"/>
                <a:ea typeface="Calibri"/>
                <a:cs typeface="Calibri"/>
                <a:sym typeface="Calibri"/>
              </a:rPr>
              <a:t> </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b="1" lang="fr-FR" sz="1200">
                <a:latin typeface="Calibri"/>
                <a:ea typeface="Calibri"/>
                <a:cs typeface="Calibri"/>
                <a:sym typeface="Calibri"/>
              </a:rPr>
              <a:t>La visée de ces choix c’est bien de permettre à l’enseignant d’assurer sa mission auprès des élèves de maternelle, à savoir : </a:t>
            </a:r>
            <a:endParaRPr sz="1100">
              <a:latin typeface="Calibri"/>
              <a:ea typeface="Calibri"/>
              <a:cs typeface="Calibri"/>
              <a:sym typeface="Calibri"/>
            </a:endParaRPr>
          </a:p>
          <a:p>
            <a:pPr indent="0" lvl="0" marL="685800" rtl="0" algn="just">
              <a:lnSpc>
                <a:spcPct val="115000"/>
              </a:lnSpc>
              <a:spcBef>
                <a:spcPts val="0"/>
              </a:spcBef>
              <a:spcAft>
                <a:spcPts val="0"/>
              </a:spcAft>
              <a:buNone/>
            </a:pPr>
            <a:r>
              <a:rPr b="1" lang="fr-FR" sz="1200">
                <a:latin typeface="Calibri"/>
                <a:ea typeface="Calibri"/>
                <a:cs typeface="Calibri"/>
                <a:sym typeface="Calibri"/>
              </a:rPr>
              <a:t>« L’enseignant incite à coopérer, à s’engager dans l’effort, à persévérer grâce à ses encouragements et à l’aide des pairs. Il encourage à développer des essais personnels, prendre des initiatives, apprendre progressivement à faire des choix. Il aide à identifier les objets sur lesquels portent les apprentissages, fait acquérir des habitudes de travail qui vont évoluer au fil du temps et que les enfants pourront transférer. »</a:t>
            </a:r>
            <a:endParaRPr sz="1100">
              <a:latin typeface="Calibri"/>
              <a:ea typeface="Calibri"/>
              <a:cs typeface="Calibri"/>
              <a:sym typeface="Calibri"/>
            </a:endParaRPr>
          </a:p>
          <a:p>
            <a:pPr indent="-342900" lvl="0" marL="342900" rtl="0" algn="l">
              <a:lnSpc>
                <a:spcPct val="115000"/>
              </a:lnSpc>
              <a:spcBef>
                <a:spcPts val="1000"/>
              </a:spcBef>
              <a:spcAft>
                <a:spcPts val="0"/>
              </a:spcAft>
              <a:buClr>
                <a:srgbClr val="000000"/>
              </a:buClr>
              <a:buSzPts val="1200"/>
              <a:buFont typeface="Noto Sans Symbols"/>
              <a:buChar char="🡺"/>
            </a:pPr>
            <a:r>
              <a:rPr b="1" lang="fr-FR" sz="1200">
                <a:solidFill>
                  <a:srgbClr val="000000"/>
                </a:solidFill>
                <a:latin typeface="Calibri"/>
                <a:ea typeface="Calibri"/>
                <a:cs typeface="Calibri"/>
                <a:sym typeface="Calibri"/>
              </a:rPr>
              <a:t>A l’école et aux adultes de s’adapter aux enfants (notamment les moins de 4 ans) et pas l’inverse ! Autrement dire c’est inclure.</a:t>
            </a:r>
            <a:endParaRPr sz="1100">
              <a:latin typeface="Calibri"/>
              <a:ea typeface="Calibri"/>
              <a:cs typeface="Calibri"/>
              <a:sym typeface="Calibri"/>
            </a:endParaRPr>
          </a:p>
          <a:p>
            <a:pPr indent="0" lvl="0" marL="685800" rtl="0" algn="just">
              <a:lnSpc>
                <a:spcPct val="115000"/>
              </a:lnSpc>
              <a:spcBef>
                <a:spcPts val="1000"/>
              </a:spcBef>
              <a:spcAft>
                <a:spcPts val="0"/>
              </a:spcAft>
              <a:buNone/>
            </a:pPr>
            <a:r>
              <a:rPr lang="fr-FR" sz="1200">
                <a:solidFill>
                  <a:srgbClr val="00B0F0"/>
                </a:solidFill>
                <a:latin typeface="Calibri"/>
                <a:ea typeface="Calibri"/>
                <a:cs typeface="Calibri"/>
                <a:sym typeface="Calibri"/>
              </a:rPr>
              <a:t> </a:t>
            </a:r>
            <a:endParaRPr sz="1100">
              <a:latin typeface="Calibri"/>
              <a:ea typeface="Calibri"/>
              <a:cs typeface="Calibri"/>
              <a:sym typeface="Calibri"/>
            </a:endParaRPr>
          </a:p>
          <a:p>
            <a:pPr indent="0" lvl="0" marL="0" rtl="0" algn="l">
              <a:spcBef>
                <a:spcPts val="1000"/>
              </a:spcBef>
              <a:spcAft>
                <a:spcPts val="0"/>
              </a:spcAft>
              <a:buNone/>
            </a:pPr>
            <a:r>
              <a:t/>
            </a:r>
            <a:endParaRPr/>
          </a:p>
        </p:txBody>
      </p:sp>
      <p:sp>
        <p:nvSpPr>
          <p:cNvPr id="200" name="Google Shape;20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fr-FR" sz="1200">
                <a:solidFill>
                  <a:srgbClr val="00B0F0"/>
                </a:solidFill>
                <a:latin typeface="Calibri"/>
                <a:ea typeface="Calibri"/>
                <a:cs typeface="Calibri"/>
                <a:sym typeface="Calibri"/>
              </a:rPr>
              <a:t>TEXTE</a:t>
            </a:r>
            <a:r>
              <a:rPr lang="fr-FR" sz="1200">
                <a:solidFill>
                  <a:srgbClr val="00B0F0"/>
                </a:solidFill>
                <a:latin typeface="Calibri"/>
                <a:ea typeface="Calibri"/>
                <a:cs typeface="Calibri"/>
                <a:sym typeface="Calibri"/>
              </a:rPr>
              <a:t> : </a:t>
            </a:r>
            <a:r>
              <a:rPr lang="fr-FR" sz="1200">
                <a:latin typeface="Calibri"/>
                <a:ea typeface="Calibri"/>
                <a:cs typeface="Calibri"/>
                <a:sym typeface="Calibri"/>
              </a:rPr>
              <a:t>CC12 – Coopérer avec les parents d’élève</a:t>
            </a:r>
            <a:endParaRPr sz="1100">
              <a:latin typeface="Calibri"/>
              <a:ea typeface="Calibri"/>
              <a:cs typeface="Calibri"/>
              <a:sym typeface="Calibri"/>
            </a:endParaRPr>
          </a:p>
          <a:p>
            <a:pPr indent="0" lvl="0" marL="0" rtl="0" algn="just">
              <a:lnSpc>
                <a:spcPct val="115000"/>
              </a:lnSpc>
              <a:spcBef>
                <a:spcPts val="1000"/>
              </a:spcBef>
              <a:spcAft>
                <a:spcPts val="0"/>
              </a:spcAft>
              <a:buNone/>
            </a:pPr>
            <a:r>
              <a:rPr b="1" i="1" lang="fr-FR" sz="1200">
                <a:latin typeface="Calibri"/>
                <a:ea typeface="Calibri"/>
                <a:cs typeface="Calibri"/>
                <a:sym typeface="Calibri"/>
              </a:rPr>
              <a:t>Note de service du 10/01/2023</a:t>
            </a:r>
            <a:r>
              <a:rPr lang="fr-FR" sz="1200">
                <a:latin typeface="Calibri"/>
                <a:ea typeface="Calibri"/>
                <a:cs typeface="Calibri"/>
                <a:sym typeface="Calibri"/>
              </a:rPr>
              <a:t> « Un plan d’action pour l’école maternelle » : « L’école maternelle joue un rôle essentiel dans la construction de la relation école-famille…conforter la coopération des parents d’élèves avec l’équipe pédagogique pour mieux appréhender le parcours scolaire de leur enfant et concourir à sa réussite »</a:t>
            </a:r>
            <a:endParaRPr sz="1100">
              <a:latin typeface="Calibri"/>
              <a:ea typeface="Calibri"/>
              <a:cs typeface="Calibri"/>
              <a:sym typeface="Calibri"/>
            </a:endParaRPr>
          </a:p>
          <a:p>
            <a:pPr indent="0" lvl="0" marL="0" rtl="0" algn="just">
              <a:lnSpc>
                <a:spcPct val="115000"/>
              </a:lnSpc>
              <a:spcBef>
                <a:spcPts val="1000"/>
              </a:spcBef>
              <a:spcAft>
                <a:spcPts val="0"/>
              </a:spcAft>
              <a:buNone/>
            </a:pPr>
            <a:r>
              <a:rPr b="1" lang="fr-FR" sz="1200">
                <a:solidFill>
                  <a:srgbClr val="00B0F0"/>
                </a:solidFill>
                <a:latin typeface="Calibri"/>
                <a:ea typeface="Calibri"/>
                <a:cs typeface="Calibri"/>
                <a:sym typeface="Calibri"/>
              </a:rPr>
              <a:t>APPORT</a:t>
            </a:r>
            <a:r>
              <a:rPr lang="fr-FR" sz="1200">
                <a:solidFill>
                  <a:srgbClr val="00B0F0"/>
                </a:solidFill>
                <a:latin typeface="Calibri"/>
                <a:ea typeface="Calibri"/>
                <a:cs typeface="Calibri"/>
                <a:sym typeface="Calibri"/>
              </a:rPr>
              <a:t> : </a:t>
            </a:r>
            <a:endParaRPr sz="1100">
              <a:latin typeface="Calibri"/>
              <a:ea typeface="Calibri"/>
              <a:cs typeface="Calibri"/>
              <a:sym typeface="Calibri"/>
            </a:endParaRPr>
          </a:p>
          <a:p>
            <a:pPr indent="-342900" lvl="0" marL="342900" rtl="0" algn="just">
              <a:lnSpc>
                <a:spcPct val="115000"/>
              </a:lnSpc>
              <a:spcBef>
                <a:spcPts val="1000"/>
              </a:spcBef>
              <a:spcAft>
                <a:spcPts val="0"/>
              </a:spcAft>
              <a:buClr>
                <a:schemeClr val="dk1"/>
              </a:buClr>
              <a:buSzPts val="1200"/>
              <a:buFont typeface="Noto Sans Symbols"/>
              <a:buChar char="−"/>
            </a:pPr>
            <a:r>
              <a:rPr lang="fr-FR" sz="1200">
                <a:latin typeface="Calibri"/>
                <a:ea typeface="Calibri"/>
                <a:cs typeface="Calibri"/>
                <a:sym typeface="Calibri"/>
              </a:rPr>
              <a:t>L’entrée en maternelle est le premier contact avec le monde scolaire : il convient donc d’y apporter du soin.</a:t>
            </a:r>
            <a:endParaRPr sz="1100">
              <a:latin typeface="Calibri"/>
              <a:ea typeface="Calibri"/>
              <a:cs typeface="Calibri"/>
              <a:sym typeface="Calibri"/>
            </a:endParaRPr>
          </a:p>
          <a:p>
            <a:pPr indent="-342900" lvl="0" marL="342900" rtl="0" algn="just">
              <a:lnSpc>
                <a:spcPct val="115000"/>
              </a:lnSpc>
              <a:spcBef>
                <a:spcPts val="1000"/>
              </a:spcBef>
              <a:spcAft>
                <a:spcPts val="0"/>
              </a:spcAft>
              <a:buClr>
                <a:schemeClr val="dk1"/>
              </a:buClr>
              <a:buSzPts val="1200"/>
              <a:buFont typeface="Noto Sans Symbols"/>
              <a:buChar char="−"/>
            </a:pPr>
            <a:r>
              <a:rPr lang="fr-FR" sz="1200">
                <a:latin typeface="Calibri"/>
                <a:ea typeface="Calibri"/>
                <a:cs typeface="Calibri"/>
                <a:sym typeface="Calibri"/>
              </a:rPr>
              <a:t>La </a:t>
            </a:r>
            <a:r>
              <a:rPr b="1" lang="fr-FR" sz="1200">
                <a:latin typeface="Calibri"/>
                <a:ea typeface="Calibri"/>
                <a:cs typeface="Calibri"/>
                <a:sym typeface="Calibri"/>
              </a:rPr>
              <a:t>réalité du monde scolaire</a:t>
            </a:r>
            <a:r>
              <a:rPr lang="fr-FR" sz="1200">
                <a:latin typeface="Calibri"/>
                <a:ea typeface="Calibri"/>
                <a:cs typeface="Calibri"/>
                <a:sym typeface="Calibri"/>
              </a:rPr>
              <a:t> est étrangère à beaucoup de parents qui voit en premier lieu leur enfant et la séparation que représente l’entrée à l’école. Phénomène qui s’accentue fortement dans une société où : </a:t>
            </a:r>
            <a:endParaRPr sz="1100">
              <a:latin typeface="Calibri"/>
              <a:ea typeface="Calibri"/>
              <a:cs typeface="Calibri"/>
              <a:sym typeface="Calibri"/>
            </a:endParaRPr>
          </a:p>
          <a:p>
            <a:pPr indent="-285750" lvl="1" marL="742950" rtl="0" algn="just">
              <a:lnSpc>
                <a:spcPct val="115000"/>
              </a:lnSpc>
              <a:spcBef>
                <a:spcPts val="1000"/>
              </a:spcBef>
              <a:spcAft>
                <a:spcPts val="0"/>
              </a:spcAft>
              <a:buClr>
                <a:schemeClr val="dk1"/>
              </a:buClr>
              <a:buSzPts val="1200"/>
              <a:buFont typeface="Courier New"/>
              <a:buChar char="o"/>
            </a:pPr>
            <a:r>
              <a:rPr b="1" lang="fr-FR" sz="1200">
                <a:latin typeface="Calibri"/>
                <a:ea typeface="Calibri"/>
                <a:cs typeface="Calibri"/>
                <a:sym typeface="Calibri"/>
              </a:rPr>
              <a:t>La place de l’enfant</a:t>
            </a:r>
            <a:r>
              <a:rPr lang="fr-FR" sz="1200">
                <a:latin typeface="Calibri"/>
                <a:ea typeface="Calibri"/>
                <a:cs typeface="Calibri"/>
                <a:sym typeface="Calibri"/>
              </a:rPr>
              <a:t> a changé : naissances plus tardives (forme d’aboutissement après une installation professionnelle, personnelle) ; environnement hyper sollicitant (écran, accélération du temps…) ; …</a:t>
            </a:r>
            <a:endParaRPr sz="1100">
              <a:latin typeface="Courier New"/>
              <a:ea typeface="Courier New"/>
              <a:cs typeface="Courier New"/>
              <a:sym typeface="Courier New"/>
            </a:endParaRPr>
          </a:p>
          <a:p>
            <a:pPr indent="-228600" lvl="2" marL="1143000" rtl="0" algn="just">
              <a:lnSpc>
                <a:spcPct val="115000"/>
              </a:lnSpc>
              <a:spcBef>
                <a:spcPts val="1000"/>
              </a:spcBef>
              <a:spcAft>
                <a:spcPts val="0"/>
              </a:spcAft>
              <a:buClr>
                <a:schemeClr val="dk1"/>
              </a:buClr>
              <a:buSzPts val="1200"/>
              <a:buFont typeface="Arial"/>
              <a:buChar char="▪"/>
            </a:pPr>
            <a:r>
              <a:rPr lang="fr-FR" sz="1200">
                <a:latin typeface="Calibri"/>
                <a:ea typeface="Calibri"/>
                <a:cs typeface="Calibri"/>
                <a:sym typeface="Calibri"/>
              </a:rPr>
              <a:t>D’où des parents qui recherchent « le meilleur » pour leur enfant et qui ont accès à de multiples ressources. De ce fait ils peuvent être demandeurs de certaines méthodes, démarches</a:t>
            </a:r>
            <a:endParaRPr sz="1100">
              <a:latin typeface="Noto Sans Symbols"/>
              <a:ea typeface="Noto Sans Symbols"/>
              <a:cs typeface="Noto Sans Symbols"/>
              <a:sym typeface="Noto Sans Symbols"/>
            </a:endParaRPr>
          </a:p>
          <a:p>
            <a:pPr indent="-228600" lvl="2" marL="1143000" rtl="0" algn="just">
              <a:lnSpc>
                <a:spcPct val="115000"/>
              </a:lnSpc>
              <a:spcBef>
                <a:spcPts val="1000"/>
              </a:spcBef>
              <a:spcAft>
                <a:spcPts val="0"/>
              </a:spcAft>
              <a:buClr>
                <a:schemeClr val="dk1"/>
              </a:buClr>
              <a:buSzPts val="1200"/>
              <a:buFont typeface="Arial"/>
              <a:buChar char="▪"/>
            </a:pPr>
            <a:r>
              <a:rPr lang="fr-FR" sz="1200">
                <a:latin typeface="Calibri"/>
                <a:ea typeface="Calibri"/>
                <a:cs typeface="Calibri"/>
                <a:sym typeface="Calibri"/>
              </a:rPr>
              <a:t>Des parents qui ne perçoivent pas ou peu la dimension collective de l’école et qui peuvent ne pas comprendre des exigences collectives</a:t>
            </a:r>
            <a:endParaRPr sz="1100">
              <a:latin typeface="Noto Sans Symbols"/>
              <a:ea typeface="Noto Sans Symbols"/>
              <a:cs typeface="Noto Sans Symbols"/>
              <a:sym typeface="Noto Sans Symbols"/>
            </a:endParaRPr>
          </a:p>
          <a:p>
            <a:pPr indent="-285750" lvl="1" marL="742950" rtl="0" algn="just">
              <a:lnSpc>
                <a:spcPct val="115000"/>
              </a:lnSpc>
              <a:spcBef>
                <a:spcPts val="1000"/>
              </a:spcBef>
              <a:spcAft>
                <a:spcPts val="0"/>
              </a:spcAft>
              <a:buClr>
                <a:schemeClr val="dk1"/>
              </a:buClr>
              <a:buSzPts val="1200"/>
              <a:buFont typeface="Courier New"/>
              <a:buChar char="o"/>
            </a:pPr>
            <a:r>
              <a:rPr lang="fr-FR" sz="1200">
                <a:latin typeface="Calibri"/>
                <a:ea typeface="Calibri"/>
                <a:cs typeface="Calibri"/>
                <a:sym typeface="Calibri"/>
              </a:rPr>
              <a:t>Accompagnement à la </a:t>
            </a:r>
            <a:r>
              <a:rPr b="1" lang="fr-FR" sz="1200">
                <a:latin typeface="Calibri"/>
                <a:ea typeface="Calibri"/>
                <a:cs typeface="Calibri"/>
                <a:sym typeface="Calibri"/>
              </a:rPr>
              <a:t>parentalité</a:t>
            </a:r>
            <a:r>
              <a:rPr lang="fr-FR" sz="1200">
                <a:latin typeface="Calibri"/>
                <a:ea typeface="Calibri"/>
                <a:cs typeface="Calibri"/>
                <a:sym typeface="Calibri"/>
              </a:rPr>
              <a:t> peu proposé (maternité, PMI…) et donc des repères éducatifs (dire non, poser un cadre, nommer ses valeurs) fluctuants (transmission intra-familiale plus toujours assurée) qui parfois sont très éloignés des besoins des enfants pour leur développement (sommeil, alimentation, propreté).</a:t>
            </a:r>
            <a:endParaRPr sz="1100">
              <a:latin typeface="Courier New"/>
              <a:ea typeface="Courier New"/>
              <a:cs typeface="Courier New"/>
              <a:sym typeface="Courier New"/>
            </a:endParaRPr>
          </a:p>
          <a:p>
            <a:pPr indent="0" lvl="0" marL="685800" rtl="0" algn="just">
              <a:lnSpc>
                <a:spcPct val="115000"/>
              </a:lnSpc>
              <a:spcBef>
                <a:spcPts val="1000"/>
              </a:spcBef>
              <a:spcAft>
                <a:spcPts val="0"/>
              </a:spcAft>
              <a:buNone/>
            </a:pPr>
            <a:r>
              <a:rPr lang="fr-FR" sz="1200">
                <a:solidFill>
                  <a:srgbClr val="00B0F0"/>
                </a:solidFill>
                <a:latin typeface="Calibri"/>
                <a:ea typeface="Calibri"/>
                <a:cs typeface="Calibri"/>
                <a:sym typeface="Calibri"/>
              </a:rPr>
              <a:t> </a:t>
            </a:r>
            <a:endParaRPr sz="1100">
              <a:latin typeface="Calibri"/>
              <a:ea typeface="Calibri"/>
              <a:cs typeface="Calibri"/>
              <a:sym typeface="Calibri"/>
            </a:endParaRPr>
          </a:p>
          <a:p>
            <a:pPr indent="-342900" lvl="0" marL="342900" rtl="0" algn="just">
              <a:lnSpc>
                <a:spcPct val="115000"/>
              </a:lnSpc>
              <a:spcBef>
                <a:spcPts val="0"/>
              </a:spcBef>
              <a:spcAft>
                <a:spcPts val="0"/>
              </a:spcAft>
              <a:buClr>
                <a:schemeClr val="dk1"/>
              </a:buClr>
              <a:buSzPts val="1200"/>
              <a:buFont typeface="Noto Sans Symbols"/>
              <a:buChar char="🡺"/>
            </a:pPr>
            <a:r>
              <a:rPr b="1" lang="fr-FR" sz="1200">
                <a:latin typeface="Calibri"/>
                <a:ea typeface="Calibri"/>
                <a:cs typeface="Calibri"/>
                <a:sym typeface="Calibri"/>
              </a:rPr>
              <a:t>Ecole et familles vont participer ensemble au développement des enfants (langage, propreté…) d’où une nécessaire collaboration dans une relation d’horizontalité.</a:t>
            </a:r>
            <a:endParaRPr sz="1100">
              <a:latin typeface="Calibri"/>
              <a:ea typeface="Calibri"/>
              <a:cs typeface="Calibri"/>
              <a:sym typeface="Calibri"/>
            </a:endParaRPr>
          </a:p>
          <a:p>
            <a:pPr indent="0" lvl="0" marL="457200" rtl="0" algn="just">
              <a:lnSpc>
                <a:spcPct val="115000"/>
              </a:lnSpc>
              <a:spcBef>
                <a:spcPts val="0"/>
              </a:spcBef>
              <a:spcAft>
                <a:spcPts val="0"/>
              </a:spcAft>
              <a:buNone/>
            </a:pPr>
            <a:r>
              <a:rPr b="1" i="1" lang="fr-FR" sz="1200">
                <a:latin typeface="Calibri"/>
                <a:ea typeface="Calibri"/>
                <a:cs typeface="Calibri"/>
                <a:sym typeface="Calibri"/>
              </a:rPr>
              <a:t>« L’enseignant rend lisibles les exigences de la situation scolaire par des mises en situations et des explications qui permettent aux enfants – et à leurs parents - de les identifier et de se les approprier. » (programmes 2015)</a:t>
            </a:r>
            <a:endParaRPr sz="1100">
              <a:latin typeface="Calibri"/>
              <a:ea typeface="Calibri"/>
              <a:cs typeface="Calibri"/>
              <a:sym typeface="Calibri"/>
            </a:endParaRPr>
          </a:p>
          <a:p>
            <a:pPr indent="-285750" lvl="1" marL="742950" rtl="0" algn="just">
              <a:lnSpc>
                <a:spcPct val="115000"/>
              </a:lnSpc>
              <a:spcBef>
                <a:spcPts val="1000"/>
              </a:spcBef>
              <a:spcAft>
                <a:spcPts val="0"/>
              </a:spcAft>
              <a:buClr>
                <a:schemeClr val="dk1"/>
              </a:buClr>
              <a:buSzPts val="1200"/>
              <a:buFont typeface="Courier New"/>
              <a:buChar char="o"/>
            </a:pPr>
            <a:r>
              <a:rPr b="1" lang="fr-FR" sz="1200">
                <a:latin typeface="Calibri"/>
                <a:ea typeface="Calibri"/>
                <a:cs typeface="Calibri"/>
                <a:sym typeface="Calibri"/>
              </a:rPr>
              <a:t>Des moments clés : l’inscription, la réunion de classe, les RDV individuels, café parents… et sans doute d’autres modalités à se partager ou à inventer</a:t>
            </a:r>
            <a:endParaRPr sz="1100">
              <a:latin typeface="Courier New"/>
              <a:ea typeface="Courier New"/>
              <a:cs typeface="Courier New"/>
              <a:sym typeface="Courier New"/>
            </a:endParaRPr>
          </a:p>
          <a:p>
            <a:pPr indent="0" lvl="0" marL="914400" rtl="0" algn="just">
              <a:lnSpc>
                <a:spcPct val="115000"/>
              </a:lnSpc>
              <a:spcBef>
                <a:spcPts val="1000"/>
              </a:spcBef>
              <a:spcAft>
                <a:spcPts val="0"/>
              </a:spcAft>
              <a:buNone/>
            </a:pPr>
            <a:r>
              <a:rPr b="1" lang="fr-FR" sz="1200">
                <a:latin typeface="Calibri"/>
                <a:ea typeface="Calibri"/>
                <a:cs typeface="Calibri"/>
                <a:sym typeface="Calibri"/>
              </a:rPr>
              <a:t>Et des partenaires à associer (APEL, municipalité…)</a:t>
            </a:r>
            <a:endParaRPr sz="1100">
              <a:latin typeface="Calibri"/>
              <a:ea typeface="Calibri"/>
              <a:cs typeface="Calibri"/>
              <a:sym typeface="Calibri"/>
            </a:endParaRPr>
          </a:p>
          <a:p>
            <a:pPr indent="0" lvl="0" marL="914400" rtl="0" algn="just">
              <a:lnSpc>
                <a:spcPct val="115000"/>
              </a:lnSpc>
              <a:spcBef>
                <a:spcPts val="1000"/>
              </a:spcBef>
              <a:spcAft>
                <a:spcPts val="0"/>
              </a:spcAft>
              <a:buNone/>
            </a:pPr>
            <a:r>
              <a:rPr lang="fr-FR" sz="1200">
                <a:solidFill>
                  <a:srgbClr val="00B0F0"/>
                </a:solidFill>
                <a:latin typeface="Calibri"/>
                <a:ea typeface="Calibri"/>
                <a:cs typeface="Calibri"/>
                <a:sym typeface="Calibri"/>
              </a:rPr>
              <a:t> </a:t>
            </a:r>
            <a:endParaRPr sz="1100">
              <a:latin typeface="Calibri"/>
              <a:ea typeface="Calibri"/>
              <a:cs typeface="Calibri"/>
              <a:sym typeface="Calibri"/>
            </a:endParaRPr>
          </a:p>
          <a:p>
            <a:pPr indent="0" lvl="0" marL="0" rtl="0" algn="l">
              <a:spcBef>
                <a:spcPts val="1000"/>
              </a:spcBef>
              <a:spcAft>
                <a:spcPts val="0"/>
              </a:spcAft>
              <a:buNone/>
            </a:pPr>
            <a:r>
              <a:t/>
            </a:r>
            <a:endParaRPr/>
          </a:p>
        </p:txBody>
      </p:sp>
      <p:sp>
        <p:nvSpPr>
          <p:cNvPr id="209" name="Google Shape;20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7" name="Google Shape;217;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0"/>
              </a:spcAft>
              <a:buNone/>
            </a:pPr>
            <a:r>
              <a:rPr b="1" lang="fr-FR" sz="1200">
                <a:solidFill>
                  <a:srgbClr val="00B0F0"/>
                </a:solidFill>
                <a:latin typeface="Calibri"/>
                <a:ea typeface="Calibri"/>
                <a:cs typeface="Calibri"/>
                <a:sym typeface="Calibri"/>
              </a:rPr>
              <a:t>TEXTE :</a:t>
            </a:r>
            <a:endParaRPr sz="1100">
              <a:latin typeface="Calibri"/>
              <a:ea typeface="Calibri"/>
              <a:cs typeface="Calibri"/>
              <a:sym typeface="Calibri"/>
            </a:endParaRPr>
          </a:p>
          <a:p>
            <a:pPr indent="0" lvl="0" marL="0" rtl="0" algn="just">
              <a:lnSpc>
                <a:spcPct val="115000"/>
              </a:lnSpc>
              <a:spcBef>
                <a:spcPts val="1000"/>
              </a:spcBef>
              <a:spcAft>
                <a:spcPts val="0"/>
              </a:spcAft>
              <a:buNone/>
            </a:pPr>
            <a:r>
              <a:rPr b="1" i="1" lang="fr-FR" sz="1200">
                <a:latin typeface="Calibri"/>
                <a:ea typeface="Calibri"/>
                <a:cs typeface="Calibri"/>
                <a:sym typeface="Calibri"/>
              </a:rPr>
              <a:t>Note de service du 10/01/2023</a:t>
            </a:r>
            <a:r>
              <a:rPr lang="fr-FR" sz="1200">
                <a:latin typeface="Calibri"/>
                <a:ea typeface="Calibri"/>
                <a:cs typeface="Calibri"/>
                <a:sym typeface="Calibri"/>
              </a:rPr>
              <a:t> « Un plan d’action pour l’école maternelle » : : « l’organisation du système d’accueil et de scolarisation de la petite enfance en France, séparé en 2 temps du développement de l’enfant, 0-3 et 3-6 ans, ne doit pas empêcher le travail en faveur du renforcement de la continuité entre ces 2 temps de développement de l’enfant »</a:t>
            </a:r>
            <a:endParaRPr sz="1100">
              <a:latin typeface="Calibri"/>
              <a:ea typeface="Calibri"/>
              <a:cs typeface="Calibri"/>
              <a:sym typeface="Calibri"/>
            </a:endParaRPr>
          </a:p>
          <a:p>
            <a:pPr indent="0" lvl="0" marL="0" rtl="0" algn="just">
              <a:lnSpc>
                <a:spcPct val="115000"/>
              </a:lnSpc>
              <a:spcBef>
                <a:spcPts val="1000"/>
              </a:spcBef>
              <a:spcAft>
                <a:spcPts val="0"/>
              </a:spcAft>
              <a:buNone/>
            </a:pPr>
            <a:r>
              <a:rPr b="1" lang="fr-FR" sz="1200">
                <a:solidFill>
                  <a:srgbClr val="00B0F0"/>
                </a:solidFill>
                <a:latin typeface="Calibri"/>
                <a:ea typeface="Calibri"/>
                <a:cs typeface="Calibri"/>
                <a:sym typeface="Calibri"/>
              </a:rPr>
              <a:t> </a:t>
            </a:r>
            <a:endParaRPr sz="1100">
              <a:latin typeface="Calibri"/>
              <a:ea typeface="Calibri"/>
              <a:cs typeface="Calibri"/>
              <a:sym typeface="Calibri"/>
            </a:endParaRPr>
          </a:p>
          <a:p>
            <a:pPr indent="0" lvl="0" marL="0" rtl="0" algn="just">
              <a:lnSpc>
                <a:spcPct val="115000"/>
              </a:lnSpc>
              <a:spcBef>
                <a:spcPts val="1000"/>
              </a:spcBef>
              <a:spcAft>
                <a:spcPts val="0"/>
              </a:spcAft>
              <a:buNone/>
            </a:pPr>
            <a:r>
              <a:rPr b="1" lang="fr-FR" sz="1200">
                <a:solidFill>
                  <a:srgbClr val="00B0F0"/>
                </a:solidFill>
                <a:latin typeface="Calibri"/>
                <a:ea typeface="Calibri"/>
                <a:cs typeface="Calibri"/>
                <a:sym typeface="Calibri"/>
              </a:rPr>
              <a:t>APPORT</a:t>
            </a:r>
            <a:r>
              <a:rPr lang="fr-FR" sz="1200">
                <a:solidFill>
                  <a:srgbClr val="00B0F0"/>
                </a:solidFill>
                <a:latin typeface="Calibri"/>
                <a:ea typeface="Calibri"/>
                <a:cs typeface="Calibri"/>
                <a:sym typeface="Calibri"/>
              </a:rPr>
              <a:t> : </a:t>
            </a:r>
            <a:endParaRPr sz="1100">
              <a:latin typeface="Calibri"/>
              <a:ea typeface="Calibri"/>
              <a:cs typeface="Calibri"/>
              <a:sym typeface="Calibri"/>
            </a:endParaRPr>
          </a:p>
          <a:p>
            <a:pPr indent="0" lvl="0" marL="457200" rtl="0" algn="just">
              <a:lnSpc>
                <a:spcPct val="115000"/>
              </a:lnSpc>
              <a:spcBef>
                <a:spcPts val="1000"/>
              </a:spcBef>
              <a:spcAft>
                <a:spcPts val="0"/>
              </a:spcAft>
              <a:buNone/>
            </a:pPr>
            <a:r>
              <a:rPr lang="fr-FR" sz="1200">
                <a:latin typeface="Calibri"/>
                <a:ea typeface="Calibri"/>
                <a:cs typeface="Calibri"/>
                <a:sym typeface="Calibri"/>
              </a:rPr>
              <a:t>La cohérence éducative des adultes qui entourent l’enfant est essentielle pour assurer notamment sa sécurité affective. Si cette dernière est assurée, on peut en mesurer les effets (</a:t>
            </a:r>
            <a:r>
              <a:rPr i="1" lang="fr-FR" sz="1200">
                <a:latin typeface="Calibri"/>
                <a:ea typeface="Calibri"/>
                <a:cs typeface="Calibri"/>
                <a:sym typeface="Calibri"/>
              </a:rPr>
              <a:t>selon A.Florin et F.Bacro</a:t>
            </a:r>
            <a:r>
              <a:rPr lang="fr-FR" sz="1200">
                <a:latin typeface="Calibri"/>
                <a:ea typeface="Calibri"/>
                <a:cs typeface="Calibri"/>
                <a:sym typeface="Calibri"/>
              </a:rPr>
              <a:t>) des jeunes enfants : </a:t>
            </a:r>
            <a:endParaRPr sz="1100">
              <a:latin typeface="Calibri"/>
              <a:ea typeface="Calibri"/>
              <a:cs typeface="Calibri"/>
              <a:sym typeface="Calibri"/>
            </a:endParaRPr>
          </a:p>
          <a:p>
            <a:pPr indent="-285750" lvl="1" marL="742950" rtl="0" algn="l">
              <a:spcBef>
                <a:spcPts val="10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De meilleures relations avec les adultes et avec les autres enfants</a:t>
            </a:r>
            <a:endParaRPr sz="1200">
              <a:solidFill>
                <a:srgbClr val="000000"/>
              </a:solidFill>
              <a:latin typeface="Courier New"/>
              <a:ea typeface="Courier New"/>
              <a:cs typeface="Courier New"/>
              <a:sym typeface="Courier New"/>
            </a:endParaRPr>
          </a:p>
          <a:p>
            <a:pPr indent="-285750" lvl="1" marL="742950" rtl="0" algn="l">
              <a:spcBef>
                <a:spcPts val="5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De meilleures capacités à reconnaître ses émotions et celles des autres, moins de problèmes de comportement (extériorisés et intériorisés)</a:t>
            </a:r>
            <a:endParaRPr sz="1200">
              <a:solidFill>
                <a:srgbClr val="000000"/>
              </a:solidFill>
              <a:latin typeface="Courier New"/>
              <a:ea typeface="Courier New"/>
              <a:cs typeface="Courier New"/>
              <a:sym typeface="Courier New"/>
            </a:endParaRPr>
          </a:p>
          <a:p>
            <a:pPr indent="-285750" lvl="1" marL="742950" rtl="0" algn="l">
              <a:spcBef>
                <a:spcPts val="5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Une meilleure estime de soi</a:t>
            </a:r>
            <a:endParaRPr sz="1200">
              <a:solidFill>
                <a:srgbClr val="000000"/>
              </a:solidFill>
              <a:latin typeface="Courier New"/>
              <a:ea typeface="Courier New"/>
              <a:cs typeface="Courier New"/>
              <a:sym typeface="Courier New"/>
            </a:endParaRPr>
          </a:p>
          <a:p>
            <a:pPr indent="-285750" lvl="1" marL="742950" rtl="0" algn="l">
              <a:spcBef>
                <a:spcPts val="5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Un engagement plus important dans les activités scolaires</a:t>
            </a:r>
            <a:endParaRPr sz="1200">
              <a:solidFill>
                <a:srgbClr val="000000"/>
              </a:solidFill>
              <a:latin typeface="Courier New"/>
              <a:ea typeface="Courier New"/>
              <a:cs typeface="Courier New"/>
              <a:sym typeface="Courier New"/>
            </a:endParaRPr>
          </a:p>
          <a:p>
            <a:pPr indent="-285750" lvl="1" marL="742950" rtl="0" algn="l">
              <a:spcBef>
                <a:spcPts val="5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De meilleures capacités d’attention </a:t>
            </a:r>
            <a:endParaRPr sz="1200">
              <a:solidFill>
                <a:srgbClr val="000000"/>
              </a:solidFill>
              <a:latin typeface="Courier New"/>
              <a:ea typeface="Courier New"/>
              <a:cs typeface="Courier New"/>
              <a:sym typeface="Courier New"/>
            </a:endParaRPr>
          </a:p>
          <a:p>
            <a:pPr indent="-285750" lvl="1" marL="742950" rtl="0" algn="l">
              <a:spcBef>
                <a:spcPts val="500"/>
              </a:spcBef>
              <a:spcAft>
                <a:spcPts val="0"/>
              </a:spcAft>
              <a:buClr>
                <a:srgbClr val="000000"/>
              </a:buClr>
              <a:buSzPts val="1200"/>
              <a:buFont typeface="Courier New"/>
              <a:buChar char="o"/>
            </a:pPr>
            <a:r>
              <a:rPr lang="fr-FR" sz="1200">
                <a:solidFill>
                  <a:srgbClr val="000000"/>
                </a:solidFill>
                <a:latin typeface="Calibri"/>
                <a:ea typeface="Calibri"/>
                <a:cs typeface="Calibri"/>
                <a:sym typeface="Calibri"/>
              </a:rPr>
              <a:t>De meilleures performances cognitives, langagières et scolaires</a:t>
            </a:r>
            <a:endParaRPr sz="1200">
              <a:solidFill>
                <a:srgbClr val="000000"/>
              </a:solidFill>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218" name="Google Shape;218;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15" name="Shape 15"/>
        <p:cNvGrpSpPr/>
        <p:nvPr/>
      </p:nvGrpSpPr>
      <p:grpSpPr>
        <a:xfrm>
          <a:off x="0" y="0"/>
          <a:ext cx="0" cy="0"/>
          <a:chOff x="0" y="0"/>
          <a:chExt cx="0" cy="0"/>
        </a:xfrm>
      </p:grpSpPr>
      <p:sp>
        <p:nvSpPr>
          <p:cNvPr id="16" name="Google Shape;1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8" name="Google Shape;1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90" name="Shape 90"/>
        <p:cNvGrpSpPr/>
        <p:nvPr/>
      </p:nvGrpSpPr>
      <p:grpSpPr>
        <a:xfrm>
          <a:off x="0" y="0"/>
          <a:ext cx="0" cy="0"/>
          <a:chOff x="0" y="0"/>
          <a:chExt cx="0" cy="0"/>
        </a:xfrm>
      </p:grpSpPr>
      <p:sp>
        <p:nvSpPr>
          <p:cNvPr id="91" name="Google Shape;91;p24"/>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2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93" name="Google Shape;93;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contenu" type="obj">
  <p:cSld name="OBJECT">
    <p:spTree>
      <p:nvGrpSpPr>
        <p:cNvPr id="96" name="Shape 96"/>
        <p:cNvGrpSpPr/>
        <p:nvPr/>
      </p:nvGrpSpPr>
      <p:grpSpPr>
        <a:xfrm>
          <a:off x="0" y="0"/>
          <a:ext cx="0" cy="0"/>
          <a:chOff x="0" y="0"/>
          <a:chExt cx="0" cy="0"/>
        </a:xfrm>
      </p:grpSpPr>
      <p:sp>
        <p:nvSpPr>
          <p:cNvPr id="97" name="Google Shape;97;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9" name="Google Shape;99;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102" name="Shape 102"/>
        <p:cNvGrpSpPr/>
        <p:nvPr/>
      </p:nvGrpSpPr>
      <p:grpSpPr>
        <a:xfrm>
          <a:off x="0" y="0"/>
          <a:ext cx="0" cy="0"/>
          <a:chOff x="0" y="0"/>
          <a:chExt cx="0" cy="0"/>
        </a:xfrm>
      </p:grpSpPr>
      <p:sp>
        <p:nvSpPr>
          <p:cNvPr id="103" name="Google Shape;103;p26"/>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4" name="Google Shape;104;p26"/>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05" name="Google Shape;105;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108" name="Shape 108"/>
        <p:cNvGrpSpPr/>
        <p:nvPr/>
      </p:nvGrpSpPr>
      <p:grpSpPr>
        <a:xfrm>
          <a:off x="0" y="0"/>
          <a:ext cx="0" cy="0"/>
          <a:chOff x="0" y="0"/>
          <a:chExt cx="0" cy="0"/>
        </a:xfrm>
      </p:grpSpPr>
      <p:sp>
        <p:nvSpPr>
          <p:cNvPr id="109" name="Google Shape;109;p2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7"/>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1" name="Google Shape;111;p27"/>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2" name="Google Shape;112;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115" name="Shape 115"/>
        <p:cNvGrpSpPr/>
        <p:nvPr/>
      </p:nvGrpSpPr>
      <p:grpSpPr>
        <a:xfrm>
          <a:off x="0" y="0"/>
          <a:ext cx="0" cy="0"/>
          <a:chOff x="0" y="0"/>
          <a:chExt cx="0" cy="0"/>
        </a:xfrm>
      </p:grpSpPr>
      <p:sp>
        <p:nvSpPr>
          <p:cNvPr id="116" name="Google Shape;116;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7" name="Google Shape;117;p28"/>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18" name="Google Shape;118;p28"/>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19" name="Google Shape;119;p28"/>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20" name="Google Shape;120;p28"/>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21" name="Google Shape;121;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3" name="Google Shape;123;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124" name="Shape 124"/>
        <p:cNvGrpSpPr/>
        <p:nvPr/>
      </p:nvGrpSpPr>
      <p:grpSpPr>
        <a:xfrm>
          <a:off x="0" y="0"/>
          <a:ext cx="0" cy="0"/>
          <a:chOff x="0" y="0"/>
          <a:chExt cx="0" cy="0"/>
        </a:xfrm>
      </p:grpSpPr>
      <p:sp>
        <p:nvSpPr>
          <p:cNvPr id="125" name="Google Shape;125;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6" name="Google Shape;126;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129" name="Shape 129"/>
        <p:cNvGrpSpPr/>
        <p:nvPr/>
      </p:nvGrpSpPr>
      <p:grpSpPr>
        <a:xfrm>
          <a:off x="0" y="0"/>
          <a:ext cx="0" cy="0"/>
          <a:chOff x="0" y="0"/>
          <a:chExt cx="0" cy="0"/>
        </a:xfrm>
      </p:grpSpPr>
      <p:sp>
        <p:nvSpPr>
          <p:cNvPr id="130" name="Google Shape;130;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133" name="Shape 133"/>
        <p:cNvGrpSpPr/>
        <p:nvPr/>
      </p:nvGrpSpPr>
      <p:grpSpPr>
        <a:xfrm>
          <a:off x="0" y="0"/>
          <a:ext cx="0" cy="0"/>
          <a:chOff x="0" y="0"/>
          <a:chExt cx="0" cy="0"/>
        </a:xfrm>
      </p:grpSpPr>
      <p:sp>
        <p:nvSpPr>
          <p:cNvPr id="134" name="Google Shape;134;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5" name="Google Shape;135;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36" name="Google Shape;136;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7" name="Google Shape;137;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e de titre" type="title">
  <p:cSld name="TITLE">
    <p:spTree>
      <p:nvGrpSpPr>
        <p:cNvPr id="21" name="Shape 21"/>
        <p:cNvGrpSpPr/>
        <p:nvPr/>
      </p:nvGrpSpPr>
      <p:grpSpPr>
        <a:xfrm>
          <a:off x="0" y="0"/>
          <a:ext cx="0" cy="0"/>
          <a:chOff x="0" y="0"/>
          <a:chExt cx="0" cy="0"/>
        </a:xfrm>
      </p:grpSpPr>
      <p:sp>
        <p:nvSpPr>
          <p:cNvPr id="22" name="Google Shape;22;p13"/>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24" name="Google Shape;24;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140" name="Shape 140"/>
        <p:cNvGrpSpPr/>
        <p:nvPr/>
      </p:nvGrpSpPr>
      <p:grpSpPr>
        <a:xfrm>
          <a:off x="0" y="0"/>
          <a:ext cx="0" cy="0"/>
          <a:chOff x="0" y="0"/>
          <a:chExt cx="0" cy="0"/>
        </a:xfrm>
      </p:grpSpPr>
      <p:sp>
        <p:nvSpPr>
          <p:cNvPr id="141" name="Google Shape;141;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2" name="Google Shape;142;p32"/>
          <p:cNvSpPr/>
          <p:nvPr>
            <p:ph idx="2" type="pic"/>
          </p:nvPr>
        </p:nvSpPr>
        <p:spPr>
          <a:xfrm>
            <a:off x="1792288" y="612775"/>
            <a:ext cx="5486400" cy="4114800"/>
          </a:xfrm>
          <a:prstGeom prst="rect">
            <a:avLst/>
          </a:prstGeom>
          <a:noFill/>
          <a:ln>
            <a:noFill/>
          </a:ln>
        </p:spPr>
      </p:sp>
      <p:sp>
        <p:nvSpPr>
          <p:cNvPr id="143" name="Google Shape;143;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4" name="Google Shape;144;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et texte vertical" type="vertTx">
  <p:cSld name="VERTICAL_TEXT">
    <p:spTree>
      <p:nvGrpSpPr>
        <p:cNvPr id="147" name="Shape 147"/>
        <p:cNvGrpSpPr/>
        <p:nvPr/>
      </p:nvGrpSpPr>
      <p:grpSpPr>
        <a:xfrm>
          <a:off x="0" y="0"/>
          <a:ext cx="0" cy="0"/>
          <a:chOff x="0" y="0"/>
          <a:chExt cx="0" cy="0"/>
        </a:xfrm>
      </p:grpSpPr>
      <p:sp>
        <p:nvSpPr>
          <p:cNvPr id="148" name="Google Shape;148;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9" name="Google Shape;149;p33"/>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vertical et texte" type="vertTitleAndTx">
  <p:cSld name="VERTICAL_TITLE_AND_VERTICAL_TEXT">
    <p:spTree>
      <p:nvGrpSpPr>
        <p:cNvPr id="153" name="Shape 153"/>
        <p:cNvGrpSpPr/>
        <p:nvPr/>
      </p:nvGrpSpPr>
      <p:grpSpPr>
        <a:xfrm>
          <a:off x="0" y="0"/>
          <a:ext cx="0" cy="0"/>
          <a:chOff x="0" y="0"/>
          <a:chExt cx="0" cy="0"/>
        </a:xfrm>
      </p:grpSpPr>
      <p:sp>
        <p:nvSpPr>
          <p:cNvPr id="154" name="Google Shape;154;p34"/>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5" name="Google Shape;155;p34"/>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6" name="Google Shape;156;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de section" type="secHead">
  <p:cSld name="SECTION_HEADER">
    <p:spTree>
      <p:nvGrpSpPr>
        <p:cNvPr id="27" name="Shape 27"/>
        <p:cNvGrpSpPr/>
        <p:nvPr/>
      </p:nvGrpSpPr>
      <p:grpSpPr>
        <a:xfrm>
          <a:off x="0" y="0"/>
          <a:ext cx="0" cy="0"/>
          <a:chOff x="0" y="0"/>
          <a:chExt cx="0" cy="0"/>
        </a:xfrm>
      </p:grpSpPr>
      <p:sp>
        <p:nvSpPr>
          <p:cNvPr id="28" name="Google Shape;28;p1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eux contenus"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1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ison" type="twoTxTwoObj">
  <p:cSld name="TWO_OBJECTS_WITH_TEXT">
    <p:spTree>
      <p:nvGrpSpPr>
        <p:cNvPr id="40" name="Shape 40"/>
        <p:cNvGrpSpPr/>
        <p:nvPr/>
      </p:nvGrpSpPr>
      <p:grpSpPr>
        <a:xfrm>
          <a:off x="0" y="0"/>
          <a:ext cx="0" cy="0"/>
          <a:chOff x="0" y="0"/>
          <a:chExt cx="0" cy="0"/>
        </a:xfrm>
      </p:grpSpPr>
      <p:sp>
        <p:nvSpPr>
          <p:cNvPr id="41" name="Google Shape;41;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1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1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1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re seul" type="titleOnly">
  <p:cSld name="TITLE_ONLY">
    <p:spTree>
      <p:nvGrpSpPr>
        <p:cNvPr id="49" name="Shape 49"/>
        <p:cNvGrpSpPr/>
        <p:nvPr/>
      </p:nvGrpSpPr>
      <p:grpSpPr>
        <a:xfrm>
          <a:off x="0" y="0"/>
          <a:ext cx="0" cy="0"/>
          <a:chOff x="0" y="0"/>
          <a:chExt cx="0" cy="0"/>
        </a:xfrm>
      </p:grpSpPr>
      <p:sp>
        <p:nvSpPr>
          <p:cNvPr id="50" name="Google Shape;50;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 type="blank">
  <p:cSld name="BLANK">
    <p:spTree>
      <p:nvGrpSpPr>
        <p:cNvPr id="54" name="Shape 54"/>
        <p:cNvGrpSpPr/>
        <p:nvPr/>
      </p:nvGrpSpPr>
      <p:grpSpPr>
        <a:xfrm>
          <a:off x="0" y="0"/>
          <a:ext cx="0" cy="0"/>
          <a:chOff x="0" y="0"/>
          <a:chExt cx="0" cy="0"/>
        </a:xfrm>
      </p:grpSpPr>
      <p:sp>
        <p:nvSpPr>
          <p:cNvPr id="55" name="Google Shape;55;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 avec légende"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1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avec légende"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0"/>
          <p:cNvSpPr/>
          <p:nvPr>
            <p:ph idx="2" type="pic"/>
          </p:nvPr>
        </p:nvSpPr>
        <p:spPr>
          <a:xfrm>
            <a:off x="1792288" y="612775"/>
            <a:ext cx="5486400" cy="4114800"/>
          </a:xfrm>
          <a:prstGeom prst="rect">
            <a:avLst/>
          </a:prstGeom>
          <a:noFill/>
          <a:ln>
            <a:noFill/>
          </a:ln>
        </p:spPr>
      </p:sp>
      <p:sp>
        <p:nvSpPr>
          <p:cNvPr id="68" name="Google Shape;68;p2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r-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8.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3.xml"/><Relationship Id="rId12" Type="http://schemas.openxmlformats.org/officeDocument/2006/relationships/slideLayout" Target="../slideLayouts/slideLayout22.xml"/><Relationship Id="rId1" Type="http://schemas.openxmlformats.org/officeDocument/2006/relationships/image" Target="../media/image8.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84" name="Shape 84"/>
        <p:cNvGrpSpPr/>
        <p:nvPr/>
      </p:nvGrpSpPr>
      <p:grpSpPr>
        <a:xfrm>
          <a:off x="0" y="0"/>
          <a:ext cx="0" cy="0"/>
          <a:chOff x="0" y="0"/>
          <a:chExt cx="0" cy="0"/>
        </a:xfrm>
      </p:grpSpPr>
      <p:sp>
        <p:nvSpPr>
          <p:cNvPr id="85" name="Google Shape;85;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8" name="Google Shape;88;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9" name="Google Shape;89;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r-FR"/>
              <a:t>‹#›</a:t>
            </a:fld>
            <a:endParaRPr/>
          </a:p>
        </p:txBody>
      </p:sp>
    </p:spTree>
  </p:cSld>
  <p:clrMap accent1="accent1" accent2="accent2" accent3="accent3" accent4="accent4" accent5="accent5" accent6="accent6" bg1="lt1" bg2="dk2" tx1="dk1" tx2="lt2" folHlink="folHlink" hlink="hlink"/>
  <p:sldLayoutIdLst>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create.kahoot.it/details/b81c3370-1a69-4ae0-b213-c07e80e5f71b"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drive.google.com/file/d/1-7xRLIwUt3XAaMd4ICy-5aW8movpDIQa/view?usp=share_link" TargetMode="External"/><Relationship Id="rId4" Type="http://schemas.openxmlformats.org/officeDocument/2006/relationships/image" Target="../media/image7.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drive.google.com/file/d/1-2gvMBLlQaZn0WJTGNJ4NDLrciRuiumq/view?usp=share_link" TargetMode="External"/><Relationship Id="rId4" Type="http://schemas.openxmlformats.org/officeDocument/2006/relationships/image" Target="../media/image7.png"/><Relationship Id="rId5"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drive.google.com/file/d/1-4kAgixijLCg4zpTdsqY6jReD9-ZYLHN/view?usp=share_link" TargetMode="External"/><Relationship Id="rId4" Type="http://schemas.openxmlformats.org/officeDocument/2006/relationships/image" Target="../media/image7.png"/><Relationship Id="rId5"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rive.google.com/file/d/102TQMngJxPwAmqKW4XOdTRMwJ0WH9uC5/view?usp=share_link" TargetMode="External"/><Relationship Id="rId4" Type="http://schemas.openxmlformats.org/officeDocument/2006/relationships/image" Target="../media/image7.png"/><Relationship Id="rId5"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1"/>
          <p:cNvSpPr txBox="1"/>
          <p:nvPr>
            <p:ph type="title"/>
          </p:nvPr>
        </p:nvSpPr>
        <p:spPr>
          <a:xfrm>
            <a:off x="457200" y="672203"/>
            <a:ext cx="8229600" cy="11430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t>La maternelle</a:t>
            </a:r>
            <a:endParaRPr/>
          </a:p>
        </p:txBody>
      </p:sp>
      <p:pic>
        <p:nvPicPr>
          <p:cNvPr id="164" name="Google Shape;164;p1"/>
          <p:cNvPicPr preferRelativeResize="0"/>
          <p:nvPr>
            <p:ph idx="1" type="body"/>
          </p:nvPr>
        </p:nvPicPr>
        <p:blipFill rotWithShape="1">
          <a:blip r:embed="rId3">
            <a:alphaModFix/>
          </a:blip>
          <a:srcRect b="0" l="0" r="0" t="0"/>
          <a:stretch/>
        </p:blipFill>
        <p:spPr>
          <a:xfrm>
            <a:off x="1239077" y="2760766"/>
            <a:ext cx="3034748" cy="2015262"/>
          </a:xfrm>
          <a:prstGeom prst="rect">
            <a:avLst/>
          </a:prstGeom>
          <a:noFill/>
          <a:ln>
            <a:noFill/>
          </a:ln>
        </p:spPr>
      </p:pic>
      <p:pic>
        <p:nvPicPr>
          <p:cNvPr descr="Graphismes de l'école sur fond blanc - Illustration vectorielle" id="165" name="Google Shape;165;p1"/>
          <p:cNvPicPr preferRelativeResize="0"/>
          <p:nvPr/>
        </p:nvPicPr>
        <p:blipFill rotWithShape="1">
          <a:blip r:embed="rId4">
            <a:alphaModFix/>
          </a:blip>
          <a:srcRect b="0" l="0" r="0" t="0"/>
          <a:stretch/>
        </p:blipFill>
        <p:spPr>
          <a:xfrm rot="673316">
            <a:off x="4739894" y="2514599"/>
            <a:ext cx="3383689" cy="34513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0"/>
          <p:cNvSpPr txBox="1"/>
          <p:nvPr>
            <p:ph type="title"/>
          </p:nvPr>
        </p:nvSpPr>
        <p:spPr>
          <a:xfrm>
            <a:off x="2533650" y="274638"/>
            <a:ext cx="4381500" cy="677862"/>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solidFill>
                  <a:schemeClr val="dk1"/>
                </a:solidFill>
                <a:latin typeface="Calibri"/>
                <a:ea typeface="Calibri"/>
                <a:cs typeface="Calibri"/>
                <a:sym typeface="Calibri"/>
              </a:rPr>
              <a:t>Et demain…</a:t>
            </a:r>
            <a:endParaRPr/>
          </a:p>
        </p:txBody>
      </p:sp>
      <p:sp>
        <p:nvSpPr>
          <p:cNvPr id="236" name="Google Shape;236;p10"/>
          <p:cNvSpPr txBox="1"/>
          <p:nvPr>
            <p:ph idx="1" type="body"/>
          </p:nvPr>
        </p:nvSpPr>
        <p:spPr>
          <a:xfrm>
            <a:off x="628650" y="1352550"/>
            <a:ext cx="8207237" cy="4525963"/>
          </a:xfrm>
          <a:prstGeom prst="rect">
            <a:avLst/>
          </a:prstGeom>
          <a:noFill/>
          <a:ln>
            <a:noFill/>
          </a:ln>
        </p:spPr>
        <p:txBody>
          <a:bodyPr anchorCtr="0" anchor="t" bIns="45700" lIns="91425" spcFirstLastPara="1" rIns="91425" wrap="square" tIns="45700">
            <a:normAutofit/>
          </a:bodyPr>
          <a:lstStyle/>
          <a:p>
            <a:pPr indent="-342900" lvl="0" marL="342900" rtl="0" algn="l">
              <a:spcBef>
                <a:spcPts val="0"/>
              </a:spcBef>
              <a:spcAft>
                <a:spcPts val="0"/>
              </a:spcAft>
              <a:buClr>
                <a:schemeClr val="dk1"/>
              </a:buClr>
              <a:buSzPts val="3200"/>
              <a:buChar char="•"/>
            </a:pPr>
            <a:r>
              <a:rPr lang="fr-FR"/>
              <a:t>De ma place d’enseignant, d’ASEM, de chef d’établissement, de parents APEL…</a:t>
            </a:r>
            <a:endParaRPr/>
          </a:p>
          <a:p>
            <a:pPr indent="0" lvl="0" marL="0" rtl="0" algn="ctr">
              <a:spcBef>
                <a:spcPts val="640"/>
              </a:spcBef>
              <a:spcAft>
                <a:spcPts val="0"/>
              </a:spcAft>
              <a:buClr>
                <a:schemeClr val="dk1"/>
              </a:buClr>
              <a:buSzPts val="3200"/>
              <a:buNone/>
            </a:pPr>
            <a:r>
              <a:rPr i="1" lang="fr-FR"/>
              <a:t>Quel est l’élément principal que je retiens ?</a:t>
            </a:r>
            <a:endParaRPr/>
          </a:p>
          <a:p>
            <a:pPr indent="0" lvl="0" marL="0" rtl="0" algn="ctr">
              <a:spcBef>
                <a:spcPts val="640"/>
              </a:spcBef>
              <a:spcAft>
                <a:spcPts val="0"/>
              </a:spcAft>
              <a:buClr>
                <a:schemeClr val="dk1"/>
              </a:buClr>
              <a:buSzPts val="3200"/>
              <a:buNone/>
            </a:pPr>
            <a:r>
              <a:rPr lang="fr-FR"/>
              <a:t>OU</a:t>
            </a:r>
            <a:endParaRPr/>
          </a:p>
          <a:p>
            <a:pPr indent="0" lvl="0" marL="0" rtl="0" algn="ctr">
              <a:spcBef>
                <a:spcPts val="640"/>
              </a:spcBef>
              <a:spcAft>
                <a:spcPts val="0"/>
              </a:spcAft>
              <a:buClr>
                <a:schemeClr val="dk1"/>
              </a:buClr>
              <a:buSzPts val="3200"/>
              <a:buNone/>
            </a:pPr>
            <a:r>
              <a:rPr i="1" lang="fr-FR"/>
              <a:t>Quel engagement j’aimerais prendre ? </a:t>
            </a:r>
            <a:endParaRPr/>
          </a:p>
          <a:p>
            <a:pPr indent="0" lvl="1" marL="457200" rtl="0" algn="l">
              <a:spcBef>
                <a:spcPts val="560"/>
              </a:spcBef>
              <a:spcAft>
                <a:spcPts val="0"/>
              </a:spcAft>
              <a:buClr>
                <a:schemeClr val="dk1"/>
              </a:buClr>
              <a:buSzPts val="2800"/>
              <a:buNone/>
            </a:pPr>
            <a:r>
              <a:t/>
            </a:r>
            <a:endParaRPr/>
          </a:p>
        </p:txBody>
      </p:sp>
      <p:pic>
        <p:nvPicPr>
          <p:cNvPr id="237" name="Google Shape;237;p10"/>
          <p:cNvPicPr preferRelativeResize="0"/>
          <p:nvPr/>
        </p:nvPicPr>
        <p:blipFill rotWithShape="1">
          <a:blip r:embed="rId3">
            <a:alphaModFix/>
          </a:blip>
          <a:srcRect b="0" l="0" r="0" t="0"/>
          <a:stretch/>
        </p:blipFill>
        <p:spPr>
          <a:xfrm>
            <a:off x="1474263" y="4420325"/>
            <a:ext cx="6516009" cy="1648055"/>
          </a:xfrm>
          <a:prstGeom prst="rect">
            <a:avLst/>
          </a:prstGeom>
          <a:noFill/>
          <a:ln cap="sq" cmpd="sng" w="38100">
            <a:solidFill>
              <a:srgbClr val="000000"/>
            </a:solidFill>
            <a:prstDash val="solid"/>
            <a:miter lim="800000"/>
            <a:headEnd len="sm" w="sm" type="none"/>
            <a:tailEnd len="sm" w="sm" type="none"/>
          </a:ln>
          <a:effectLst>
            <a:outerShdw blurRad="50800" rotWithShape="0" algn="tl" dir="2700000" dist="38100">
              <a:srgbClr val="000000">
                <a:alpha val="42745"/>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 calcmode="lin" valueType="num">
                                      <p:cBhvr additive="base">
                                        <p:cTn dur="500"/>
                                        <p:tgtEl>
                                          <p:spTgt spid="236">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 calcmode="lin" valueType="num">
                                      <p:cBhvr additive="base">
                                        <p:cTn dur="500"/>
                                        <p:tgtEl>
                                          <p:spTgt spid="236">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xEl>
                                              <p:pRg end="2" st="2"/>
                                            </p:txEl>
                                          </p:spTgt>
                                        </p:tgtEl>
                                        <p:attrNameLst>
                                          <p:attrName>style.visibility</p:attrName>
                                        </p:attrNameLst>
                                      </p:cBhvr>
                                      <p:to>
                                        <p:strVal val="visible"/>
                                      </p:to>
                                    </p:set>
                                    <p:anim calcmode="lin" valueType="num">
                                      <p:cBhvr additive="base">
                                        <p:cTn dur="500"/>
                                        <p:tgtEl>
                                          <p:spTgt spid="236">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xEl>
                                              <p:pRg end="3" st="3"/>
                                            </p:txEl>
                                          </p:spTgt>
                                        </p:tgtEl>
                                        <p:attrNameLst>
                                          <p:attrName>style.visibility</p:attrName>
                                        </p:attrNameLst>
                                      </p:cBhvr>
                                      <p:to>
                                        <p:strVal val="visible"/>
                                      </p:to>
                                    </p:set>
                                    <p:anim calcmode="lin" valueType="num">
                                      <p:cBhvr additive="base">
                                        <p:cTn dur="500"/>
                                        <p:tgtEl>
                                          <p:spTgt spid="236">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36">
                                            <p:txEl>
                                              <p:pRg end="4" st="4"/>
                                            </p:txEl>
                                          </p:spTgt>
                                        </p:tgtEl>
                                        <p:attrNameLst>
                                          <p:attrName>style.visibility</p:attrName>
                                        </p:attrNameLst>
                                      </p:cBhvr>
                                      <p:to>
                                        <p:strVal val="visible"/>
                                      </p:to>
                                    </p:set>
                                    <p:anim calcmode="lin" valueType="num">
                                      <p:cBhvr additive="base">
                                        <p:cTn dur="500"/>
                                        <p:tgtEl>
                                          <p:spTgt spid="236">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
          <p:cNvSpPr txBox="1"/>
          <p:nvPr>
            <p:ph type="title"/>
          </p:nvPr>
        </p:nvSpPr>
        <p:spPr>
          <a:xfrm>
            <a:off x="2085975" y="293688"/>
            <a:ext cx="5372100" cy="582612"/>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solidFill>
                  <a:schemeClr val="dk1"/>
                </a:solidFill>
                <a:latin typeface="Calibri"/>
                <a:ea typeface="Calibri"/>
                <a:cs typeface="Calibri"/>
                <a:sym typeface="Calibri"/>
              </a:rPr>
              <a:t>Le contexte</a:t>
            </a:r>
            <a:endParaRPr/>
          </a:p>
        </p:txBody>
      </p:sp>
      <p:sp>
        <p:nvSpPr>
          <p:cNvPr id="172" name="Google Shape;172;p2"/>
          <p:cNvSpPr txBox="1"/>
          <p:nvPr/>
        </p:nvSpPr>
        <p:spPr>
          <a:xfrm>
            <a:off x="1052511" y="5268086"/>
            <a:ext cx="7743825" cy="1092958"/>
          </a:xfrm>
          <a:prstGeom prst="rect">
            <a:avLst/>
          </a:prstGeom>
          <a:noFill/>
          <a:ln>
            <a:noFill/>
          </a:ln>
        </p:spPr>
        <p:txBody>
          <a:bodyPr anchorCtr="0" anchor="t" bIns="45700" lIns="91425" spcFirstLastPara="1" rIns="91425" wrap="square" tIns="45700">
            <a:normAutofit/>
          </a:bodyPr>
          <a:lstStyle/>
          <a:p>
            <a:pPr indent="-342900" lvl="0" marL="342900" marR="0" rtl="0" algn="l">
              <a:spcBef>
                <a:spcPts val="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L’instruction obligatoire des enfants de 3 ans (septembre 2019) a renforcé ces constats.</a:t>
            </a:r>
            <a:endParaRPr/>
          </a:p>
        </p:txBody>
      </p:sp>
      <p:sp>
        <p:nvSpPr>
          <p:cNvPr id="173" name="Google Shape;173;p2"/>
          <p:cNvSpPr txBox="1"/>
          <p:nvPr/>
        </p:nvSpPr>
        <p:spPr>
          <a:xfrm>
            <a:off x="1052510" y="968480"/>
            <a:ext cx="7743825" cy="4120701"/>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Enseignants, ASEM, CE1° partagent régulièrement des observations sur la maternelle et questionnent : </a:t>
            </a:r>
            <a:endParaRPr/>
          </a:p>
          <a:p>
            <a:pPr indent="-285750" lvl="1" marL="742950" marR="0" rtl="0" algn="l">
              <a:spcBef>
                <a:spcPts val="56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L’évolution des repères éducatifs familiaux</a:t>
            </a:r>
            <a:endParaRPr/>
          </a:p>
          <a:p>
            <a:pPr indent="-285750" lvl="1" marL="742950" marR="0" rtl="0" algn="l">
              <a:spcBef>
                <a:spcPts val="56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L’autonomie</a:t>
            </a:r>
            <a:endParaRPr/>
          </a:p>
          <a:p>
            <a:pPr indent="-285750" lvl="1" marL="742950" marR="0" rtl="0" algn="l">
              <a:spcBef>
                <a:spcPts val="56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L’accès à la propreté</a:t>
            </a:r>
            <a:endParaRPr/>
          </a:p>
          <a:p>
            <a:pPr indent="-285750" lvl="1" marL="742950" marR="0" rtl="0" algn="l">
              <a:spcBef>
                <a:spcPts val="56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Le rapport à la règle compliqué pour certains enfants</a:t>
            </a:r>
            <a:endParaRPr/>
          </a:p>
          <a:p>
            <a:pPr indent="-285750" lvl="1" marL="742950" marR="0" rtl="0" algn="l">
              <a:spcBef>
                <a:spcPts val="560"/>
              </a:spcBef>
              <a:spcAft>
                <a:spcPts val="0"/>
              </a:spcAft>
              <a:buClr>
                <a:schemeClr val="dk1"/>
              </a:buClr>
              <a:buSzPts val="2800"/>
              <a:buFont typeface="Arial"/>
              <a:buChar char="–"/>
            </a:pPr>
            <a:r>
              <a:rPr b="0" i="0" lang="fr-FR" sz="2800" u="none" cap="none" strike="noStrike">
                <a:solidFill>
                  <a:schemeClr val="dk1"/>
                </a:solidFill>
                <a:latin typeface="Calibri"/>
                <a:ea typeface="Calibri"/>
                <a:cs typeface="Calibri"/>
                <a:sym typeface="Calibri"/>
              </a:rPr>
              <a: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2"/>
                                        </p:tgtEl>
                                        <p:attrNameLst>
                                          <p:attrName>style.visibility</p:attrName>
                                        </p:attrNameLst>
                                      </p:cBhvr>
                                      <p:to>
                                        <p:strVal val="visible"/>
                                      </p:to>
                                    </p:set>
                                    <p:anim calcmode="lin" valueType="num">
                                      <p:cBhvr additive="base">
                                        <p:cTn dur="500"/>
                                        <p:tgtEl>
                                          <p:spTgt spid="17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3"/>
                                        </p:tgtEl>
                                        <p:attrNameLst>
                                          <p:attrName>style.visibility</p:attrName>
                                        </p:attrNameLst>
                                      </p:cBhvr>
                                      <p:to>
                                        <p:strVal val="visible"/>
                                      </p:to>
                                    </p:set>
                                    <p:anim calcmode="lin" valueType="num">
                                      <p:cBhvr additive="base">
                                        <p:cTn dur="500"/>
                                        <p:tgtEl>
                                          <p:spTgt spid="173"/>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
          <p:cNvSpPr txBox="1"/>
          <p:nvPr>
            <p:ph type="title"/>
          </p:nvPr>
        </p:nvSpPr>
        <p:spPr>
          <a:xfrm>
            <a:off x="2166937" y="362260"/>
            <a:ext cx="4810125" cy="739153"/>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solidFill>
                  <a:schemeClr val="dk1"/>
                </a:solidFill>
                <a:latin typeface="Calibri"/>
                <a:ea typeface="Calibri"/>
                <a:cs typeface="Calibri"/>
                <a:sym typeface="Calibri"/>
              </a:rPr>
              <a:t>Objectifs</a:t>
            </a:r>
            <a:endParaRPr/>
          </a:p>
        </p:txBody>
      </p:sp>
      <p:sp>
        <p:nvSpPr>
          <p:cNvPr id="179" name="Google Shape;179;p3"/>
          <p:cNvSpPr txBox="1"/>
          <p:nvPr>
            <p:ph idx="1" type="body"/>
          </p:nvPr>
        </p:nvSpPr>
        <p:spPr>
          <a:xfrm>
            <a:off x="609600" y="1714501"/>
            <a:ext cx="8229600" cy="1600199"/>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Char char="•"/>
            </a:pPr>
            <a:r>
              <a:rPr lang="fr-FR"/>
              <a:t>Mieux comprendre qui sont les jeunes enfants scolarisés dans les écoles, et particulièrement les PS.</a:t>
            </a:r>
            <a:endParaRPr/>
          </a:p>
        </p:txBody>
      </p:sp>
      <p:sp>
        <p:nvSpPr>
          <p:cNvPr id="180" name="Google Shape;180;p3"/>
          <p:cNvSpPr txBox="1"/>
          <p:nvPr/>
        </p:nvSpPr>
        <p:spPr>
          <a:xfrm>
            <a:off x="609600" y="3704605"/>
            <a:ext cx="8229600" cy="1600198"/>
          </a:xfrm>
          <a:prstGeom prst="rect">
            <a:avLst/>
          </a:prstGeom>
          <a:noFill/>
          <a:ln>
            <a:noFill/>
          </a:ln>
        </p:spPr>
        <p:txBody>
          <a:bodyPr anchorCtr="0" anchor="t" bIns="45700" lIns="91425" spcFirstLastPara="1" rIns="91425" wrap="square" tIns="45700">
            <a:normAutofit/>
          </a:bodyPr>
          <a:lstStyle/>
          <a:p>
            <a:pPr indent="-342900" lvl="0" marL="342900" marR="0" rtl="0" algn="just">
              <a:spcBef>
                <a:spcPts val="0"/>
              </a:spcBef>
              <a:spcAft>
                <a:spcPts val="0"/>
              </a:spcAft>
              <a:buClr>
                <a:schemeClr val="dk1"/>
              </a:buClr>
              <a:buSzPts val="3200"/>
              <a:buFont typeface="Arial"/>
              <a:buChar char="•"/>
            </a:pPr>
            <a:r>
              <a:rPr b="0" i="0" lang="fr-FR" sz="3200" u="none" cap="none" strike="noStrike">
                <a:solidFill>
                  <a:schemeClr val="dk1"/>
                </a:solidFill>
                <a:latin typeface="Calibri"/>
                <a:ea typeface="Calibri"/>
                <a:cs typeface="Calibri"/>
                <a:sym typeface="Calibri"/>
              </a:rPr>
              <a:t>Identifier les enjeux pour préparer la meilleure entrée possible à l’école des enfants et de leur famille.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79">
                                            <p:txEl>
                                              <p:pRg end="0" st="0"/>
                                            </p:txEl>
                                          </p:spTgt>
                                        </p:tgtEl>
                                        <p:attrNameLst>
                                          <p:attrName>style.visibility</p:attrName>
                                        </p:attrNameLst>
                                      </p:cBhvr>
                                      <p:to>
                                        <p:strVal val="visible"/>
                                      </p:to>
                                    </p:set>
                                    <p:anim calcmode="lin" valueType="num">
                                      <p:cBhvr additive="base">
                                        <p:cTn dur="500"/>
                                        <p:tgtEl>
                                          <p:spTgt spid="17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0"/>
                                        </p:tgtEl>
                                        <p:attrNameLst>
                                          <p:attrName>style.visibility</p:attrName>
                                        </p:attrNameLst>
                                      </p:cBhvr>
                                      <p:to>
                                        <p:strVal val="visible"/>
                                      </p:to>
                                    </p:set>
                                    <p:anim calcmode="lin" valueType="num">
                                      <p:cBhvr additive="base">
                                        <p:cTn dur="500"/>
                                        <p:tgtEl>
                                          <p:spTgt spid="180"/>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4"/>
          <p:cNvSpPr txBox="1"/>
          <p:nvPr>
            <p:ph type="title"/>
          </p:nvPr>
        </p:nvSpPr>
        <p:spPr>
          <a:xfrm>
            <a:off x="2247899" y="484188"/>
            <a:ext cx="5172075" cy="687387"/>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a:solidFill>
                  <a:schemeClr val="dk1"/>
                </a:solidFill>
                <a:latin typeface="Calibri"/>
                <a:ea typeface="Calibri"/>
                <a:cs typeface="Calibri"/>
                <a:sym typeface="Calibri"/>
              </a:rPr>
              <a:t>Kahoot</a:t>
            </a:r>
            <a:endParaRPr/>
          </a:p>
        </p:txBody>
      </p:sp>
      <p:sp>
        <p:nvSpPr>
          <p:cNvPr id="187" name="Google Shape;187;p4"/>
          <p:cNvSpPr txBox="1"/>
          <p:nvPr>
            <p:ph idx="1" type="body"/>
          </p:nvPr>
        </p:nvSpPr>
        <p:spPr>
          <a:xfrm>
            <a:off x="1113182" y="1600201"/>
            <a:ext cx="7573617" cy="4184374"/>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lang="fr-FR"/>
              <a:t>Et si on jouait ?</a:t>
            </a:r>
            <a:endParaRPr/>
          </a:p>
          <a:p>
            <a:pPr indent="0" lvl="0" marL="0" rtl="0" algn="l">
              <a:spcBef>
                <a:spcPts val="640"/>
              </a:spcBef>
              <a:spcAft>
                <a:spcPts val="0"/>
              </a:spcAft>
              <a:buClr>
                <a:schemeClr val="dk1"/>
              </a:buClr>
              <a:buSzPts val="3200"/>
              <a:buNone/>
            </a:pPr>
            <a:r>
              <a:t/>
            </a:r>
            <a:endParaRPr/>
          </a:p>
          <a:p>
            <a:pPr indent="0" lvl="0" marL="0" rtl="0" algn="l">
              <a:spcBef>
                <a:spcPts val="640"/>
              </a:spcBef>
              <a:spcAft>
                <a:spcPts val="0"/>
              </a:spcAft>
              <a:buClr>
                <a:schemeClr val="dk1"/>
              </a:buClr>
              <a:buSzPts val="3200"/>
              <a:buNone/>
            </a:pPr>
            <a:r>
              <a:rPr lang="fr-FR" u="sng">
                <a:solidFill>
                  <a:schemeClr val="hlink"/>
                </a:solidFill>
                <a:hlinkClick r:id="rId3"/>
              </a:rPr>
              <a:t>Où en sommes-nous de nos connaissances sur les jeunes enfants ? </a:t>
            </a:r>
            <a:endParaRPr/>
          </a:p>
          <a:p>
            <a:pPr indent="0" lvl="0" marL="0" rtl="0" algn="l">
              <a:spcBef>
                <a:spcPts val="640"/>
              </a:spcBef>
              <a:spcAft>
                <a:spcPts val="0"/>
              </a:spcAft>
              <a:buClr>
                <a:schemeClr val="dk1"/>
              </a:buClr>
              <a:buSzPts val="32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7">
                                            <p:txEl>
                                              <p:pRg end="0" st="0"/>
                                            </p:txEl>
                                          </p:spTgt>
                                        </p:tgtEl>
                                        <p:attrNameLst>
                                          <p:attrName>style.visibility</p:attrName>
                                        </p:attrNameLst>
                                      </p:cBhvr>
                                      <p:to>
                                        <p:strVal val="visible"/>
                                      </p:to>
                                    </p:set>
                                    <p:anim calcmode="lin" valueType="num">
                                      <p:cBhvr additive="base">
                                        <p:cTn dur="500"/>
                                        <p:tgtEl>
                                          <p:spTgt spid="187">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7">
                                            <p:txEl>
                                              <p:pRg end="1" st="1"/>
                                            </p:txEl>
                                          </p:spTgt>
                                        </p:tgtEl>
                                        <p:attrNameLst>
                                          <p:attrName>style.visibility</p:attrName>
                                        </p:attrNameLst>
                                      </p:cBhvr>
                                      <p:to>
                                        <p:strVal val="visible"/>
                                      </p:to>
                                    </p:set>
                                    <p:anim calcmode="lin" valueType="num">
                                      <p:cBhvr additive="base">
                                        <p:cTn dur="500"/>
                                        <p:tgtEl>
                                          <p:spTgt spid="187">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7">
                                            <p:txEl>
                                              <p:pRg end="2" st="2"/>
                                            </p:txEl>
                                          </p:spTgt>
                                        </p:tgtEl>
                                        <p:attrNameLst>
                                          <p:attrName>style.visibility</p:attrName>
                                        </p:attrNameLst>
                                      </p:cBhvr>
                                      <p:to>
                                        <p:strVal val="visible"/>
                                      </p:to>
                                    </p:set>
                                    <p:anim calcmode="lin" valueType="num">
                                      <p:cBhvr additive="base">
                                        <p:cTn dur="500"/>
                                        <p:tgtEl>
                                          <p:spTgt spid="187">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87">
                                            <p:txEl>
                                              <p:pRg end="3" st="3"/>
                                            </p:txEl>
                                          </p:spTgt>
                                        </p:tgtEl>
                                        <p:attrNameLst>
                                          <p:attrName>style.visibility</p:attrName>
                                        </p:attrNameLst>
                                      </p:cBhvr>
                                      <p:to>
                                        <p:strVal val="visible"/>
                                      </p:to>
                                    </p:set>
                                    <p:anim calcmode="lin" valueType="num">
                                      <p:cBhvr additive="base">
                                        <p:cTn dur="500"/>
                                        <p:tgtEl>
                                          <p:spTgt spid="187">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5"/>
          <p:cNvSpPr txBox="1"/>
          <p:nvPr>
            <p:ph type="title"/>
          </p:nvPr>
        </p:nvSpPr>
        <p:spPr>
          <a:xfrm>
            <a:off x="2166730" y="274638"/>
            <a:ext cx="6520069" cy="778910"/>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3600"/>
              <a:buFont typeface="Calibri"/>
              <a:buNone/>
            </a:pPr>
            <a:r>
              <a:rPr lang="fr-FR" sz="3600">
                <a:solidFill>
                  <a:schemeClr val="dk1"/>
                </a:solidFill>
                <a:latin typeface="Calibri"/>
                <a:ea typeface="Calibri"/>
                <a:cs typeface="Calibri"/>
                <a:sym typeface="Calibri"/>
              </a:rPr>
              <a:t>Spécificités des enfants de 2-3 ans</a:t>
            </a:r>
            <a:endParaRPr/>
          </a:p>
        </p:txBody>
      </p:sp>
      <p:sp>
        <p:nvSpPr>
          <p:cNvPr id="194" name="Google Shape;194;p5"/>
          <p:cNvSpPr txBox="1"/>
          <p:nvPr>
            <p:ph idx="1" type="body"/>
          </p:nvPr>
        </p:nvSpPr>
        <p:spPr>
          <a:xfrm>
            <a:off x="1190624" y="2073961"/>
            <a:ext cx="7677151" cy="4441139"/>
          </a:xfrm>
          <a:prstGeom prst="rect">
            <a:avLst/>
          </a:prstGeom>
          <a:noFill/>
          <a:ln>
            <a:noFill/>
          </a:ln>
        </p:spPr>
        <p:txBody>
          <a:bodyPr anchorCtr="0" anchor="t" bIns="45700" lIns="91425" spcFirstLastPara="1" rIns="91425" wrap="square" tIns="45700">
            <a:normAutofit fontScale="85000" lnSpcReduction="20000"/>
          </a:bodyPr>
          <a:lstStyle/>
          <a:p>
            <a:pPr indent="-342900" lvl="0" marL="342900" rtl="0" algn="l">
              <a:spcBef>
                <a:spcPts val="0"/>
              </a:spcBef>
              <a:spcAft>
                <a:spcPts val="0"/>
              </a:spcAft>
              <a:buClr>
                <a:schemeClr val="dk1"/>
              </a:buClr>
              <a:buSzPct val="100000"/>
              <a:buChar char="•"/>
            </a:pPr>
            <a:r>
              <a:rPr lang="fr-FR"/>
              <a:t>L’apport des neurosciences et des neurosciences affectives et sociales</a:t>
            </a:r>
            <a:endParaRPr/>
          </a:p>
          <a:p>
            <a:pPr indent="-285750" lvl="1" marL="742950" rtl="0" algn="l">
              <a:spcBef>
                <a:spcPts val="476"/>
              </a:spcBef>
              <a:spcAft>
                <a:spcPts val="0"/>
              </a:spcAft>
              <a:buClr>
                <a:schemeClr val="dk1"/>
              </a:buClr>
              <a:buSzPct val="100000"/>
              <a:buChar char="–"/>
            </a:pPr>
            <a:r>
              <a:rPr lang="fr-FR"/>
              <a:t>Des écarts de développement dus à l’immaturité du cerveau</a:t>
            </a:r>
            <a:endParaRPr/>
          </a:p>
          <a:p>
            <a:pPr indent="-285750" lvl="1" marL="742950" rtl="0" algn="l">
              <a:spcBef>
                <a:spcPts val="476"/>
              </a:spcBef>
              <a:spcAft>
                <a:spcPts val="0"/>
              </a:spcAft>
              <a:buClr>
                <a:schemeClr val="dk1"/>
              </a:buClr>
              <a:buSzPct val="100000"/>
              <a:buChar char="–"/>
            </a:pPr>
            <a:r>
              <a:rPr lang="fr-FR"/>
              <a:t>Langage, propreté, autonomie, gestion des émotions</a:t>
            </a:r>
            <a:endParaRPr/>
          </a:p>
          <a:p>
            <a:pPr indent="-285750" lvl="1" marL="742950" rtl="0" algn="l">
              <a:spcBef>
                <a:spcPts val="476"/>
              </a:spcBef>
              <a:spcAft>
                <a:spcPts val="0"/>
              </a:spcAft>
              <a:buClr>
                <a:schemeClr val="dk1"/>
              </a:buClr>
              <a:buSzPct val="100000"/>
              <a:buChar char="–"/>
            </a:pPr>
            <a:r>
              <a:rPr lang="fr-FR"/>
              <a:t>Influence de l’environnement sur le développement du cerveau</a:t>
            </a:r>
            <a:endParaRPr/>
          </a:p>
          <a:p>
            <a:pPr indent="-285750" lvl="1" marL="742950" rtl="0" algn="l">
              <a:spcBef>
                <a:spcPts val="476"/>
              </a:spcBef>
              <a:spcAft>
                <a:spcPts val="0"/>
              </a:spcAft>
              <a:buClr>
                <a:schemeClr val="dk1"/>
              </a:buClr>
              <a:buSzPct val="100000"/>
              <a:buChar char="–"/>
            </a:pPr>
            <a:r>
              <a:rPr lang="fr-FR"/>
              <a:t>La sécurité affective des enfants et leur ouverture au monde</a:t>
            </a:r>
            <a:endParaRPr/>
          </a:p>
          <a:p>
            <a:pPr indent="-342900" lvl="1" marL="342900" rtl="0" algn="l">
              <a:spcBef>
                <a:spcPts val="544"/>
              </a:spcBef>
              <a:spcAft>
                <a:spcPts val="0"/>
              </a:spcAft>
              <a:buClr>
                <a:schemeClr val="dk1"/>
              </a:buClr>
              <a:buSzPct val="100000"/>
              <a:buFont typeface="Arial"/>
              <a:buChar char="•"/>
            </a:pPr>
            <a:r>
              <a:rPr lang="fr-FR" sz="3200"/>
              <a:t>Evolution du contexte sociétal</a:t>
            </a:r>
            <a:endParaRPr/>
          </a:p>
          <a:p>
            <a:pPr indent="0" lvl="1" marL="0" rtl="0" algn="ctr">
              <a:spcBef>
                <a:spcPts val="459"/>
              </a:spcBef>
              <a:spcAft>
                <a:spcPts val="0"/>
              </a:spcAft>
              <a:buClr>
                <a:srgbClr val="E36C09"/>
              </a:buClr>
              <a:buSzPct val="100000"/>
              <a:buNone/>
            </a:pPr>
            <a:r>
              <a:rPr i="1" lang="fr-FR" sz="2700">
                <a:solidFill>
                  <a:srgbClr val="E36C09"/>
                </a:solidFill>
              </a:rPr>
              <a:t>🡪 Enseignants et ASEM : posture, démarches pédagogiques et éducatives, connaissances du développement des enfants</a:t>
            </a:r>
            <a:endParaRPr i="1" sz="2700">
              <a:solidFill>
                <a:srgbClr val="E36C09"/>
              </a:solidFill>
            </a:endParaRPr>
          </a:p>
          <a:p>
            <a:pPr indent="-134619" lvl="1" marL="742950" rtl="0" algn="l">
              <a:spcBef>
                <a:spcPts val="476"/>
              </a:spcBef>
              <a:spcAft>
                <a:spcPts val="0"/>
              </a:spcAft>
              <a:buClr>
                <a:schemeClr val="dk1"/>
              </a:buClr>
              <a:buSzPct val="100000"/>
              <a:buNone/>
            </a:pPr>
            <a:r>
              <a:t/>
            </a:r>
            <a:endParaRPr/>
          </a:p>
        </p:txBody>
      </p:sp>
      <p:pic>
        <p:nvPicPr>
          <p:cNvPr id="195" name="Google Shape;195;p5">
            <a:hlinkClick r:id="rId3"/>
          </p:cNvPr>
          <p:cNvPicPr preferRelativeResize="0"/>
          <p:nvPr/>
        </p:nvPicPr>
        <p:blipFill rotWithShape="1">
          <a:blip r:embed="rId4">
            <a:alphaModFix/>
          </a:blip>
          <a:srcRect b="0" l="0" r="0" t="0"/>
          <a:stretch/>
        </p:blipFill>
        <p:spPr>
          <a:xfrm>
            <a:off x="2593494" y="1235725"/>
            <a:ext cx="940282" cy="623189"/>
          </a:xfrm>
          <a:prstGeom prst="rect">
            <a:avLst/>
          </a:prstGeom>
          <a:noFill/>
          <a:ln>
            <a:noFill/>
          </a:ln>
        </p:spPr>
      </p:pic>
      <p:pic>
        <p:nvPicPr>
          <p:cNvPr id="196" name="Google Shape;196;p5"/>
          <p:cNvPicPr preferRelativeResize="0"/>
          <p:nvPr/>
        </p:nvPicPr>
        <p:blipFill rotWithShape="1">
          <a:blip r:embed="rId5">
            <a:alphaModFix/>
          </a:blip>
          <a:srcRect b="0" l="0" r="0" t="0"/>
          <a:stretch/>
        </p:blipFill>
        <p:spPr>
          <a:xfrm>
            <a:off x="5924342" y="1177554"/>
            <a:ext cx="1216715" cy="68136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96"/>
                                        </p:tgtEl>
                                        <p:attrNameLst>
                                          <p:attrName>style.visibility</p:attrName>
                                        </p:attrNameLst>
                                      </p:cBhvr>
                                      <p:to>
                                        <p:strVal val="visible"/>
                                      </p:to>
                                    </p:set>
                                    <p:anim calcmode="lin" valueType="num">
                                      <p:cBhvr additive="base">
                                        <p:cTn dur="500"/>
                                        <p:tgtEl>
                                          <p:spTgt spid="196"/>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0" st="0"/>
                                            </p:txEl>
                                          </p:spTgt>
                                        </p:tgtEl>
                                        <p:attrNameLst>
                                          <p:attrName>style.visibility</p:attrName>
                                        </p:attrNameLst>
                                      </p:cBhvr>
                                      <p:to>
                                        <p:strVal val="visible"/>
                                      </p:to>
                                    </p:set>
                                    <p:anim calcmode="lin" valueType="num">
                                      <p:cBhvr additive="base">
                                        <p:cTn dur="500"/>
                                        <p:tgtEl>
                                          <p:spTgt spid="194">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1" st="1"/>
                                            </p:txEl>
                                          </p:spTgt>
                                        </p:tgtEl>
                                        <p:attrNameLst>
                                          <p:attrName>style.visibility</p:attrName>
                                        </p:attrNameLst>
                                      </p:cBhvr>
                                      <p:to>
                                        <p:strVal val="visible"/>
                                      </p:to>
                                    </p:set>
                                    <p:anim calcmode="lin" valueType="num">
                                      <p:cBhvr additive="base">
                                        <p:cTn dur="500"/>
                                        <p:tgtEl>
                                          <p:spTgt spid="194">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2" st="2"/>
                                            </p:txEl>
                                          </p:spTgt>
                                        </p:tgtEl>
                                        <p:attrNameLst>
                                          <p:attrName>style.visibility</p:attrName>
                                        </p:attrNameLst>
                                      </p:cBhvr>
                                      <p:to>
                                        <p:strVal val="visible"/>
                                      </p:to>
                                    </p:set>
                                    <p:anim calcmode="lin" valueType="num">
                                      <p:cBhvr additive="base">
                                        <p:cTn dur="500"/>
                                        <p:tgtEl>
                                          <p:spTgt spid="194">
                                            <p:txEl>
                                              <p:pRg end="2" st="2"/>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3" st="3"/>
                                            </p:txEl>
                                          </p:spTgt>
                                        </p:tgtEl>
                                        <p:attrNameLst>
                                          <p:attrName>style.visibility</p:attrName>
                                        </p:attrNameLst>
                                      </p:cBhvr>
                                      <p:to>
                                        <p:strVal val="visible"/>
                                      </p:to>
                                    </p:set>
                                    <p:anim calcmode="lin" valueType="num">
                                      <p:cBhvr additive="base">
                                        <p:cTn dur="500"/>
                                        <p:tgtEl>
                                          <p:spTgt spid="194">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4" st="4"/>
                                            </p:txEl>
                                          </p:spTgt>
                                        </p:tgtEl>
                                        <p:attrNameLst>
                                          <p:attrName>style.visibility</p:attrName>
                                        </p:attrNameLst>
                                      </p:cBhvr>
                                      <p:to>
                                        <p:strVal val="visible"/>
                                      </p:to>
                                    </p:set>
                                    <p:anim calcmode="lin" valueType="num">
                                      <p:cBhvr additive="base">
                                        <p:cTn dur="500"/>
                                        <p:tgtEl>
                                          <p:spTgt spid="194">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5" st="5"/>
                                            </p:txEl>
                                          </p:spTgt>
                                        </p:tgtEl>
                                        <p:attrNameLst>
                                          <p:attrName>style.visibility</p:attrName>
                                        </p:attrNameLst>
                                      </p:cBhvr>
                                      <p:to>
                                        <p:strVal val="visible"/>
                                      </p:to>
                                    </p:set>
                                    <p:anim calcmode="lin" valueType="num">
                                      <p:cBhvr additive="base">
                                        <p:cTn dur="500"/>
                                        <p:tgtEl>
                                          <p:spTgt spid="194">
                                            <p:txEl>
                                              <p:pRg end="5" st="5"/>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6" st="6"/>
                                            </p:txEl>
                                          </p:spTgt>
                                        </p:tgtEl>
                                        <p:attrNameLst>
                                          <p:attrName>style.visibility</p:attrName>
                                        </p:attrNameLst>
                                      </p:cBhvr>
                                      <p:to>
                                        <p:strVal val="visible"/>
                                      </p:to>
                                    </p:set>
                                    <p:anim calcmode="lin" valueType="num">
                                      <p:cBhvr additive="base">
                                        <p:cTn dur="500"/>
                                        <p:tgtEl>
                                          <p:spTgt spid="194">
                                            <p:txEl>
                                              <p:pRg end="6" st="6"/>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194">
                                            <p:txEl>
                                              <p:pRg end="7" st="7"/>
                                            </p:txEl>
                                          </p:spTgt>
                                        </p:tgtEl>
                                        <p:attrNameLst>
                                          <p:attrName>style.visibility</p:attrName>
                                        </p:attrNameLst>
                                      </p:cBhvr>
                                      <p:to>
                                        <p:strVal val="visible"/>
                                      </p:to>
                                    </p:set>
                                    <p:anim calcmode="lin" valueType="num">
                                      <p:cBhvr additive="base">
                                        <p:cTn dur="500"/>
                                        <p:tgtEl>
                                          <p:spTgt spid="194">
                                            <p:txEl>
                                              <p:pRg end="7" st="7"/>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6"/>
          <p:cNvSpPr txBox="1"/>
          <p:nvPr>
            <p:ph type="title"/>
          </p:nvPr>
        </p:nvSpPr>
        <p:spPr>
          <a:xfrm>
            <a:off x="2114549" y="274639"/>
            <a:ext cx="6276975" cy="677862"/>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600"/>
              <a:buFont typeface="Calibri"/>
              <a:buNone/>
            </a:pPr>
            <a:r>
              <a:rPr lang="fr-FR" sz="3600">
                <a:solidFill>
                  <a:schemeClr val="dk1"/>
                </a:solidFill>
                <a:latin typeface="Calibri"/>
                <a:ea typeface="Calibri"/>
                <a:cs typeface="Calibri"/>
                <a:sym typeface="Calibri"/>
              </a:rPr>
              <a:t>Aménagements et encadrement </a:t>
            </a:r>
            <a:endParaRPr/>
          </a:p>
        </p:txBody>
      </p:sp>
      <p:sp>
        <p:nvSpPr>
          <p:cNvPr id="203" name="Google Shape;203;p6"/>
          <p:cNvSpPr txBox="1"/>
          <p:nvPr>
            <p:ph idx="1" type="body"/>
          </p:nvPr>
        </p:nvSpPr>
        <p:spPr>
          <a:xfrm>
            <a:off x="1076324" y="2428553"/>
            <a:ext cx="7896225" cy="3705547"/>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fr-FR"/>
              <a:t>Connaître les besoins des enfants pour proposer un environnement scolaire adapté</a:t>
            </a:r>
            <a:endParaRPr/>
          </a:p>
          <a:p>
            <a:pPr indent="-342900" lvl="0" marL="342900" rtl="0" algn="l">
              <a:spcBef>
                <a:spcPts val="592"/>
              </a:spcBef>
              <a:spcAft>
                <a:spcPts val="0"/>
              </a:spcAft>
              <a:buClr>
                <a:schemeClr val="dk1"/>
              </a:buClr>
              <a:buSzPct val="100000"/>
              <a:buChar char="•"/>
            </a:pPr>
            <a:r>
              <a:rPr lang="fr-FR"/>
              <a:t>Réflexion sur la structure</a:t>
            </a:r>
            <a:endParaRPr/>
          </a:p>
          <a:p>
            <a:pPr indent="-342900" lvl="0" marL="342900" rtl="0" algn="l">
              <a:spcBef>
                <a:spcPts val="592"/>
              </a:spcBef>
              <a:spcAft>
                <a:spcPts val="0"/>
              </a:spcAft>
              <a:buClr>
                <a:schemeClr val="dk1"/>
              </a:buClr>
              <a:buSzPct val="100000"/>
              <a:buChar char="•"/>
            </a:pPr>
            <a:r>
              <a:rPr lang="fr-FR"/>
              <a:t>Les moyens humains</a:t>
            </a:r>
            <a:endParaRPr/>
          </a:p>
          <a:p>
            <a:pPr indent="-342900" lvl="0" marL="342900" rtl="0" algn="l">
              <a:spcBef>
                <a:spcPts val="592"/>
              </a:spcBef>
              <a:spcAft>
                <a:spcPts val="0"/>
              </a:spcAft>
              <a:buClr>
                <a:schemeClr val="dk1"/>
              </a:buClr>
              <a:buSzPct val="100000"/>
              <a:buChar char="•"/>
            </a:pPr>
            <a:r>
              <a:rPr lang="fr-FR"/>
              <a:t>Aménagement des espaces et du temps</a:t>
            </a:r>
            <a:endParaRPr/>
          </a:p>
          <a:p>
            <a:pPr indent="-342900" lvl="0" marL="342900" rtl="0" algn="l">
              <a:spcBef>
                <a:spcPts val="592"/>
              </a:spcBef>
              <a:spcAft>
                <a:spcPts val="0"/>
              </a:spcAft>
              <a:buClr>
                <a:schemeClr val="dk1"/>
              </a:buClr>
              <a:buSzPct val="100000"/>
              <a:buChar char="•"/>
            </a:pPr>
            <a:r>
              <a:rPr lang="fr-FR"/>
              <a:t>Choix des projets d’école et de la place des PS</a:t>
            </a:r>
            <a:endParaRPr/>
          </a:p>
          <a:p>
            <a:pPr indent="0" lvl="0" marL="0" rtl="0" algn="l">
              <a:spcBef>
                <a:spcPts val="592"/>
              </a:spcBef>
              <a:spcAft>
                <a:spcPts val="0"/>
              </a:spcAft>
              <a:buClr>
                <a:schemeClr val="dk1"/>
              </a:buClr>
              <a:buSzPct val="100000"/>
              <a:buNone/>
            </a:pPr>
            <a:r>
              <a:t/>
            </a:r>
            <a:endParaRPr/>
          </a:p>
          <a:p>
            <a:pPr indent="0" lvl="0" marL="0" rtl="0" algn="l">
              <a:spcBef>
                <a:spcPts val="425"/>
              </a:spcBef>
              <a:spcAft>
                <a:spcPts val="0"/>
              </a:spcAft>
              <a:buClr>
                <a:srgbClr val="E36C09"/>
              </a:buClr>
              <a:buSzPct val="100000"/>
              <a:buNone/>
            </a:pPr>
            <a:r>
              <a:rPr i="1" lang="fr-FR" sz="2300">
                <a:solidFill>
                  <a:srgbClr val="E36C09"/>
                </a:solidFill>
              </a:rPr>
              <a:t>🡪 A l’école et aux adultes de s’adapter eux enfants et non l’inverse !</a:t>
            </a:r>
            <a:endParaRPr i="1" sz="2300">
              <a:solidFill>
                <a:srgbClr val="E36C09"/>
              </a:solidFill>
            </a:endParaRPr>
          </a:p>
        </p:txBody>
      </p:sp>
      <p:pic>
        <p:nvPicPr>
          <p:cNvPr id="204" name="Google Shape;204;p6">
            <a:hlinkClick r:id="rId3"/>
          </p:cNvPr>
          <p:cNvPicPr preferRelativeResize="0"/>
          <p:nvPr/>
        </p:nvPicPr>
        <p:blipFill rotWithShape="1">
          <a:blip r:embed="rId4">
            <a:alphaModFix/>
          </a:blip>
          <a:srcRect b="0" l="0" r="0" t="0"/>
          <a:stretch/>
        </p:blipFill>
        <p:spPr>
          <a:xfrm>
            <a:off x="2490374" y="1267328"/>
            <a:ext cx="1119601" cy="742036"/>
          </a:xfrm>
          <a:prstGeom prst="rect">
            <a:avLst/>
          </a:prstGeom>
          <a:noFill/>
          <a:ln>
            <a:noFill/>
          </a:ln>
        </p:spPr>
      </p:pic>
      <p:pic>
        <p:nvPicPr>
          <p:cNvPr id="205" name="Google Shape;205;p6"/>
          <p:cNvPicPr preferRelativeResize="0"/>
          <p:nvPr/>
        </p:nvPicPr>
        <p:blipFill rotWithShape="1">
          <a:blip r:embed="rId5">
            <a:alphaModFix/>
          </a:blip>
          <a:srcRect b="0" l="0" r="0" t="0"/>
          <a:stretch/>
        </p:blipFill>
        <p:spPr>
          <a:xfrm>
            <a:off x="6225106" y="1149969"/>
            <a:ext cx="1303993" cy="73052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05"/>
                                        </p:tgtEl>
                                        <p:attrNameLst>
                                          <p:attrName>style.visibility</p:attrName>
                                        </p:attrNameLst>
                                      </p:cBhvr>
                                      <p:to>
                                        <p:strVal val="visible"/>
                                      </p:to>
                                    </p:set>
                                    <p:anim calcmode="lin" valueType="num">
                                      <p:cBhvr additive="base">
                                        <p:cTn dur="500"/>
                                        <p:tgtEl>
                                          <p:spTgt spid="205"/>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0" st="0"/>
                                            </p:txEl>
                                          </p:spTgt>
                                        </p:tgtEl>
                                        <p:attrNameLst>
                                          <p:attrName>style.visibility</p:attrName>
                                        </p:attrNameLst>
                                      </p:cBhvr>
                                      <p:to>
                                        <p:strVal val="visible"/>
                                      </p:to>
                                    </p:set>
                                    <p:anim calcmode="lin" valueType="num">
                                      <p:cBhvr additive="base">
                                        <p:cTn dur="500"/>
                                        <p:tgtEl>
                                          <p:spTgt spid="203">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1" st="1"/>
                                            </p:txEl>
                                          </p:spTgt>
                                        </p:tgtEl>
                                        <p:attrNameLst>
                                          <p:attrName>style.visibility</p:attrName>
                                        </p:attrNameLst>
                                      </p:cBhvr>
                                      <p:to>
                                        <p:strVal val="visible"/>
                                      </p:to>
                                    </p:set>
                                    <p:anim calcmode="lin" valueType="num">
                                      <p:cBhvr additive="base">
                                        <p:cTn dur="500"/>
                                        <p:tgtEl>
                                          <p:spTgt spid="203">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2" st="2"/>
                                            </p:txEl>
                                          </p:spTgt>
                                        </p:tgtEl>
                                        <p:attrNameLst>
                                          <p:attrName>style.visibility</p:attrName>
                                        </p:attrNameLst>
                                      </p:cBhvr>
                                      <p:to>
                                        <p:strVal val="visible"/>
                                      </p:to>
                                    </p:set>
                                    <p:anim calcmode="lin" valueType="num">
                                      <p:cBhvr additive="base">
                                        <p:cTn dur="500"/>
                                        <p:tgtEl>
                                          <p:spTgt spid="203">
                                            <p:txEl>
                                              <p:pRg end="2" st="2"/>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3" st="3"/>
                                            </p:txEl>
                                          </p:spTgt>
                                        </p:tgtEl>
                                        <p:attrNameLst>
                                          <p:attrName>style.visibility</p:attrName>
                                        </p:attrNameLst>
                                      </p:cBhvr>
                                      <p:to>
                                        <p:strVal val="visible"/>
                                      </p:to>
                                    </p:set>
                                    <p:anim calcmode="lin" valueType="num">
                                      <p:cBhvr additive="base">
                                        <p:cTn dur="500"/>
                                        <p:tgtEl>
                                          <p:spTgt spid="203">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4" st="4"/>
                                            </p:txEl>
                                          </p:spTgt>
                                        </p:tgtEl>
                                        <p:attrNameLst>
                                          <p:attrName>style.visibility</p:attrName>
                                        </p:attrNameLst>
                                      </p:cBhvr>
                                      <p:to>
                                        <p:strVal val="visible"/>
                                      </p:to>
                                    </p:set>
                                    <p:anim calcmode="lin" valueType="num">
                                      <p:cBhvr additive="base">
                                        <p:cTn dur="500"/>
                                        <p:tgtEl>
                                          <p:spTgt spid="203">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5" st="5"/>
                                            </p:txEl>
                                          </p:spTgt>
                                        </p:tgtEl>
                                        <p:attrNameLst>
                                          <p:attrName>style.visibility</p:attrName>
                                        </p:attrNameLst>
                                      </p:cBhvr>
                                      <p:to>
                                        <p:strVal val="visible"/>
                                      </p:to>
                                    </p:set>
                                    <p:anim calcmode="lin" valueType="num">
                                      <p:cBhvr additive="base">
                                        <p:cTn dur="500"/>
                                        <p:tgtEl>
                                          <p:spTgt spid="203">
                                            <p:txEl>
                                              <p:pRg end="5" st="5"/>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03">
                                            <p:txEl>
                                              <p:pRg end="6" st="6"/>
                                            </p:txEl>
                                          </p:spTgt>
                                        </p:tgtEl>
                                        <p:attrNameLst>
                                          <p:attrName>style.visibility</p:attrName>
                                        </p:attrNameLst>
                                      </p:cBhvr>
                                      <p:to>
                                        <p:strVal val="visible"/>
                                      </p:to>
                                    </p:set>
                                    <p:anim calcmode="lin" valueType="num">
                                      <p:cBhvr additive="base">
                                        <p:cTn dur="500"/>
                                        <p:tgtEl>
                                          <p:spTgt spid="203">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7"/>
          <p:cNvSpPr txBox="1"/>
          <p:nvPr>
            <p:ph type="title"/>
          </p:nvPr>
        </p:nvSpPr>
        <p:spPr>
          <a:xfrm>
            <a:off x="2176049" y="274639"/>
            <a:ext cx="5867400" cy="620712"/>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fr-FR" sz="3600">
                <a:solidFill>
                  <a:schemeClr val="dk1"/>
                </a:solidFill>
                <a:latin typeface="Calibri"/>
                <a:ea typeface="Calibri"/>
                <a:cs typeface="Calibri"/>
                <a:sym typeface="Calibri"/>
              </a:rPr>
              <a:t>Relation école-familles </a:t>
            </a:r>
            <a:endParaRPr/>
          </a:p>
        </p:txBody>
      </p:sp>
      <p:sp>
        <p:nvSpPr>
          <p:cNvPr id="212" name="Google Shape;212;p7"/>
          <p:cNvSpPr txBox="1"/>
          <p:nvPr>
            <p:ph idx="1" type="body"/>
          </p:nvPr>
        </p:nvSpPr>
        <p:spPr>
          <a:xfrm>
            <a:off x="1295400" y="2179988"/>
            <a:ext cx="7391400" cy="3668744"/>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chemeClr val="dk1"/>
              </a:buClr>
              <a:buSzPct val="100000"/>
              <a:buChar char="•"/>
            </a:pPr>
            <a:r>
              <a:rPr lang="fr-FR"/>
              <a:t>Premier contact avec le monde scolaire</a:t>
            </a:r>
            <a:endParaRPr/>
          </a:p>
          <a:p>
            <a:pPr indent="-342900" lvl="0" marL="342900" rtl="0" algn="l">
              <a:spcBef>
                <a:spcPts val="592"/>
              </a:spcBef>
              <a:spcAft>
                <a:spcPts val="0"/>
              </a:spcAft>
              <a:buClr>
                <a:schemeClr val="dk1"/>
              </a:buClr>
              <a:buSzPct val="100000"/>
              <a:buChar char="•"/>
            </a:pPr>
            <a:r>
              <a:rPr lang="fr-FR"/>
              <a:t>La place de l’enfant dans la famille</a:t>
            </a:r>
            <a:endParaRPr/>
          </a:p>
          <a:p>
            <a:pPr indent="-342900" lvl="0" marL="342900" rtl="0" algn="l">
              <a:spcBef>
                <a:spcPts val="592"/>
              </a:spcBef>
              <a:spcAft>
                <a:spcPts val="0"/>
              </a:spcAft>
              <a:buClr>
                <a:schemeClr val="dk1"/>
              </a:buClr>
              <a:buSzPct val="100000"/>
              <a:buChar char="•"/>
            </a:pPr>
            <a:r>
              <a:rPr lang="fr-FR"/>
              <a:t>Dimension individuelle et collective</a:t>
            </a:r>
            <a:endParaRPr/>
          </a:p>
          <a:p>
            <a:pPr indent="-342900" lvl="0" marL="342900" rtl="0" algn="l">
              <a:spcBef>
                <a:spcPts val="592"/>
              </a:spcBef>
              <a:spcAft>
                <a:spcPts val="0"/>
              </a:spcAft>
              <a:buClr>
                <a:schemeClr val="dk1"/>
              </a:buClr>
              <a:buSzPct val="100000"/>
              <a:buChar char="•"/>
            </a:pPr>
            <a:r>
              <a:rPr lang="fr-FR"/>
              <a:t>Accompagnement à la parentalité</a:t>
            </a:r>
            <a:endParaRPr/>
          </a:p>
          <a:p>
            <a:pPr indent="0" lvl="0" marL="0" rtl="0" algn="l">
              <a:spcBef>
                <a:spcPts val="592"/>
              </a:spcBef>
              <a:spcAft>
                <a:spcPts val="0"/>
              </a:spcAft>
              <a:buClr>
                <a:schemeClr val="dk1"/>
              </a:buClr>
              <a:buSzPct val="100000"/>
              <a:buNone/>
            </a:pPr>
            <a:r>
              <a:t/>
            </a:r>
            <a:endParaRPr/>
          </a:p>
          <a:p>
            <a:pPr indent="-342931" lvl="0" marL="342900" rtl="0" algn="l">
              <a:spcBef>
                <a:spcPts val="425"/>
              </a:spcBef>
              <a:spcAft>
                <a:spcPts val="0"/>
              </a:spcAft>
              <a:buClr>
                <a:srgbClr val="E36C09"/>
              </a:buClr>
              <a:buSzPct val="100000"/>
              <a:buFont typeface="Noto Sans Symbols"/>
              <a:buChar char="🡪"/>
            </a:pPr>
            <a:r>
              <a:rPr i="1" lang="fr-FR" sz="2300">
                <a:solidFill>
                  <a:srgbClr val="E36C09"/>
                </a:solidFill>
              </a:rPr>
              <a:t>Collaboration horizontale indispensable pour le développement de l’enfant ! </a:t>
            </a:r>
            <a:endParaRPr/>
          </a:p>
          <a:p>
            <a:pPr indent="-342931" lvl="0" marL="342900" rtl="0" algn="l">
              <a:spcBef>
                <a:spcPts val="425"/>
              </a:spcBef>
              <a:spcAft>
                <a:spcPts val="0"/>
              </a:spcAft>
              <a:buClr>
                <a:srgbClr val="E36C09"/>
              </a:buClr>
              <a:buSzPct val="100000"/>
              <a:buFont typeface="Noto Sans Symbols"/>
              <a:buChar char="🡪"/>
            </a:pPr>
            <a:r>
              <a:rPr i="1" lang="fr-FR" sz="2300">
                <a:solidFill>
                  <a:srgbClr val="E36C09"/>
                </a:solidFill>
              </a:rPr>
              <a:t>Des moments-clés pour tisser la relation et la collaboration.</a:t>
            </a:r>
            <a:endParaRPr i="1" sz="2300">
              <a:solidFill>
                <a:srgbClr val="E36C09"/>
              </a:solidFill>
            </a:endParaRPr>
          </a:p>
        </p:txBody>
      </p:sp>
      <p:pic>
        <p:nvPicPr>
          <p:cNvPr id="213" name="Google Shape;213;p7">
            <a:hlinkClick r:id="rId3"/>
          </p:cNvPr>
          <p:cNvPicPr preferRelativeResize="0"/>
          <p:nvPr/>
        </p:nvPicPr>
        <p:blipFill rotWithShape="1">
          <a:blip r:embed="rId4">
            <a:alphaModFix/>
          </a:blip>
          <a:srcRect b="0" l="0" r="0" t="0"/>
          <a:stretch/>
        </p:blipFill>
        <p:spPr>
          <a:xfrm>
            <a:off x="2176049" y="1152515"/>
            <a:ext cx="1091026" cy="723097"/>
          </a:xfrm>
          <a:prstGeom prst="rect">
            <a:avLst/>
          </a:prstGeom>
          <a:noFill/>
          <a:ln>
            <a:noFill/>
          </a:ln>
        </p:spPr>
      </p:pic>
      <p:pic>
        <p:nvPicPr>
          <p:cNvPr id="214" name="Google Shape;214;p7"/>
          <p:cNvPicPr preferRelativeResize="0"/>
          <p:nvPr/>
        </p:nvPicPr>
        <p:blipFill rotWithShape="1">
          <a:blip r:embed="rId5">
            <a:alphaModFix/>
          </a:blip>
          <a:srcRect b="0" l="0" r="0" t="0"/>
          <a:stretch/>
        </p:blipFill>
        <p:spPr>
          <a:xfrm>
            <a:off x="6277854" y="1054378"/>
            <a:ext cx="1380193" cy="77321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14"/>
                                        </p:tgtEl>
                                        <p:attrNameLst>
                                          <p:attrName>style.visibility</p:attrName>
                                        </p:attrNameLst>
                                      </p:cBhvr>
                                      <p:to>
                                        <p:strVal val="visible"/>
                                      </p:to>
                                    </p:set>
                                    <p:anim calcmode="lin" valueType="num">
                                      <p:cBhvr additive="base">
                                        <p:cTn dur="500"/>
                                        <p:tgtEl>
                                          <p:spTgt spid="214"/>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anim calcmode="lin" valueType="num">
                                      <p:cBhvr additive="base">
                                        <p:cTn dur="500"/>
                                        <p:tgtEl>
                                          <p:spTgt spid="212">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anim calcmode="lin" valueType="num">
                                      <p:cBhvr additive="base">
                                        <p:cTn dur="500"/>
                                        <p:tgtEl>
                                          <p:spTgt spid="212">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anim calcmode="lin" valueType="num">
                                      <p:cBhvr additive="base">
                                        <p:cTn dur="500"/>
                                        <p:tgtEl>
                                          <p:spTgt spid="212">
                                            <p:txEl>
                                              <p:pRg end="2" st="2"/>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anim calcmode="lin" valueType="num">
                                      <p:cBhvr additive="base">
                                        <p:cTn dur="500"/>
                                        <p:tgtEl>
                                          <p:spTgt spid="212">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4" st="4"/>
                                            </p:txEl>
                                          </p:spTgt>
                                        </p:tgtEl>
                                        <p:attrNameLst>
                                          <p:attrName>style.visibility</p:attrName>
                                        </p:attrNameLst>
                                      </p:cBhvr>
                                      <p:to>
                                        <p:strVal val="visible"/>
                                      </p:to>
                                    </p:set>
                                    <p:anim calcmode="lin" valueType="num">
                                      <p:cBhvr additive="base">
                                        <p:cTn dur="500"/>
                                        <p:tgtEl>
                                          <p:spTgt spid="212">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5" st="5"/>
                                            </p:txEl>
                                          </p:spTgt>
                                        </p:tgtEl>
                                        <p:attrNameLst>
                                          <p:attrName>style.visibility</p:attrName>
                                        </p:attrNameLst>
                                      </p:cBhvr>
                                      <p:to>
                                        <p:strVal val="visible"/>
                                      </p:to>
                                    </p:set>
                                    <p:anim calcmode="lin" valueType="num">
                                      <p:cBhvr additive="base">
                                        <p:cTn dur="500"/>
                                        <p:tgtEl>
                                          <p:spTgt spid="212">
                                            <p:txEl>
                                              <p:pRg end="5" st="5"/>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12">
                                            <p:txEl>
                                              <p:pRg end="6" st="6"/>
                                            </p:txEl>
                                          </p:spTgt>
                                        </p:tgtEl>
                                        <p:attrNameLst>
                                          <p:attrName>style.visibility</p:attrName>
                                        </p:attrNameLst>
                                      </p:cBhvr>
                                      <p:to>
                                        <p:strVal val="visible"/>
                                      </p:to>
                                    </p:set>
                                    <p:anim calcmode="lin" valueType="num">
                                      <p:cBhvr additive="base">
                                        <p:cTn dur="500"/>
                                        <p:tgtEl>
                                          <p:spTgt spid="212">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8"/>
          <p:cNvSpPr txBox="1"/>
          <p:nvPr>
            <p:ph type="title"/>
          </p:nvPr>
        </p:nvSpPr>
        <p:spPr>
          <a:xfrm>
            <a:off x="2057399" y="199169"/>
            <a:ext cx="6629401" cy="671655"/>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fr-FR" sz="3200">
                <a:solidFill>
                  <a:schemeClr val="dk1"/>
                </a:solidFill>
                <a:latin typeface="Calibri"/>
                <a:ea typeface="Calibri"/>
                <a:cs typeface="Calibri"/>
                <a:sym typeface="Calibri"/>
              </a:rPr>
              <a:t>Ecole et structures de la petite enfance </a:t>
            </a:r>
            <a:endParaRPr/>
          </a:p>
        </p:txBody>
      </p:sp>
      <p:sp>
        <p:nvSpPr>
          <p:cNvPr id="221" name="Google Shape;221;p8"/>
          <p:cNvSpPr txBox="1"/>
          <p:nvPr>
            <p:ph idx="1" type="body"/>
          </p:nvPr>
        </p:nvSpPr>
        <p:spPr>
          <a:xfrm>
            <a:off x="876300" y="2123528"/>
            <a:ext cx="7810500" cy="3615427"/>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chemeClr val="dk1"/>
              </a:buClr>
              <a:buSzPct val="100000"/>
              <a:buChar char="•"/>
            </a:pPr>
            <a:r>
              <a:rPr lang="fr-FR"/>
              <a:t>La cohérence éducative des adultes pour assurer la sécurité affective, participe  à :</a:t>
            </a:r>
            <a:endParaRPr/>
          </a:p>
          <a:p>
            <a:pPr indent="-285750" lvl="1" marL="742950" rtl="0" algn="l">
              <a:spcBef>
                <a:spcPts val="518"/>
              </a:spcBef>
              <a:spcAft>
                <a:spcPts val="0"/>
              </a:spcAft>
              <a:buClr>
                <a:schemeClr val="dk1"/>
              </a:buClr>
              <a:buSzPct val="100000"/>
              <a:buChar char="–"/>
            </a:pPr>
            <a:r>
              <a:rPr lang="fr-FR"/>
              <a:t>Meilleures relations</a:t>
            </a:r>
            <a:endParaRPr/>
          </a:p>
          <a:p>
            <a:pPr indent="-285750" lvl="1" marL="742950" rtl="0" algn="l">
              <a:spcBef>
                <a:spcPts val="518"/>
              </a:spcBef>
              <a:spcAft>
                <a:spcPts val="0"/>
              </a:spcAft>
              <a:buClr>
                <a:schemeClr val="dk1"/>
              </a:buClr>
              <a:buSzPct val="100000"/>
              <a:buChar char="–"/>
            </a:pPr>
            <a:r>
              <a:rPr lang="fr-FR"/>
              <a:t>Meilleures capacités émotionnelles et comportementales</a:t>
            </a:r>
            <a:endParaRPr/>
          </a:p>
          <a:p>
            <a:pPr indent="-285750" lvl="1" marL="742950" rtl="0" algn="l">
              <a:spcBef>
                <a:spcPts val="518"/>
              </a:spcBef>
              <a:spcAft>
                <a:spcPts val="0"/>
              </a:spcAft>
              <a:buClr>
                <a:schemeClr val="dk1"/>
              </a:buClr>
              <a:buSzPct val="100000"/>
              <a:buChar char="–"/>
            </a:pPr>
            <a:r>
              <a:rPr lang="fr-FR"/>
              <a:t>Estime de soi</a:t>
            </a:r>
            <a:endParaRPr/>
          </a:p>
          <a:p>
            <a:pPr indent="-285750" lvl="1" marL="742950" rtl="0" algn="l">
              <a:spcBef>
                <a:spcPts val="518"/>
              </a:spcBef>
              <a:spcAft>
                <a:spcPts val="0"/>
              </a:spcAft>
              <a:buClr>
                <a:schemeClr val="dk1"/>
              </a:buClr>
              <a:buSzPct val="100000"/>
              <a:buChar char="–"/>
            </a:pPr>
            <a:r>
              <a:rPr lang="fr-FR"/>
              <a:t>Engagement plus important dans le scolaire</a:t>
            </a:r>
            <a:endParaRPr/>
          </a:p>
          <a:p>
            <a:pPr indent="-285750" lvl="1" marL="742950" rtl="0" algn="l">
              <a:spcBef>
                <a:spcPts val="518"/>
              </a:spcBef>
              <a:spcAft>
                <a:spcPts val="0"/>
              </a:spcAft>
              <a:buClr>
                <a:schemeClr val="dk1"/>
              </a:buClr>
              <a:buSzPct val="100000"/>
              <a:buChar char="–"/>
            </a:pPr>
            <a:r>
              <a:rPr lang="fr-FR"/>
              <a:t>Capacité d’attention</a:t>
            </a:r>
            <a:endParaRPr/>
          </a:p>
          <a:p>
            <a:pPr indent="-285750" lvl="1" marL="742950" rtl="0" algn="l">
              <a:spcBef>
                <a:spcPts val="518"/>
              </a:spcBef>
              <a:spcAft>
                <a:spcPts val="0"/>
              </a:spcAft>
              <a:buClr>
                <a:schemeClr val="dk1"/>
              </a:buClr>
              <a:buSzPct val="100000"/>
              <a:buChar char="–"/>
            </a:pPr>
            <a:r>
              <a:rPr lang="fr-FR"/>
              <a:t>Performances cognitives, langagières et scolaires</a:t>
            </a:r>
            <a:endParaRPr/>
          </a:p>
        </p:txBody>
      </p:sp>
      <p:pic>
        <p:nvPicPr>
          <p:cNvPr id="222" name="Google Shape;222;p8">
            <a:hlinkClick r:id="rId3"/>
          </p:cNvPr>
          <p:cNvPicPr preferRelativeResize="0"/>
          <p:nvPr/>
        </p:nvPicPr>
        <p:blipFill rotWithShape="1">
          <a:blip r:embed="rId4">
            <a:alphaModFix/>
          </a:blip>
          <a:srcRect b="0" l="0" r="0" t="0"/>
          <a:stretch/>
        </p:blipFill>
        <p:spPr>
          <a:xfrm>
            <a:off x="2092083" y="1034437"/>
            <a:ext cx="1089267" cy="721931"/>
          </a:xfrm>
          <a:prstGeom prst="rect">
            <a:avLst/>
          </a:prstGeom>
          <a:noFill/>
          <a:ln>
            <a:noFill/>
          </a:ln>
        </p:spPr>
      </p:pic>
      <p:pic>
        <p:nvPicPr>
          <p:cNvPr id="223" name="Google Shape;223;p8"/>
          <p:cNvPicPr preferRelativeResize="0"/>
          <p:nvPr/>
        </p:nvPicPr>
        <p:blipFill rotWithShape="1">
          <a:blip r:embed="rId5">
            <a:alphaModFix/>
          </a:blip>
          <a:srcRect b="0" l="0" r="0" t="0"/>
          <a:stretch/>
        </p:blipFill>
        <p:spPr>
          <a:xfrm>
            <a:off x="6819900" y="1119045"/>
            <a:ext cx="1349929" cy="75626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3"/>
                                        </p:tgtEl>
                                        <p:attrNameLst>
                                          <p:attrName>style.visibility</p:attrName>
                                        </p:attrNameLst>
                                      </p:cBhvr>
                                      <p:to>
                                        <p:strVal val="visible"/>
                                      </p:to>
                                    </p:set>
                                    <p:anim calcmode="lin" valueType="num">
                                      <p:cBhvr additive="base">
                                        <p:cTn dur="500"/>
                                        <p:tgtEl>
                                          <p:spTgt spid="223"/>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0" st="0"/>
                                            </p:txEl>
                                          </p:spTgt>
                                        </p:tgtEl>
                                        <p:attrNameLst>
                                          <p:attrName>style.visibility</p:attrName>
                                        </p:attrNameLst>
                                      </p:cBhvr>
                                      <p:to>
                                        <p:strVal val="visible"/>
                                      </p:to>
                                    </p:set>
                                    <p:anim calcmode="lin" valueType="num">
                                      <p:cBhvr additive="base">
                                        <p:cTn dur="500"/>
                                        <p:tgtEl>
                                          <p:spTgt spid="221">
                                            <p:txEl>
                                              <p:pRg end="0" st="0"/>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1" st="1"/>
                                            </p:txEl>
                                          </p:spTgt>
                                        </p:tgtEl>
                                        <p:attrNameLst>
                                          <p:attrName>style.visibility</p:attrName>
                                        </p:attrNameLst>
                                      </p:cBhvr>
                                      <p:to>
                                        <p:strVal val="visible"/>
                                      </p:to>
                                    </p:set>
                                    <p:anim calcmode="lin" valueType="num">
                                      <p:cBhvr additive="base">
                                        <p:cTn dur="500"/>
                                        <p:tgtEl>
                                          <p:spTgt spid="221">
                                            <p:txEl>
                                              <p:pRg end="1" st="1"/>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2" st="2"/>
                                            </p:txEl>
                                          </p:spTgt>
                                        </p:tgtEl>
                                        <p:attrNameLst>
                                          <p:attrName>style.visibility</p:attrName>
                                        </p:attrNameLst>
                                      </p:cBhvr>
                                      <p:to>
                                        <p:strVal val="visible"/>
                                      </p:to>
                                    </p:set>
                                    <p:anim calcmode="lin" valueType="num">
                                      <p:cBhvr additive="base">
                                        <p:cTn dur="500"/>
                                        <p:tgtEl>
                                          <p:spTgt spid="221">
                                            <p:txEl>
                                              <p:pRg end="2" st="2"/>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3" st="3"/>
                                            </p:txEl>
                                          </p:spTgt>
                                        </p:tgtEl>
                                        <p:attrNameLst>
                                          <p:attrName>style.visibility</p:attrName>
                                        </p:attrNameLst>
                                      </p:cBhvr>
                                      <p:to>
                                        <p:strVal val="visible"/>
                                      </p:to>
                                    </p:set>
                                    <p:anim calcmode="lin" valueType="num">
                                      <p:cBhvr additive="base">
                                        <p:cTn dur="500"/>
                                        <p:tgtEl>
                                          <p:spTgt spid="221">
                                            <p:txEl>
                                              <p:pRg end="3" st="3"/>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4" st="4"/>
                                            </p:txEl>
                                          </p:spTgt>
                                        </p:tgtEl>
                                        <p:attrNameLst>
                                          <p:attrName>style.visibility</p:attrName>
                                        </p:attrNameLst>
                                      </p:cBhvr>
                                      <p:to>
                                        <p:strVal val="visible"/>
                                      </p:to>
                                    </p:set>
                                    <p:anim calcmode="lin" valueType="num">
                                      <p:cBhvr additive="base">
                                        <p:cTn dur="500"/>
                                        <p:tgtEl>
                                          <p:spTgt spid="221">
                                            <p:txEl>
                                              <p:pRg end="4" st="4"/>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5" st="5"/>
                                            </p:txEl>
                                          </p:spTgt>
                                        </p:tgtEl>
                                        <p:attrNameLst>
                                          <p:attrName>style.visibility</p:attrName>
                                        </p:attrNameLst>
                                      </p:cBhvr>
                                      <p:to>
                                        <p:strVal val="visible"/>
                                      </p:to>
                                    </p:set>
                                    <p:anim calcmode="lin" valueType="num">
                                      <p:cBhvr additive="base">
                                        <p:cTn dur="500"/>
                                        <p:tgtEl>
                                          <p:spTgt spid="221">
                                            <p:txEl>
                                              <p:pRg end="5" st="5"/>
                                            </p:txEl>
                                          </p:spTgt>
                                        </p:tgtEl>
                                        <p:attrNameLst>
                                          <p:attrName>ppt_y</p:attrName>
                                        </p:attrNameLst>
                                      </p:cBhvr>
                                      <p:tavLst>
                                        <p:tav fmla="" tm="0">
                                          <p:val>
                                            <p:strVal val="#ppt_y+1"/>
                                          </p:val>
                                        </p:tav>
                                        <p:tav fmla="" tm="100000">
                                          <p:val>
                                            <p:strVal val="#ppt_y"/>
                                          </p:val>
                                        </p:tav>
                                      </p:tavLst>
                                    </p:anim>
                                  </p:childTnLst>
                                </p:cTn>
                              </p:par>
                              <p:par>
                                <p:cTn fill="hold" nodeType="withEffect" presetClass="entr" presetID="2" presetSubtype="4">
                                  <p:stCondLst>
                                    <p:cond delay="0"/>
                                  </p:stCondLst>
                                  <p:childTnLst>
                                    <p:set>
                                      <p:cBhvr>
                                        <p:cTn dur="1" fill="hold">
                                          <p:stCondLst>
                                            <p:cond delay="0"/>
                                          </p:stCondLst>
                                        </p:cTn>
                                        <p:tgtEl>
                                          <p:spTgt spid="221">
                                            <p:txEl>
                                              <p:pRg end="6" st="6"/>
                                            </p:txEl>
                                          </p:spTgt>
                                        </p:tgtEl>
                                        <p:attrNameLst>
                                          <p:attrName>style.visibility</p:attrName>
                                        </p:attrNameLst>
                                      </p:cBhvr>
                                      <p:to>
                                        <p:strVal val="visible"/>
                                      </p:to>
                                    </p:set>
                                    <p:anim calcmode="lin" valueType="num">
                                      <p:cBhvr additive="base">
                                        <p:cTn dur="500"/>
                                        <p:tgtEl>
                                          <p:spTgt spid="221">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9"/>
          <p:cNvSpPr txBox="1"/>
          <p:nvPr>
            <p:ph type="title"/>
          </p:nvPr>
        </p:nvSpPr>
        <p:spPr>
          <a:xfrm>
            <a:off x="1933574" y="274638"/>
            <a:ext cx="6753225" cy="846239"/>
          </a:xfrm>
          <a:prstGeom prst="rect">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647"/>
              </a:srgbClr>
            </a:outerShdw>
          </a:effectLst>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rPr lang="fr-FR">
                <a:solidFill>
                  <a:schemeClr val="dk1"/>
                </a:solidFill>
                <a:latin typeface="Calibri"/>
                <a:ea typeface="Calibri"/>
                <a:cs typeface="Calibri"/>
                <a:sym typeface="Calibri"/>
              </a:rPr>
              <a:t>Enjeux pour l’établissement</a:t>
            </a:r>
            <a:endParaRPr/>
          </a:p>
        </p:txBody>
      </p:sp>
      <p:sp>
        <p:nvSpPr>
          <p:cNvPr id="229" name="Google Shape;229;p9"/>
          <p:cNvSpPr txBox="1"/>
          <p:nvPr>
            <p:ph idx="1" type="body"/>
          </p:nvPr>
        </p:nvSpPr>
        <p:spPr>
          <a:xfrm>
            <a:off x="954740" y="1480516"/>
            <a:ext cx="7846359" cy="4691684"/>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3200"/>
              <a:buNone/>
            </a:pPr>
            <a:r>
              <a:rPr b="1" lang="fr-FR"/>
              <a:t>A partir de ce que je viens d’entendre, répondre à ces questions </a:t>
            </a:r>
            <a:r>
              <a:rPr lang="fr-FR" sz="2000"/>
              <a:t>(en équipe ou par groupe de 4 à 6) :</a:t>
            </a:r>
            <a:endParaRPr/>
          </a:p>
          <a:p>
            <a:pPr indent="0" lvl="0" marL="0" rtl="0" algn="just">
              <a:spcBef>
                <a:spcPts val="640"/>
              </a:spcBef>
              <a:spcAft>
                <a:spcPts val="0"/>
              </a:spcAft>
              <a:buClr>
                <a:schemeClr val="dk1"/>
              </a:buClr>
              <a:buSzPts val="3200"/>
              <a:buNone/>
            </a:pPr>
            <a:r>
              <a:rPr i="1" lang="fr-FR"/>
              <a:t>1- Identifier les points forts, les bonnes pratiques de notre établissement, à destination des maternelles.</a:t>
            </a:r>
            <a:endParaRPr/>
          </a:p>
          <a:p>
            <a:pPr indent="0" lvl="0" marL="0" rtl="0" algn="just">
              <a:spcBef>
                <a:spcPts val="640"/>
              </a:spcBef>
              <a:spcAft>
                <a:spcPts val="0"/>
              </a:spcAft>
              <a:buClr>
                <a:schemeClr val="dk1"/>
              </a:buClr>
              <a:buSzPts val="3200"/>
              <a:buNone/>
            </a:pPr>
            <a:r>
              <a:rPr i="1" lang="fr-FR"/>
              <a:t>2- Identifier nos besoins (formation, matériel, organisation…).</a:t>
            </a:r>
            <a:endParaRPr/>
          </a:p>
          <a:p>
            <a:pPr indent="0" lvl="0" marL="0" rtl="0" algn="just">
              <a:spcBef>
                <a:spcPts val="640"/>
              </a:spcBef>
              <a:spcAft>
                <a:spcPts val="0"/>
              </a:spcAft>
              <a:buClr>
                <a:schemeClr val="dk1"/>
              </a:buClr>
              <a:buSzPts val="3200"/>
              <a:buNone/>
            </a:pPr>
            <a:r>
              <a:rPr i="1" lang="fr-FR"/>
              <a:t>3- Retenir un ou deux chantiers prioritaires à engager.</a:t>
            </a:r>
            <a:endParaRPr i="1" sz="2000"/>
          </a:p>
          <a:p>
            <a:pPr indent="-215900" lvl="0" marL="342900" rtl="0" algn="l">
              <a:spcBef>
                <a:spcPts val="400"/>
              </a:spcBef>
              <a:spcAft>
                <a:spcPts val="0"/>
              </a:spcAft>
              <a:buClr>
                <a:schemeClr val="dk1"/>
              </a:buClr>
              <a:buSzPts val="2000"/>
              <a:buFont typeface="Calibri"/>
              <a:buNone/>
            </a:pPr>
            <a:r>
              <a:t/>
            </a:r>
            <a:endParaRPr sz="20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9">
                                            <p:txEl>
                                              <p:pRg end="0" st="0"/>
                                            </p:txEl>
                                          </p:spTgt>
                                        </p:tgtEl>
                                        <p:attrNameLst>
                                          <p:attrName>style.visibility</p:attrName>
                                        </p:attrNameLst>
                                      </p:cBhvr>
                                      <p:to>
                                        <p:strVal val="visible"/>
                                      </p:to>
                                    </p:set>
                                    <p:anim calcmode="lin" valueType="num">
                                      <p:cBhvr additive="base">
                                        <p:cTn dur="500"/>
                                        <p:tgtEl>
                                          <p:spTgt spid="229">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9">
                                            <p:txEl>
                                              <p:pRg end="1" st="1"/>
                                            </p:txEl>
                                          </p:spTgt>
                                        </p:tgtEl>
                                        <p:attrNameLst>
                                          <p:attrName>style.visibility</p:attrName>
                                        </p:attrNameLst>
                                      </p:cBhvr>
                                      <p:to>
                                        <p:strVal val="visible"/>
                                      </p:to>
                                    </p:set>
                                    <p:anim calcmode="lin" valueType="num">
                                      <p:cBhvr additive="base">
                                        <p:cTn dur="500"/>
                                        <p:tgtEl>
                                          <p:spTgt spid="229">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9">
                                            <p:txEl>
                                              <p:pRg end="2" st="2"/>
                                            </p:txEl>
                                          </p:spTgt>
                                        </p:tgtEl>
                                        <p:attrNameLst>
                                          <p:attrName>style.visibility</p:attrName>
                                        </p:attrNameLst>
                                      </p:cBhvr>
                                      <p:to>
                                        <p:strVal val="visible"/>
                                      </p:to>
                                    </p:set>
                                    <p:anim calcmode="lin" valueType="num">
                                      <p:cBhvr additive="base">
                                        <p:cTn dur="500"/>
                                        <p:tgtEl>
                                          <p:spTgt spid="229">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9">
                                            <p:txEl>
                                              <p:pRg end="3" st="3"/>
                                            </p:txEl>
                                          </p:spTgt>
                                        </p:tgtEl>
                                        <p:attrNameLst>
                                          <p:attrName>style.visibility</p:attrName>
                                        </p:attrNameLst>
                                      </p:cBhvr>
                                      <p:to>
                                        <p:strVal val="visible"/>
                                      </p:to>
                                    </p:set>
                                    <p:anim calcmode="lin" valueType="num">
                                      <p:cBhvr additive="base">
                                        <p:cTn dur="500"/>
                                        <p:tgtEl>
                                          <p:spTgt spid="229">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229">
                                            <p:txEl>
                                              <p:pRg end="4" st="4"/>
                                            </p:txEl>
                                          </p:spTgt>
                                        </p:tgtEl>
                                        <p:attrNameLst>
                                          <p:attrName>style.visibility</p:attrName>
                                        </p:attrNameLst>
                                      </p:cBhvr>
                                      <p:to>
                                        <p:strVal val="visible"/>
                                      </p:to>
                                    </p:set>
                                    <p:anim calcmode="lin" valueType="num">
                                      <p:cBhvr additive="base">
                                        <p:cTn dur="500"/>
                                        <p:tgtEl>
                                          <p:spTgt spid="229">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nception personnalisé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Conception personnalisé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2015-07-17T08:33:25Z</dcterms:created>
  <dc:creator>Helene Johnson</dc:creator>
</cp:coreProperties>
</file>