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60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89" autoAdjust="0"/>
    <p:restoredTop sz="89937" autoAdjust="0"/>
  </p:normalViewPr>
  <p:slideViewPr>
    <p:cSldViewPr snapToGrid="0" snapToObjects="1">
      <p:cViewPr varScale="1">
        <p:scale>
          <a:sx n="76" d="100"/>
          <a:sy n="76" d="100"/>
        </p:scale>
        <p:origin x="215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A3163-5BB3-406A-9447-599D7D90C508}" type="datetimeFigureOut">
              <a:rPr lang="fr-FR" smtClean="0"/>
              <a:t>13/02/2024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236DAF-FC65-4D8F-9985-7EC033CBA0B9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17630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36DAF-FC65-4D8F-9985-7EC033CBA0B9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5148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096E-CF6B-4CEF-A470-8270F3FE3AD8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79E7-1DB0-4150-8ADC-99595F005D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5580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096E-CF6B-4CEF-A470-8270F3FE3AD8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79E7-1DB0-4150-8ADC-99595F005D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0031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096E-CF6B-4CEF-A470-8270F3FE3AD8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79E7-1DB0-4150-8ADC-99595F005D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5327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04FE0-43EB-4405-B19E-7E67A0CDA23C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330F-DEE8-41ED-8C2F-1350D56C6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3268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04FE0-43EB-4405-B19E-7E67A0CDA23C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330F-DEE8-41ED-8C2F-1350D56C6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8674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04FE0-43EB-4405-B19E-7E67A0CDA23C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330F-DEE8-41ED-8C2F-1350D56C6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635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04FE0-43EB-4405-B19E-7E67A0CDA23C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330F-DEE8-41ED-8C2F-1350D56C6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867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04FE0-43EB-4405-B19E-7E67A0CDA23C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330F-DEE8-41ED-8C2F-1350D56C6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99563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04FE0-43EB-4405-B19E-7E67A0CDA23C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330F-DEE8-41ED-8C2F-1350D56C6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8222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04FE0-43EB-4405-B19E-7E67A0CDA23C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330F-DEE8-41ED-8C2F-1350D56C6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7624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04FE0-43EB-4405-B19E-7E67A0CDA23C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330F-DEE8-41ED-8C2F-1350D56C6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2205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096E-CF6B-4CEF-A470-8270F3FE3AD8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79E7-1DB0-4150-8ADC-99595F005D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1786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04FE0-43EB-4405-B19E-7E67A0CDA23C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330F-DEE8-41ED-8C2F-1350D56C6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9766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04FE0-43EB-4405-B19E-7E67A0CDA23C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330F-DEE8-41ED-8C2F-1350D56C6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92320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04FE0-43EB-4405-B19E-7E67A0CDA23C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330F-DEE8-41ED-8C2F-1350D56C6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72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096E-CF6B-4CEF-A470-8270F3FE3AD8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79E7-1DB0-4150-8ADC-99595F005D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573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096E-CF6B-4CEF-A470-8270F3FE3AD8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79E7-1DB0-4150-8ADC-99595F005D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381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096E-CF6B-4CEF-A470-8270F3FE3AD8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79E7-1DB0-4150-8ADC-99595F005D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03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096E-CF6B-4CEF-A470-8270F3FE3AD8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79E7-1DB0-4150-8ADC-99595F005D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8358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096E-CF6B-4CEF-A470-8270F3FE3AD8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79E7-1DB0-4150-8ADC-99595F005D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3296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096E-CF6B-4CEF-A470-8270F3FE3AD8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79E7-1DB0-4150-8ADC-99595F005D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0516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096E-CF6B-4CEF-A470-8270F3FE3AD8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79E7-1DB0-4150-8ADC-99595F005D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5492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2096E-CF6B-4CEF-A470-8270F3FE3AD8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A79E7-1DB0-4150-8ADC-99595F005D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0296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04FE0-43EB-4405-B19E-7E67A0CDA23C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D330F-DEE8-41ED-8C2F-1350D56C6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46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3"/>
          <p:cNvSpPr>
            <a:spLocks noGrp="1"/>
          </p:cNvSpPr>
          <p:nvPr>
            <p:ph type="ctrTitle"/>
          </p:nvPr>
        </p:nvSpPr>
        <p:spPr>
          <a:xfrm>
            <a:off x="1299029" y="621274"/>
            <a:ext cx="7673351" cy="578333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fr-FR" sz="4000" b="1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4000" b="1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PPCR : un levier </a:t>
            </a:r>
            <a:b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4000" b="1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l'animation pédagogique</a:t>
            </a:r>
            <a:br>
              <a:rPr lang="fr-FR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8A2A537-CE63-41D3-BF3E-234171EA7A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5201" y="3798076"/>
            <a:ext cx="1316850" cy="136562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0E9C375-DE2A-4B58-970D-B55E1FF09C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8594" y="332657"/>
            <a:ext cx="2186930" cy="168706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BBF41F27-45E8-41AD-9C91-1A88A3F51A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71357" y="332657"/>
            <a:ext cx="1068085" cy="20390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85D6CC-8FC4-442E-9370-A024754E1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</a:pPr>
            <a:b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1- Regard sur mes compétences</a:t>
            </a:r>
            <a:br>
              <a:rPr lang="fr-FR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8680DA-D484-4E91-B85B-71AE707C0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8696" y="1600200"/>
            <a:ext cx="7438103" cy="4525963"/>
          </a:xfrm>
        </p:spPr>
        <p:txBody>
          <a:bodyPr/>
          <a:lstStyle/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Démarche individuelle d’introspection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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Chaque enseignant écrit les compétences qu’ils possèdent, en les illustrant par des situations concrètes.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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</a:rPr>
              <a:t>Chaque enseignant identifie également les compétences qu’il pense devoir développer.</a:t>
            </a:r>
          </a:p>
          <a:p>
            <a:pPr algn="just">
              <a:buFont typeface="Wingdings" panose="05000000000000000000" pitchFamily="2" charset="2"/>
              <a:buChar char=""/>
            </a:pPr>
            <a:endParaRPr lang="fr-FR" sz="2400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fr-FR" sz="2000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 </a:t>
            </a:r>
            <a:r>
              <a:rPr lang="fr-FR" sz="2000" dirty="0">
                <a:solidFill>
                  <a:schemeClr val="accent6">
                    <a:lumMod val="75000"/>
                  </a:schemeClr>
                </a:solidFill>
              </a:rPr>
              <a:t>Annexe 1 – « Tableau d’introspection  »</a:t>
            </a:r>
            <a:endParaRPr lang="fr-FR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141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317D58-EC81-40B0-BD3C-D6E1CCA01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indent="-342900">
              <a:spcAft>
                <a:spcPts val="0"/>
              </a:spcAft>
            </a:pPr>
            <a:b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2- Identification et développement des compétences professionnelles</a:t>
            </a:r>
            <a:br>
              <a:rPr lang="fr-FR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258E50-0F58-46A4-A61C-9E98184BA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9032" y="1632155"/>
            <a:ext cx="7457768" cy="4494008"/>
          </a:xfrm>
        </p:spPr>
        <p:txBody>
          <a:bodyPr>
            <a:normAutofit/>
          </a:bodyPr>
          <a:lstStyle/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Démarche collective d’identification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Nous allons partager ce que nous avons réalisé dans le point 1, en le croisant avec le référentiel de compétences des maîtres.</a:t>
            </a:r>
          </a:p>
          <a:p>
            <a:pPr marL="5715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"/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2400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 </a:t>
            </a: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Annexe 2 – « Référentiel de compétences des maîtres »</a:t>
            </a:r>
          </a:p>
          <a:p>
            <a:pPr marL="5715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"/>
            </a:pP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42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83C2E9-795E-454D-A03A-1EF97E28A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spcAft>
                <a:spcPts val="0"/>
              </a:spcAft>
            </a:pPr>
            <a:b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3- Des compétences individuelles aux compétences de l’équipe</a:t>
            </a:r>
            <a:br>
              <a:rPr lang="fr-FR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90F406-EEFE-4415-877E-E74CCA1BF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528" y="1600200"/>
            <a:ext cx="7428271" cy="4525963"/>
          </a:xfrm>
        </p:spPr>
        <p:txBody>
          <a:bodyPr>
            <a:normAutofit fontScale="70000" lnSpcReduction="20000"/>
          </a:bodyPr>
          <a:lstStyle/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3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3.1 Evaluation du degré d’acquisition des compétences</a:t>
            </a:r>
            <a:endParaRPr lang="fr-FR" sz="3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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Pour chacune des compétences, chacun se positionne / son degré de maitrise :</a:t>
            </a:r>
            <a:endParaRPr lang="fr-FR" sz="4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457200" algn="just">
              <a:lnSpc>
                <a:spcPct val="115000"/>
              </a:lnSpc>
            </a:pPr>
            <a:r>
              <a:rPr lang="fr-FR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Vert : Je maîtrise cette compétence et je peux donner plusieurs exemples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457200" algn="just">
              <a:lnSpc>
                <a:spcPct val="115000"/>
              </a:lnSpc>
            </a:pPr>
            <a:r>
              <a:rPr lang="fr-FR" b="1" dirty="0">
                <a:solidFill>
                  <a:srgbClr val="F7964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Orange : J’ai besoin d’approfondir cette compétence et j’ai peu d’exemples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457200" algn="just">
              <a:lnSpc>
                <a:spcPct val="115000"/>
              </a:lnSpc>
              <a:spcAft>
                <a:spcPts val="1000"/>
              </a:spcAft>
            </a:pPr>
            <a:r>
              <a:rPr lang="fr-F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Rouge : J’ai besoin d’investir cette compétence - je n’ai pas d’exemple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048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83C2E9-795E-454D-A03A-1EF97E28A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spcAft>
                <a:spcPts val="0"/>
              </a:spcAft>
            </a:pPr>
            <a:b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3- Des compétences individuelles aux compétences de l’équipe</a:t>
            </a:r>
            <a:br>
              <a:rPr lang="fr-FR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90F406-EEFE-4415-877E-E74CCA1BF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528" y="1600200"/>
            <a:ext cx="7428271" cy="4525963"/>
          </a:xfrm>
        </p:spPr>
        <p:txBody>
          <a:bodyPr>
            <a:normAutofit fontScale="55000" lnSpcReduction="20000"/>
          </a:bodyPr>
          <a:lstStyle/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3.1 Evalu</a:t>
            </a:r>
            <a:r>
              <a:rPr lang="fr-FR" sz="4400" b="1" dirty="0">
                <a:latin typeface="Calibri" panose="020F0502020204030204" pitchFamily="34" charset="0"/>
                <a:cs typeface="Calibri" panose="020F0502020204030204" pitchFamily="34" charset="0"/>
              </a:rPr>
              <a:t>ation</a:t>
            </a:r>
            <a:r>
              <a:rPr lang="fr-F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du degré d’acquisition des compétences</a:t>
            </a:r>
            <a:endParaRPr lang="fr-FR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4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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Expression libre : </a:t>
            </a:r>
            <a:endParaRPr lang="fr-FR" sz="5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“Que nous dit ce travail collectif ?” </a:t>
            </a:r>
            <a:endParaRPr lang="fr-FR" sz="5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45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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Mise en commun : faisons parler </a:t>
            </a: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chacune des </a:t>
            </a:r>
            <a:r>
              <a:rPr lang="fr-FR" sz="4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compétences  en nommant et précisant les illustrations</a:t>
            </a:r>
            <a:endParaRPr lang="fr-FR" sz="6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fr-FR" sz="4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 qu’on réussit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fr-FR" sz="4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 qui est plus difficile 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fr-FR" sz="4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 qui ne se fait pas</a:t>
            </a:r>
            <a:endParaRPr lang="fr-FR" sz="6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0187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83C2E9-795E-454D-A03A-1EF97E28A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spcAft>
                <a:spcPts val="0"/>
              </a:spcAft>
            </a:pPr>
            <a:b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3- Des compétences individuelles aux compétences de l’équipe</a:t>
            </a:r>
            <a:br>
              <a:rPr lang="fr-FR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90F406-EEFE-4415-877E-E74CCA1BF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528" y="1600200"/>
            <a:ext cx="7428271" cy="4761271"/>
          </a:xfrm>
        </p:spPr>
        <p:txBody>
          <a:bodyPr>
            <a:normAutofit fontScale="25000" lnSpcReduction="20000"/>
          </a:bodyPr>
          <a:lstStyle/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9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3.2 Exploration d’une ou plusieurs compétences</a:t>
            </a:r>
            <a:endParaRPr lang="fr-FR" sz="9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r-FR" sz="4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9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 </a:t>
            </a:r>
            <a:r>
              <a:rPr lang="fr-FR" sz="9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Prenons connaissance d’une compétence développée : identifions les indicateurs </a:t>
            </a:r>
            <a:endParaRPr lang="fr-FR" sz="6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15000"/>
              </a:lnSpc>
              <a:buNone/>
            </a:pPr>
            <a:r>
              <a:rPr lang="fr-FR" sz="8000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 </a:t>
            </a:r>
            <a:r>
              <a:rPr lang="fr-FR" sz="7400" dirty="0">
                <a:solidFill>
                  <a:schemeClr val="accent6">
                    <a:lumMod val="75000"/>
                  </a:schemeClr>
                </a:solidFill>
              </a:rPr>
              <a:t>Annexe 4 « RVC – Tableau des compétences avec indicateurs »</a:t>
            </a: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fr-FR" sz="6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9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</a:t>
            </a:r>
            <a:r>
              <a:rPr lang="fr-FR" sz="9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Travaillons sur une compétence retenue par l’équipe :</a:t>
            </a:r>
            <a:endParaRPr lang="fr-FR" sz="1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fr-FR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 la compétence a déjà été travaillée avec les indicateurs : recherchons des illustrations puis des actions à mettre en œuvre ou des pratiques à ajuster pour développer cette compétence</a:t>
            </a:r>
            <a:endParaRPr lang="fr-FR" sz="9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fr-FR" sz="7200" dirty="0">
                <a:latin typeface="Calibri" panose="020F0502020204030204" pitchFamily="34" charset="0"/>
                <a:ea typeface="Calibri" panose="020F0502020204030204" pitchFamily="34" charset="0"/>
              </a:rPr>
              <a:t>Si la compétence n’a pas déjà été travaillée : recherchons des indicateurs, puis des actions à mettre en œuvre ou des pratiques à ajuster pour développer cette compétence</a:t>
            </a:r>
          </a:p>
          <a:p>
            <a:pPr marL="114300" indent="0" algn="just">
              <a:lnSpc>
                <a:spcPct val="115000"/>
              </a:lnSpc>
              <a:buNone/>
            </a:pPr>
            <a:r>
              <a:rPr lang="fr-FR" sz="8000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 </a:t>
            </a:r>
            <a:r>
              <a:rPr lang="fr-FR" sz="7400" dirty="0">
                <a:solidFill>
                  <a:schemeClr val="accent6">
                    <a:lumMod val="75000"/>
                  </a:schemeClr>
                </a:solidFill>
              </a:rPr>
              <a:t>Annexe 5 « Grille des compétences sans les indicateurs »</a:t>
            </a:r>
          </a:p>
        </p:txBody>
      </p:sp>
    </p:spTree>
    <p:extLst>
      <p:ext uri="{BB962C8B-B14F-4D97-AF65-F5344CB8AC3E}">
        <p14:creationId xmlns:p14="http://schemas.microsoft.com/office/powerpoint/2010/main" val="194288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83C2E9-795E-454D-A03A-1EF97E28A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spcAft>
                <a:spcPts val="0"/>
              </a:spcAft>
            </a:pPr>
            <a:b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4-	Bilan et suites possibles</a:t>
            </a:r>
            <a:br>
              <a:rPr lang="fr-FR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90F406-EEFE-4415-877E-E74CCA1BF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528" y="1600200"/>
            <a:ext cx="7428271" cy="4525963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Faire un bilan en fin d’année sur le développement des compétences professionnelles que </a:t>
            </a:r>
            <a:r>
              <a:rPr lang="fr-FR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l’équipe a retenues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sur lesquelles elle a travaillé.</a:t>
            </a:r>
            <a:endParaRPr lang="fr-FR" sz="2400" dirty="0"/>
          </a:p>
          <a:p>
            <a:pPr marL="0" lvl="0" indent="0" algn="just">
              <a:buNone/>
            </a:pP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Elaborer un plan de Formation Continue Enseignants.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066583029"/>
      </p:ext>
    </p:extLst>
  </p:cSld>
  <p:clrMapOvr>
    <a:masterClrMapping/>
  </p:clrMapOvr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394</Words>
  <Application>Microsoft Office PowerPoint</Application>
  <PresentationFormat>Affichage à l'écran (4:3)</PresentationFormat>
  <Paragraphs>45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Wingdings</vt:lpstr>
      <vt:lpstr>1_Conception personnalisée</vt:lpstr>
      <vt:lpstr>Conception personnalisée</vt:lpstr>
      <vt:lpstr> Le PPCR : un levier  pour l'animation pédagogique </vt:lpstr>
      <vt:lpstr> 1- Regard sur mes compétences </vt:lpstr>
      <vt:lpstr> 2- Identification et développement des compétences professionnelles </vt:lpstr>
      <vt:lpstr> 3- Des compétences individuelles aux compétences de l’équipe </vt:lpstr>
      <vt:lpstr> 3- Des compétences individuelles aux compétences de l’équipe </vt:lpstr>
      <vt:lpstr> 3- Des compétences individuelles aux compétences de l’équipe </vt:lpstr>
      <vt:lpstr> 4- Bilan et suites possibles </vt:lpstr>
    </vt:vector>
  </TitlesOfParts>
  <Company>Ca2m graphique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Helene Johnson</dc:creator>
  <cp:lastModifiedBy>Sabine Merlet</cp:lastModifiedBy>
  <cp:revision>95</cp:revision>
  <dcterms:created xsi:type="dcterms:W3CDTF">2015-07-17T08:33:25Z</dcterms:created>
  <dcterms:modified xsi:type="dcterms:W3CDTF">2024-02-13T15:30:36Z</dcterms:modified>
</cp:coreProperties>
</file>