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8" r:id="rId3"/>
    <p:sldId id="313" r:id="rId4"/>
    <p:sldId id="339" r:id="rId5"/>
    <p:sldId id="320" r:id="rId6"/>
    <p:sldId id="326" r:id="rId7"/>
    <p:sldId id="321" r:id="rId8"/>
    <p:sldId id="327" r:id="rId9"/>
    <p:sldId id="325" r:id="rId10"/>
    <p:sldId id="322" r:id="rId11"/>
    <p:sldId id="328" r:id="rId12"/>
    <p:sldId id="324" r:id="rId13"/>
    <p:sldId id="329" r:id="rId14"/>
    <p:sldId id="323" r:id="rId15"/>
    <p:sldId id="330" r:id="rId16"/>
    <p:sldId id="340" r:id="rId17"/>
    <p:sldId id="331" r:id="rId18"/>
    <p:sldId id="332" r:id="rId19"/>
    <p:sldId id="333" r:id="rId20"/>
    <p:sldId id="334" r:id="rId21"/>
    <p:sldId id="335" r:id="rId22"/>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B9BD5"/>
    <a:srgbClr val="6BBB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84" d="100"/>
          <a:sy n="84"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8215"/>
          </a:xfrm>
          <a:prstGeom prst="rect">
            <a:avLst/>
          </a:prstGeom>
        </p:spPr>
        <p:txBody>
          <a:bodyPr vert="horz" lIns="91458" tIns="45729" rIns="91458" bIns="45729" rtlCol="0"/>
          <a:lstStyle>
            <a:lvl1pPr algn="r">
              <a:defRPr sz="1200"/>
            </a:lvl1pPr>
          </a:lstStyle>
          <a:p>
            <a:fld id="{54502597-A2C1-49A7-8FE7-1F9CFD1D5B8C}" type="datetimeFigureOut">
              <a:rPr lang="fr-FR" smtClean="0"/>
              <a:t>26/03/2024</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0"/>
            <a:ext cx="2946347" cy="498214"/>
          </a:xfrm>
          <a:prstGeom prst="rect">
            <a:avLst/>
          </a:prstGeom>
        </p:spPr>
        <p:txBody>
          <a:bodyPr vert="horz" lIns="91458" tIns="45729" rIns="91458" bIns="457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1458" tIns="45729" rIns="91458" bIns="45729" rtlCol="0" anchor="b"/>
          <a:lstStyle>
            <a:lvl1pPr algn="r">
              <a:defRPr sz="1200"/>
            </a:lvl1pPr>
          </a:lstStyle>
          <a:p>
            <a:fld id="{A9AE21E8-E062-405F-B487-FE3F958BEDEC}" type="slidenum">
              <a:rPr lang="fr-FR" smtClean="0"/>
              <a:t>‹N°›</a:t>
            </a:fld>
            <a:endParaRPr lang="fr-FR"/>
          </a:p>
        </p:txBody>
      </p:sp>
    </p:spTree>
    <p:extLst>
      <p:ext uri="{BB962C8B-B14F-4D97-AF65-F5344CB8AC3E}">
        <p14:creationId xmlns:p14="http://schemas.microsoft.com/office/powerpoint/2010/main" val="18397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54A3AA0-599A-4F04-8C36-2047E0AA3A39}" type="datetime1">
              <a:rPr lang="fr-FR" smtClean="0"/>
              <a:t>26/03/2024</a:t>
            </a:fld>
            <a:endParaRPr lang="fr-FR"/>
          </a:p>
        </p:txBody>
      </p:sp>
      <p:sp>
        <p:nvSpPr>
          <p:cNvPr id="5" name="Footer Placeholder 4"/>
          <p:cNvSpPr>
            <a:spLocks noGrp="1"/>
          </p:cNvSpPr>
          <p:nvPr>
            <p:ph type="ftr" sz="quarter" idx="11"/>
          </p:nvPr>
        </p:nvSpPr>
        <p:spPr/>
        <p:txBody>
          <a:bodyPr/>
          <a:lstStyle/>
          <a:p>
            <a:r>
              <a:rPr lang="fr-FR"/>
              <a:t>Enseignement Catholique de Vendée </a:t>
            </a:r>
          </a:p>
        </p:txBody>
      </p:sp>
      <p:sp>
        <p:nvSpPr>
          <p:cNvPr id="6" name="Slide Number Placeholder 5"/>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164441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B25148-6483-4551-9DC7-727B22954B14}" type="datetime1">
              <a:rPr lang="fr-FR" smtClean="0"/>
              <a:t>26/03/2024</a:t>
            </a:fld>
            <a:endParaRPr lang="fr-FR"/>
          </a:p>
        </p:txBody>
      </p:sp>
      <p:sp>
        <p:nvSpPr>
          <p:cNvPr id="5" name="Footer Placeholder 4"/>
          <p:cNvSpPr>
            <a:spLocks noGrp="1"/>
          </p:cNvSpPr>
          <p:nvPr>
            <p:ph type="ftr" sz="quarter" idx="11"/>
          </p:nvPr>
        </p:nvSpPr>
        <p:spPr/>
        <p:txBody>
          <a:bodyPr/>
          <a:lstStyle/>
          <a:p>
            <a:r>
              <a:rPr lang="fr-FR"/>
              <a:t>Enseignement Catholique de Vendée </a:t>
            </a:r>
          </a:p>
        </p:txBody>
      </p:sp>
      <p:sp>
        <p:nvSpPr>
          <p:cNvPr id="6" name="Slide Number Placeholder 5"/>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104074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137CC8-95EF-4823-B61A-5758F6F3FCA9}" type="datetime1">
              <a:rPr lang="fr-FR" smtClean="0"/>
              <a:t>26/03/2024</a:t>
            </a:fld>
            <a:endParaRPr lang="fr-FR"/>
          </a:p>
        </p:txBody>
      </p:sp>
      <p:sp>
        <p:nvSpPr>
          <p:cNvPr id="5" name="Footer Placeholder 4"/>
          <p:cNvSpPr>
            <a:spLocks noGrp="1"/>
          </p:cNvSpPr>
          <p:nvPr>
            <p:ph type="ftr" sz="quarter" idx="11"/>
          </p:nvPr>
        </p:nvSpPr>
        <p:spPr/>
        <p:txBody>
          <a:bodyPr/>
          <a:lstStyle/>
          <a:p>
            <a:r>
              <a:rPr lang="fr-FR"/>
              <a:t>Enseignement Catholique de Vendée </a:t>
            </a:r>
          </a:p>
        </p:txBody>
      </p:sp>
      <p:sp>
        <p:nvSpPr>
          <p:cNvPr id="6" name="Slide Number Placeholder 5"/>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0100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A59CD2-D351-463F-9C4B-1ECA163055F2}" type="datetime1">
              <a:rPr lang="fr-FR" smtClean="0"/>
              <a:t>26/03/2024</a:t>
            </a:fld>
            <a:endParaRPr lang="fr-FR"/>
          </a:p>
        </p:txBody>
      </p:sp>
      <p:sp>
        <p:nvSpPr>
          <p:cNvPr id="5" name="Footer Placeholder 4"/>
          <p:cNvSpPr>
            <a:spLocks noGrp="1"/>
          </p:cNvSpPr>
          <p:nvPr>
            <p:ph type="ftr" sz="quarter" idx="11"/>
          </p:nvPr>
        </p:nvSpPr>
        <p:spPr/>
        <p:txBody>
          <a:bodyPr/>
          <a:lstStyle/>
          <a:p>
            <a:r>
              <a:rPr lang="fr-FR"/>
              <a:t>Enseignement Catholique de Vendée </a:t>
            </a:r>
          </a:p>
        </p:txBody>
      </p:sp>
      <p:sp>
        <p:nvSpPr>
          <p:cNvPr id="6" name="Slide Number Placeholder 5"/>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88987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BCEF2C-5827-49D4-B10E-3C4F332D27E4}" type="datetime1">
              <a:rPr lang="fr-FR" smtClean="0"/>
              <a:t>26/03/2024</a:t>
            </a:fld>
            <a:endParaRPr lang="fr-FR"/>
          </a:p>
        </p:txBody>
      </p:sp>
      <p:sp>
        <p:nvSpPr>
          <p:cNvPr id="5" name="Footer Placeholder 4"/>
          <p:cNvSpPr>
            <a:spLocks noGrp="1"/>
          </p:cNvSpPr>
          <p:nvPr>
            <p:ph type="ftr" sz="quarter" idx="11"/>
          </p:nvPr>
        </p:nvSpPr>
        <p:spPr/>
        <p:txBody>
          <a:bodyPr/>
          <a:lstStyle/>
          <a:p>
            <a:r>
              <a:rPr lang="fr-FR"/>
              <a:t>Enseignement Catholique de Vendée </a:t>
            </a:r>
          </a:p>
        </p:txBody>
      </p:sp>
      <p:sp>
        <p:nvSpPr>
          <p:cNvPr id="6" name="Slide Number Placeholder 5"/>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185011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A625833-917B-4A13-B198-133A4E714447}" type="datetime1">
              <a:rPr lang="fr-FR" smtClean="0"/>
              <a:t>26/03/2024</a:t>
            </a:fld>
            <a:endParaRPr lang="fr-FR"/>
          </a:p>
        </p:txBody>
      </p:sp>
      <p:sp>
        <p:nvSpPr>
          <p:cNvPr id="6" name="Footer Placeholder 5"/>
          <p:cNvSpPr>
            <a:spLocks noGrp="1"/>
          </p:cNvSpPr>
          <p:nvPr>
            <p:ph type="ftr" sz="quarter" idx="11"/>
          </p:nvPr>
        </p:nvSpPr>
        <p:spPr/>
        <p:txBody>
          <a:bodyPr/>
          <a:lstStyle/>
          <a:p>
            <a:r>
              <a:rPr lang="fr-FR"/>
              <a:t>Enseignement Catholique de Vendée </a:t>
            </a:r>
          </a:p>
        </p:txBody>
      </p:sp>
      <p:sp>
        <p:nvSpPr>
          <p:cNvPr id="7" name="Slide Number Placeholder 6"/>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76692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4A96614-DB4E-4A30-A825-BFE526EEEC6B}" type="datetime1">
              <a:rPr lang="fr-FR" smtClean="0"/>
              <a:t>26/03/2024</a:t>
            </a:fld>
            <a:endParaRPr lang="fr-FR"/>
          </a:p>
        </p:txBody>
      </p:sp>
      <p:sp>
        <p:nvSpPr>
          <p:cNvPr id="8" name="Footer Placeholder 7"/>
          <p:cNvSpPr>
            <a:spLocks noGrp="1"/>
          </p:cNvSpPr>
          <p:nvPr>
            <p:ph type="ftr" sz="quarter" idx="11"/>
          </p:nvPr>
        </p:nvSpPr>
        <p:spPr/>
        <p:txBody>
          <a:bodyPr/>
          <a:lstStyle/>
          <a:p>
            <a:r>
              <a:rPr lang="fr-FR"/>
              <a:t>Enseignement Catholique de Vendée </a:t>
            </a:r>
          </a:p>
        </p:txBody>
      </p:sp>
      <p:sp>
        <p:nvSpPr>
          <p:cNvPr id="9" name="Slide Number Placeholder 8"/>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13267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2C9A8F9-46E2-4AE2-8DE0-935356C93E87}" type="datetime1">
              <a:rPr lang="fr-FR" smtClean="0"/>
              <a:t>26/03/2024</a:t>
            </a:fld>
            <a:endParaRPr lang="fr-FR"/>
          </a:p>
        </p:txBody>
      </p:sp>
      <p:sp>
        <p:nvSpPr>
          <p:cNvPr id="4" name="Footer Placeholder 3"/>
          <p:cNvSpPr>
            <a:spLocks noGrp="1"/>
          </p:cNvSpPr>
          <p:nvPr>
            <p:ph type="ftr" sz="quarter" idx="11"/>
          </p:nvPr>
        </p:nvSpPr>
        <p:spPr/>
        <p:txBody>
          <a:bodyPr/>
          <a:lstStyle/>
          <a:p>
            <a:r>
              <a:rPr lang="fr-FR"/>
              <a:t>Enseignement Catholique de Vendée </a:t>
            </a:r>
          </a:p>
        </p:txBody>
      </p:sp>
      <p:sp>
        <p:nvSpPr>
          <p:cNvPr id="5" name="Slide Number Placeholder 4"/>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30005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2103E-434F-4273-840B-71C476B826DB}" type="datetime1">
              <a:rPr lang="fr-FR" smtClean="0"/>
              <a:t>26/03/2024</a:t>
            </a:fld>
            <a:endParaRPr lang="fr-FR"/>
          </a:p>
        </p:txBody>
      </p:sp>
      <p:sp>
        <p:nvSpPr>
          <p:cNvPr id="3" name="Footer Placeholder 2"/>
          <p:cNvSpPr>
            <a:spLocks noGrp="1"/>
          </p:cNvSpPr>
          <p:nvPr>
            <p:ph type="ftr" sz="quarter" idx="11"/>
          </p:nvPr>
        </p:nvSpPr>
        <p:spPr/>
        <p:txBody>
          <a:bodyPr/>
          <a:lstStyle/>
          <a:p>
            <a:r>
              <a:rPr lang="fr-FR"/>
              <a:t>Enseignement Catholique de Vendée </a:t>
            </a:r>
          </a:p>
        </p:txBody>
      </p:sp>
      <p:sp>
        <p:nvSpPr>
          <p:cNvPr id="4" name="Slide Number Placeholder 3"/>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101250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DBDA16D-F1E8-4136-B15F-384458DD7748}" type="datetime1">
              <a:rPr lang="fr-FR" smtClean="0"/>
              <a:t>26/03/2024</a:t>
            </a:fld>
            <a:endParaRPr lang="fr-FR"/>
          </a:p>
        </p:txBody>
      </p:sp>
      <p:sp>
        <p:nvSpPr>
          <p:cNvPr id="6" name="Footer Placeholder 5"/>
          <p:cNvSpPr>
            <a:spLocks noGrp="1"/>
          </p:cNvSpPr>
          <p:nvPr>
            <p:ph type="ftr" sz="quarter" idx="11"/>
          </p:nvPr>
        </p:nvSpPr>
        <p:spPr/>
        <p:txBody>
          <a:bodyPr/>
          <a:lstStyle/>
          <a:p>
            <a:r>
              <a:rPr lang="fr-FR"/>
              <a:t>Enseignement Catholique de Vendée </a:t>
            </a:r>
          </a:p>
        </p:txBody>
      </p:sp>
      <p:sp>
        <p:nvSpPr>
          <p:cNvPr id="7" name="Slide Number Placeholder 6"/>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95011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17EF0C5-34FC-4210-9D66-4E4A52FDC81E}" type="datetime1">
              <a:rPr lang="fr-FR" smtClean="0"/>
              <a:t>26/03/2024</a:t>
            </a:fld>
            <a:endParaRPr lang="fr-FR"/>
          </a:p>
        </p:txBody>
      </p:sp>
      <p:sp>
        <p:nvSpPr>
          <p:cNvPr id="6" name="Footer Placeholder 5"/>
          <p:cNvSpPr>
            <a:spLocks noGrp="1"/>
          </p:cNvSpPr>
          <p:nvPr>
            <p:ph type="ftr" sz="quarter" idx="11"/>
          </p:nvPr>
        </p:nvSpPr>
        <p:spPr/>
        <p:txBody>
          <a:bodyPr/>
          <a:lstStyle/>
          <a:p>
            <a:r>
              <a:rPr lang="fr-FR"/>
              <a:t>Enseignement Catholique de Vendée </a:t>
            </a:r>
          </a:p>
        </p:txBody>
      </p:sp>
      <p:sp>
        <p:nvSpPr>
          <p:cNvPr id="7" name="Slide Number Placeholder 6"/>
          <p:cNvSpPr>
            <a:spLocks noGrp="1"/>
          </p:cNvSpPr>
          <p:nvPr>
            <p:ph type="sldNum" sz="quarter" idx="12"/>
          </p:nvPr>
        </p:nvSpPr>
        <p:spPr/>
        <p:txBody>
          <a:bodyPr/>
          <a:lstStyle/>
          <a:p>
            <a:fld id="{71CC6B40-2872-4E6B-AC63-6EAF8770EBBA}" type="slidenum">
              <a:rPr lang="fr-FR" smtClean="0"/>
              <a:t>‹N°›</a:t>
            </a:fld>
            <a:endParaRPr lang="fr-FR"/>
          </a:p>
        </p:txBody>
      </p:sp>
    </p:spTree>
    <p:extLst>
      <p:ext uri="{BB962C8B-B14F-4D97-AF65-F5344CB8AC3E}">
        <p14:creationId xmlns:p14="http://schemas.microsoft.com/office/powerpoint/2010/main" val="206252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D4158-69FD-4B15-8EA2-3518F258AE64}" type="datetime1">
              <a:rPr lang="fr-FR" smtClean="0"/>
              <a:t>26/03/2024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Enseignement Catholique de Vendée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C6B40-2872-4E6B-AC63-6EAF8770EBBA}" type="slidenum">
              <a:rPr lang="fr-FR" smtClean="0"/>
              <a:t>‹N°›</a:t>
            </a:fld>
            <a:endParaRPr lang="fr-FR"/>
          </a:p>
        </p:txBody>
      </p:sp>
      <p:pic>
        <p:nvPicPr>
          <p:cNvPr id="9" name="Image 8">
            <a:extLst>
              <a:ext uri="{FF2B5EF4-FFF2-40B4-BE49-F238E27FC236}">
                <a16:creationId xmlns:a16="http://schemas.microsoft.com/office/drawing/2014/main" id="{F981176A-BEA8-0266-9023-5194F5D9541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66147"/>
            <a:ext cx="5210432" cy="791853"/>
          </a:xfrm>
          <a:prstGeom prst="rect">
            <a:avLst/>
          </a:prstGeom>
        </p:spPr>
      </p:pic>
    </p:spTree>
    <p:extLst>
      <p:ext uri="{BB962C8B-B14F-4D97-AF65-F5344CB8AC3E}">
        <p14:creationId xmlns:p14="http://schemas.microsoft.com/office/powerpoint/2010/main" val="593705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s.isidoor.org/wp-content/uploads/Entretien-professionnel-etat-des-lieux.pdf" TargetMode="External"/><Relationship Id="rId2" Type="http://schemas.openxmlformats.org/officeDocument/2006/relationships/hyperlink" Target="https://infos.isidoor.org/wp-content/uploads/Entretien-professionnel.pdf" TargetMode="External"/><Relationship Id="rId1" Type="http://schemas.openxmlformats.org/officeDocument/2006/relationships/slideLayout" Target="../slideLayouts/slideLayout2.xml"/><Relationship Id="rId4" Type="http://schemas.openxmlformats.org/officeDocument/2006/relationships/hyperlink" Target="https://infos.isidoor.org/kb/organiser-les-entretiens-professionne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infos.isidoor.org/kb/quelles-sont-les-obligations-en-matiere-dentretien-professionn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nfos.isidoor.org/wp-content/uploads/Grille-entretien-danalyse-de-la-classification.pdf" TargetMode="External"/><Relationship Id="rId2" Type="http://schemas.openxmlformats.org/officeDocument/2006/relationships/hyperlink" Target="https://infos.isidoor.org/wp-content/uploads/Grille-entretien-danalyse-de-la-classification.docx" TargetMode="External"/><Relationship Id="rId1" Type="http://schemas.openxmlformats.org/officeDocument/2006/relationships/slideLayout" Target="../slideLayouts/slideLayout2.xml"/><Relationship Id="rId4" Type="http://schemas.openxmlformats.org/officeDocument/2006/relationships/hyperlink" Target="https://infos.isidoor.org/wp-content/uploads/PPT-Entretien-triennale-danalyse-des-classif.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9443FBD-B9B0-E7FA-764C-F956E38FB797}"/>
              </a:ext>
            </a:extLst>
          </p:cNvPr>
          <p:cNvSpPr txBox="1"/>
          <p:nvPr/>
        </p:nvSpPr>
        <p:spPr>
          <a:xfrm>
            <a:off x="118003" y="940427"/>
            <a:ext cx="8907994" cy="3908762"/>
          </a:xfrm>
          <a:prstGeom prst="rect">
            <a:avLst/>
          </a:prstGeom>
          <a:noFill/>
        </p:spPr>
        <p:txBody>
          <a:bodyPr wrap="square" rtlCol="0">
            <a:spAutoFit/>
          </a:bodyPr>
          <a:lstStyle/>
          <a:p>
            <a:r>
              <a:rPr lang="fr-FR" sz="4000" b="1" dirty="0">
                <a:solidFill>
                  <a:srgbClr val="333333"/>
                </a:solidFill>
              </a:rPr>
              <a:t>Atelier thématique Ressources Humaines</a:t>
            </a:r>
            <a:endParaRPr lang="fr-FR" sz="1600" b="1" dirty="0">
              <a:solidFill>
                <a:srgbClr val="333333"/>
              </a:solidFill>
            </a:endParaRPr>
          </a:p>
          <a:p>
            <a:endParaRPr lang="fr-FR" sz="2400" b="1" dirty="0"/>
          </a:p>
          <a:p>
            <a:r>
              <a:rPr lang="fr-FR" sz="5400" b="1" dirty="0">
                <a:solidFill>
                  <a:srgbClr val="5B9BD5"/>
                </a:solidFill>
              </a:rPr>
              <a:t>Entretien professionnel et entretien triennal</a:t>
            </a:r>
            <a:endParaRPr lang="fr-FR" sz="2800" b="1" dirty="0">
              <a:solidFill>
                <a:srgbClr val="5B9BD5"/>
              </a:solidFill>
            </a:endParaRPr>
          </a:p>
          <a:p>
            <a:endParaRPr lang="fr-FR" sz="2800" b="1" dirty="0"/>
          </a:p>
          <a:p>
            <a:pPr algn="r"/>
            <a:r>
              <a:rPr lang="fr-FR" sz="4800" b="1" dirty="0">
                <a:solidFill>
                  <a:srgbClr val="333333"/>
                </a:solidFill>
              </a:rPr>
              <a:t>15 février 2024</a:t>
            </a:r>
          </a:p>
        </p:txBody>
      </p:sp>
      <p:pic>
        <p:nvPicPr>
          <p:cNvPr id="11" name="Image 10">
            <a:extLst>
              <a:ext uri="{FF2B5EF4-FFF2-40B4-BE49-F238E27FC236}">
                <a16:creationId xmlns:a16="http://schemas.microsoft.com/office/drawing/2014/main" id="{37A90033-3293-0575-78CE-AFE1C1512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104" y="5561965"/>
            <a:ext cx="1654517" cy="1142444"/>
          </a:xfrm>
          <a:prstGeom prst="rect">
            <a:avLst/>
          </a:prstGeom>
        </p:spPr>
      </p:pic>
    </p:spTree>
    <p:extLst>
      <p:ext uri="{BB962C8B-B14F-4D97-AF65-F5344CB8AC3E}">
        <p14:creationId xmlns:p14="http://schemas.microsoft.com/office/powerpoint/2010/main" val="146495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Informations obligatoires</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686961"/>
            <a:ext cx="7886700" cy="3328097"/>
          </a:xfrm>
        </p:spPr>
        <p:txBody>
          <a:bodyPr>
            <a:noAutofit/>
          </a:bodyPr>
          <a:lstStyle/>
          <a:p>
            <a:pPr marL="0" indent="0" algn="l">
              <a:lnSpc>
                <a:spcPct val="100000"/>
              </a:lnSpc>
              <a:spcBef>
                <a:spcPts val="0"/>
              </a:spcBef>
              <a:buNone/>
            </a:pPr>
            <a:r>
              <a:rPr lang="fr-FR" sz="2400" b="1" i="0" dirty="0">
                <a:solidFill>
                  <a:srgbClr val="333333"/>
                </a:solidFill>
                <a:effectLst/>
              </a:rPr>
              <a:t>L’employeur doit informer le salarié sur:</a:t>
            </a:r>
          </a:p>
          <a:p>
            <a:pPr marL="0" indent="0" algn="l">
              <a:lnSpc>
                <a:spcPct val="100000"/>
              </a:lnSpc>
              <a:spcBef>
                <a:spcPts val="0"/>
              </a:spcBef>
              <a:buNone/>
            </a:pPr>
            <a:endParaRPr lang="fr-FR" sz="2000" b="1" i="0" dirty="0">
              <a:solidFill>
                <a:srgbClr val="333333"/>
              </a:solidFill>
              <a:effectLst/>
            </a:endParaRPr>
          </a:p>
          <a:p>
            <a:pPr algn="l">
              <a:lnSpc>
                <a:spcPct val="100000"/>
              </a:lnSpc>
              <a:spcBef>
                <a:spcPts val="0"/>
              </a:spcBef>
              <a:buFont typeface="Wingdings" panose="05000000000000000000" pitchFamily="2" charset="2"/>
              <a:buChar char="§"/>
            </a:pPr>
            <a:r>
              <a:rPr lang="fr-FR" sz="2000" b="0" i="0" dirty="0">
                <a:solidFill>
                  <a:srgbClr val="333333"/>
                </a:solidFill>
                <a:effectLst/>
              </a:rPr>
              <a:t>La Validation des Acquis de l’Expérience (VAE) </a:t>
            </a:r>
          </a:p>
          <a:p>
            <a:pPr algn="l">
              <a:lnSpc>
                <a:spcPct val="100000"/>
              </a:lnSpc>
              <a:spcBef>
                <a:spcPts val="0"/>
              </a:spcBef>
              <a:buFont typeface="Wingdings" panose="05000000000000000000" pitchFamily="2" charset="2"/>
              <a:buChar char="§"/>
            </a:pPr>
            <a:endParaRPr lang="fr-FR" sz="2000" b="0" i="0" dirty="0">
              <a:solidFill>
                <a:srgbClr val="333333"/>
              </a:solidFill>
              <a:effectLst/>
            </a:endParaRPr>
          </a:p>
          <a:p>
            <a:pPr>
              <a:lnSpc>
                <a:spcPct val="100000"/>
              </a:lnSpc>
              <a:spcBef>
                <a:spcPts val="0"/>
              </a:spcBef>
              <a:buFont typeface="Wingdings" panose="05000000000000000000" pitchFamily="2" charset="2"/>
              <a:buChar char="§"/>
            </a:pPr>
            <a:r>
              <a:rPr lang="fr-FR" sz="2000" dirty="0">
                <a:solidFill>
                  <a:srgbClr val="333333"/>
                </a:solidFill>
              </a:rPr>
              <a:t>L’activation par le salarié de son Compte Personnel de Formation (CPF) </a:t>
            </a:r>
          </a:p>
          <a:p>
            <a:pPr>
              <a:lnSpc>
                <a:spcPct val="100000"/>
              </a:lnSpc>
              <a:spcBef>
                <a:spcPts val="0"/>
              </a:spcBef>
              <a:buFont typeface="Wingdings" panose="05000000000000000000" pitchFamily="2" charset="2"/>
              <a:buChar char="§"/>
            </a:pPr>
            <a:endParaRPr lang="fr-FR" sz="2000" dirty="0">
              <a:solidFill>
                <a:srgbClr val="333333"/>
              </a:solidFill>
            </a:endParaRPr>
          </a:p>
          <a:p>
            <a:pPr algn="just">
              <a:lnSpc>
                <a:spcPct val="100000"/>
              </a:lnSpc>
              <a:spcBef>
                <a:spcPts val="0"/>
              </a:spcBef>
              <a:buFont typeface="Wingdings" panose="05000000000000000000" pitchFamily="2" charset="2"/>
              <a:buChar char="§"/>
            </a:pPr>
            <a:r>
              <a:rPr lang="fr-FR" sz="2000" dirty="0">
                <a:solidFill>
                  <a:srgbClr val="333333"/>
                </a:solidFill>
              </a:rPr>
              <a:t>Aux abondements de ce compte que l’employeur ou la Branche professionnelle sont susceptibles de financer. </a:t>
            </a:r>
          </a:p>
          <a:p>
            <a:pPr algn="l">
              <a:lnSpc>
                <a:spcPct val="100000"/>
              </a:lnSpc>
              <a:spcBef>
                <a:spcPts val="0"/>
              </a:spcBef>
              <a:buFont typeface="Wingdings" panose="05000000000000000000" pitchFamily="2" charset="2"/>
              <a:buChar char="§"/>
            </a:pPr>
            <a:endParaRPr lang="fr-FR" sz="2000" b="0" i="0" dirty="0">
              <a:solidFill>
                <a:srgbClr val="333333"/>
              </a:solidFill>
              <a:effectLst/>
            </a:endParaRPr>
          </a:p>
          <a:p>
            <a:pPr algn="l">
              <a:lnSpc>
                <a:spcPct val="100000"/>
              </a:lnSpc>
              <a:spcBef>
                <a:spcPts val="0"/>
              </a:spcBef>
              <a:buFont typeface="Wingdings" panose="05000000000000000000" pitchFamily="2" charset="2"/>
              <a:buChar char="§"/>
            </a:pPr>
            <a:r>
              <a:rPr lang="fr-FR" sz="2000" b="0" i="0" dirty="0">
                <a:solidFill>
                  <a:srgbClr val="333333"/>
                </a:solidFill>
                <a:effectLst/>
              </a:rPr>
              <a:t>Au Conseil en Evolution Professionnelle (CEP) </a:t>
            </a:r>
            <a:endParaRPr lang="fr-FR" sz="1800" b="0" i="0" dirty="0">
              <a:solidFill>
                <a:srgbClr val="333333"/>
              </a:solidFill>
              <a:effectLst/>
            </a:endParaRPr>
          </a:p>
          <a:p>
            <a:pPr marL="0" indent="0" algn="l">
              <a:lnSpc>
                <a:spcPct val="100000"/>
              </a:lnSpc>
              <a:spcBef>
                <a:spcPts val="0"/>
              </a:spcBef>
              <a:buNone/>
            </a:pPr>
            <a:endParaRPr lang="fr-FR" sz="1800" b="0" i="0" dirty="0">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10</a:t>
            </a:fld>
            <a:endParaRPr lang="fr-FR"/>
          </a:p>
        </p:txBody>
      </p:sp>
      <p:sp>
        <p:nvSpPr>
          <p:cNvPr id="5" name="Rectangle 4">
            <a:extLst>
              <a:ext uri="{FF2B5EF4-FFF2-40B4-BE49-F238E27FC236}">
                <a16:creationId xmlns:a16="http://schemas.microsoft.com/office/drawing/2014/main" id="{47B75D2A-1AC8-4D61-B9ED-7F7AF433371D}"/>
              </a:ext>
            </a:extLst>
          </p:cNvPr>
          <p:cNvSpPr/>
          <p:nvPr/>
        </p:nvSpPr>
        <p:spPr>
          <a:xfrm>
            <a:off x="628650" y="5305481"/>
            <a:ext cx="7886700" cy="5579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3AAE827-35C2-411F-AE7B-DF672FEA229E}"/>
              </a:ext>
            </a:extLst>
          </p:cNvPr>
          <p:cNvSpPr txBox="1"/>
          <p:nvPr/>
        </p:nvSpPr>
        <p:spPr>
          <a:xfrm>
            <a:off x="628650" y="5368947"/>
            <a:ext cx="7886700" cy="369332"/>
          </a:xfrm>
          <a:prstGeom prst="rect">
            <a:avLst/>
          </a:prstGeom>
          <a:noFill/>
        </p:spPr>
        <p:txBody>
          <a:bodyPr wrap="square">
            <a:spAutoFit/>
          </a:bodyPr>
          <a:lstStyle/>
          <a:p>
            <a:pPr algn="ctr"/>
            <a:r>
              <a:rPr lang="fr-FR" b="0" i="0" dirty="0">
                <a:solidFill>
                  <a:srgbClr val="333333"/>
                </a:solidFill>
                <a:effectLst/>
                <a:latin typeface="Roboto" panose="02000000000000000000" pitchFamily="2" charset="0"/>
              </a:rPr>
              <a:t>Sources d’info : sites internet, </a:t>
            </a:r>
            <a:r>
              <a:rPr lang="fr-FR" b="0" i="0" dirty="0" err="1">
                <a:solidFill>
                  <a:srgbClr val="333333"/>
                </a:solidFill>
                <a:effectLst/>
                <a:latin typeface="Roboto" panose="02000000000000000000" pitchFamily="2" charset="0"/>
              </a:rPr>
              <a:t>Akto</a:t>
            </a:r>
            <a:r>
              <a:rPr lang="fr-FR" b="0" i="0" dirty="0">
                <a:solidFill>
                  <a:srgbClr val="333333"/>
                </a:solidFill>
                <a:effectLst/>
                <a:latin typeface="Roboto" panose="02000000000000000000" pitchFamily="2" charset="0"/>
              </a:rPr>
              <a:t>, Mme Aurélie DELGOVE à la FNOGEC  </a:t>
            </a:r>
            <a:endParaRPr lang="fr-FR" dirty="0"/>
          </a:p>
        </p:txBody>
      </p:sp>
    </p:spTree>
    <p:extLst>
      <p:ext uri="{BB962C8B-B14F-4D97-AF65-F5344CB8AC3E}">
        <p14:creationId xmlns:p14="http://schemas.microsoft.com/office/powerpoint/2010/main" val="187782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Echéances</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686961"/>
            <a:ext cx="7886700" cy="3328097"/>
          </a:xfrm>
        </p:spPr>
        <p:txBody>
          <a:bodyPr>
            <a:noAutofit/>
          </a:bodyPr>
          <a:lstStyle/>
          <a:p>
            <a:pPr algn="just">
              <a:lnSpc>
                <a:spcPct val="100000"/>
              </a:lnSpc>
              <a:spcBef>
                <a:spcPts val="0"/>
              </a:spcBef>
              <a:buFont typeface="Wingdings" panose="05000000000000000000" pitchFamily="2" charset="2"/>
              <a:buChar char="§"/>
            </a:pPr>
            <a:r>
              <a:rPr lang="fr-FR" sz="2000" b="0" i="0" dirty="0">
                <a:solidFill>
                  <a:srgbClr val="333333"/>
                </a:solidFill>
                <a:effectLst/>
              </a:rPr>
              <a:t>L’entretien doit avoir lieu tous les 3 ans, </a:t>
            </a:r>
          </a:p>
          <a:p>
            <a:pPr marL="0" indent="0" algn="just">
              <a:lnSpc>
                <a:spcPct val="100000"/>
              </a:lnSpc>
              <a:spcBef>
                <a:spcPts val="0"/>
              </a:spcBef>
              <a:buNone/>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dirty="0">
                <a:solidFill>
                  <a:srgbClr val="333333"/>
                </a:solidFill>
              </a:rPr>
              <a:t>A</a:t>
            </a:r>
            <a:r>
              <a:rPr lang="fr-FR" sz="2000" b="0" i="0" dirty="0">
                <a:solidFill>
                  <a:srgbClr val="333333"/>
                </a:solidFill>
                <a:effectLst/>
              </a:rPr>
              <a:t> </a:t>
            </a:r>
            <a:r>
              <a:rPr lang="fr-FR" sz="2000" dirty="0">
                <a:solidFill>
                  <a:srgbClr val="333333"/>
                </a:solidFill>
              </a:rPr>
              <a:t>6</a:t>
            </a:r>
            <a:r>
              <a:rPr lang="fr-FR" sz="2000" b="0" i="0" dirty="0">
                <a:solidFill>
                  <a:srgbClr val="333333"/>
                </a:solidFill>
                <a:effectLst/>
              </a:rPr>
              <a:t> ans, il est l’occasion de dresser un bilan des actions de formation effectuées par le salarié sur cette période</a:t>
            </a:r>
          </a:p>
          <a:p>
            <a:pPr algn="just">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dirty="0">
                <a:solidFill>
                  <a:srgbClr val="333333"/>
                </a:solidFill>
              </a:rPr>
              <a:t>Un entretien est proposé systématiquement au retour de certaines absences (congé maternité, congé parental, congé d’adoption, congé de proche aidant, congé sabbatique, période de mobilité volontaire sécurisée, arrêt maladie de plus de 6 mois, mandat syndical)</a:t>
            </a:r>
            <a:endParaRPr lang="fr-FR" sz="1800" b="0" i="0" dirty="0">
              <a:solidFill>
                <a:srgbClr val="333333"/>
              </a:solidFill>
              <a:effectLst/>
            </a:endParaRPr>
          </a:p>
          <a:p>
            <a:pPr marL="0" indent="0" algn="l">
              <a:lnSpc>
                <a:spcPct val="100000"/>
              </a:lnSpc>
              <a:spcBef>
                <a:spcPts val="0"/>
              </a:spcBef>
              <a:buNone/>
            </a:pPr>
            <a:endParaRPr lang="fr-FR" sz="1800" b="0" i="0" dirty="0">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11</a:t>
            </a:fld>
            <a:endParaRPr lang="fr-FR"/>
          </a:p>
        </p:txBody>
      </p:sp>
    </p:spTree>
    <p:extLst>
      <p:ext uri="{BB962C8B-B14F-4D97-AF65-F5344CB8AC3E}">
        <p14:creationId xmlns:p14="http://schemas.microsoft.com/office/powerpoint/2010/main" val="372213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Bilan</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570825"/>
            <a:ext cx="7886700" cy="4273796"/>
          </a:xfrm>
        </p:spPr>
        <p:txBody>
          <a:bodyPr>
            <a:noAutofit/>
          </a:bodyPr>
          <a:lstStyle/>
          <a:p>
            <a:pPr marL="0" indent="0" algn="l">
              <a:lnSpc>
                <a:spcPct val="100000"/>
              </a:lnSpc>
              <a:spcBef>
                <a:spcPts val="0"/>
              </a:spcBef>
              <a:buNone/>
            </a:pPr>
            <a:r>
              <a:rPr lang="fr-FR" sz="2400" b="1" i="0" dirty="0">
                <a:solidFill>
                  <a:srgbClr val="333333"/>
                </a:solidFill>
                <a:effectLst/>
              </a:rPr>
              <a:t>Le </a:t>
            </a:r>
            <a:r>
              <a:rPr lang="fr-FR" sz="2400" b="1" dirty="0">
                <a:solidFill>
                  <a:srgbClr val="333333"/>
                </a:solidFill>
              </a:rPr>
              <a:t>bilan des 6 ans (état des lieux récapitulatif)</a:t>
            </a:r>
          </a:p>
          <a:p>
            <a:pPr marL="0" indent="0" algn="l">
              <a:lnSpc>
                <a:spcPct val="100000"/>
              </a:lnSpc>
              <a:spcBef>
                <a:spcPts val="0"/>
              </a:spcBef>
              <a:buNone/>
            </a:pPr>
            <a:endParaRPr lang="fr-FR" sz="2000" b="1" dirty="0">
              <a:solidFill>
                <a:srgbClr val="333333"/>
              </a:solidFill>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Tous les 6 ans de présence du salarié dans l’entreprise, l’entretien professionnel comporte un objectif spécifique : élaborer un état des lieux récapitulatif du parcours professionnel du salarié</a:t>
            </a:r>
          </a:p>
          <a:p>
            <a:pPr algn="just">
              <a:lnSpc>
                <a:spcPct val="100000"/>
              </a:lnSpc>
              <a:spcBef>
                <a:spcPts val="0"/>
              </a:spcBef>
              <a:buFont typeface="Wingdings" panose="05000000000000000000" pitchFamily="2" charset="2"/>
              <a:buChar char="§"/>
            </a:pPr>
            <a:endParaRPr lang="fr-FR" sz="800" dirty="0">
              <a:solidFill>
                <a:srgbClr val="333333"/>
              </a:solidFill>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L’employeur doit s’assurer que le salarié a bénéficié au cours des 6 dernières années d’un entretien professionnel tous les 3 ans (et si nécessaire d’entretiens prévus au retour de certaines absences)</a:t>
            </a:r>
          </a:p>
          <a:p>
            <a:pPr algn="l">
              <a:lnSpc>
                <a:spcPct val="100000"/>
              </a:lnSpc>
              <a:spcBef>
                <a:spcPts val="0"/>
              </a:spcBef>
              <a:buFont typeface="Wingdings" panose="05000000000000000000" pitchFamily="2" charset="2"/>
              <a:buChar char="§"/>
            </a:pPr>
            <a:endParaRPr lang="fr-FR" sz="800" dirty="0">
              <a:solidFill>
                <a:srgbClr val="333333"/>
              </a:solidFill>
            </a:endParaRPr>
          </a:p>
          <a:p>
            <a:pPr algn="l">
              <a:lnSpc>
                <a:spcPct val="100000"/>
              </a:lnSpc>
              <a:spcBef>
                <a:spcPts val="0"/>
              </a:spcBef>
              <a:buFont typeface="Wingdings" panose="05000000000000000000" pitchFamily="2" charset="2"/>
              <a:buChar char="§"/>
            </a:pPr>
            <a:r>
              <a:rPr lang="fr-FR" sz="2000" b="0" i="0" dirty="0">
                <a:solidFill>
                  <a:srgbClr val="333333"/>
                </a:solidFill>
                <a:effectLst/>
              </a:rPr>
              <a:t>Il doit s’assurer que le salarié au cours de ces 6 années :</a:t>
            </a:r>
          </a:p>
          <a:p>
            <a:pPr marL="0" indent="0" algn="l">
              <a:lnSpc>
                <a:spcPct val="100000"/>
              </a:lnSpc>
              <a:spcBef>
                <a:spcPts val="0"/>
              </a:spcBef>
              <a:buNone/>
            </a:pPr>
            <a:endParaRPr lang="fr-FR" sz="800" b="0" i="0" dirty="0">
              <a:solidFill>
                <a:srgbClr val="333333"/>
              </a:solidFill>
              <a:effectLst/>
            </a:endParaRPr>
          </a:p>
          <a:p>
            <a:pPr lvl="1">
              <a:lnSpc>
                <a:spcPct val="100000"/>
              </a:lnSpc>
              <a:spcBef>
                <a:spcPts val="0"/>
              </a:spcBef>
              <a:buFont typeface="Wingdings" panose="05000000000000000000" pitchFamily="2" charset="2"/>
              <a:buChar char="Ø"/>
            </a:pPr>
            <a:r>
              <a:rPr lang="fr-FR" sz="2000" dirty="0">
                <a:solidFill>
                  <a:srgbClr val="333333"/>
                </a:solidFill>
              </a:rPr>
              <a:t>A suivi au moins une action de formation</a:t>
            </a:r>
          </a:p>
          <a:p>
            <a:pPr lvl="1">
              <a:lnSpc>
                <a:spcPct val="100000"/>
              </a:lnSpc>
              <a:spcBef>
                <a:spcPts val="0"/>
              </a:spcBef>
              <a:buFont typeface="Wingdings" panose="05000000000000000000" pitchFamily="2" charset="2"/>
              <a:buChar char="Ø"/>
            </a:pPr>
            <a:r>
              <a:rPr lang="fr-FR" sz="2000" b="0" i="0" dirty="0">
                <a:solidFill>
                  <a:srgbClr val="333333"/>
                </a:solidFill>
                <a:effectLst/>
              </a:rPr>
              <a:t>A acquis des éléments de certification par la formation ou la VAE</a:t>
            </a:r>
          </a:p>
          <a:p>
            <a:pPr lvl="1">
              <a:lnSpc>
                <a:spcPct val="100000"/>
              </a:lnSpc>
              <a:spcBef>
                <a:spcPts val="0"/>
              </a:spcBef>
              <a:buFont typeface="Wingdings" panose="05000000000000000000" pitchFamily="2" charset="2"/>
              <a:buChar char="Ø"/>
            </a:pPr>
            <a:r>
              <a:rPr lang="fr-FR" sz="2000" dirty="0">
                <a:solidFill>
                  <a:srgbClr val="333333"/>
                </a:solidFill>
              </a:rPr>
              <a:t>A bénéficié d’une progression salariale ou professionnelle</a:t>
            </a:r>
            <a:endParaRPr lang="fr-FR" sz="20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12</a:t>
            </a:fld>
            <a:endParaRPr lang="fr-FR"/>
          </a:p>
        </p:txBody>
      </p:sp>
    </p:spTree>
    <p:extLst>
      <p:ext uri="{BB962C8B-B14F-4D97-AF65-F5344CB8AC3E}">
        <p14:creationId xmlns:p14="http://schemas.microsoft.com/office/powerpoint/2010/main" val="305755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Sanction</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570825"/>
            <a:ext cx="7886700" cy="4273796"/>
          </a:xfrm>
        </p:spPr>
        <p:txBody>
          <a:bodyPr>
            <a:noAutofit/>
          </a:bodyPr>
          <a:lstStyle/>
          <a:p>
            <a:pPr marL="0" indent="0" algn="l">
              <a:lnSpc>
                <a:spcPct val="100000"/>
              </a:lnSpc>
              <a:spcBef>
                <a:spcPts val="0"/>
              </a:spcBef>
              <a:buNone/>
            </a:pPr>
            <a:r>
              <a:rPr lang="fr-FR" sz="2400" i="0" dirty="0">
                <a:solidFill>
                  <a:srgbClr val="333333"/>
                </a:solidFill>
                <a:effectLst/>
              </a:rPr>
              <a:t>Sanction pour </a:t>
            </a:r>
            <a:r>
              <a:rPr lang="fr-FR" sz="2400" b="1" i="0" dirty="0">
                <a:solidFill>
                  <a:srgbClr val="333333"/>
                </a:solidFill>
                <a:effectLst/>
              </a:rPr>
              <a:t>les établissements de + 50 salariés ETP </a:t>
            </a:r>
            <a:r>
              <a:rPr lang="fr-FR" sz="2400" i="0" dirty="0">
                <a:solidFill>
                  <a:srgbClr val="333333"/>
                </a:solidFill>
                <a:effectLst/>
              </a:rPr>
              <a:t>(hors enseignant) en cas de non-respect des obligations</a:t>
            </a:r>
            <a:endParaRPr lang="fr-FR" sz="2400" dirty="0">
              <a:solidFill>
                <a:srgbClr val="333333"/>
              </a:solidFill>
            </a:endParaRPr>
          </a:p>
          <a:p>
            <a:pPr marL="0" indent="0" algn="l">
              <a:lnSpc>
                <a:spcPct val="100000"/>
              </a:lnSpc>
              <a:spcBef>
                <a:spcPts val="0"/>
              </a:spcBef>
              <a:buNone/>
            </a:pPr>
            <a:endParaRPr lang="fr-FR" sz="2000" b="1" dirty="0">
              <a:solidFill>
                <a:srgbClr val="333333"/>
              </a:solidFill>
            </a:endParaRPr>
          </a:p>
          <a:p>
            <a:pPr algn="l">
              <a:lnSpc>
                <a:spcPct val="100000"/>
              </a:lnSpc>
              <a:spcBef>
                <a:spcPts val="0"/>
              </a:spcBef>
              <a:buFont typeface="Wingdings" panose="05000000000000000000" pitchFamily="2" charset="2"/>
              <a:buChar char="§"/>
            </a:pPr>
            <a:r>
              <a:rPr lang="fr-FR" sz="2000" dirty="0">
                <a:solidFill>
                  <a:srgbClr val="333333"/>
                </a:solidFill>
              </a:rPr>
              <a:t>Le CPF du salarié est abondé lorsque, au cours des 6 dernières années, il n’a pas bénéficié des entretiens professionnels et d’au moins une action de formation non-obligatoire</a:t>
            </a:r>
          </a:p>
          <a:p>
            <a:pPr algn="l">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dirty="0">
                <a:solidFill>
                  <a:srgbClr val="333333"/>
                </a:solidFill>
              </a:rPr>
              <a:t>Le CPF du salarié sera alors crédité de 3 000€ on parle d’abondement correctif</a:t>
            </a:r>
          </a:p>
          <a:p>
            <a:pPr algn="just">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dirty="0">
                <a:solidFill>
                  <a:srgbClr val="333333"/>
                </a:solidFill>
              </a:rPr>
              <a:t>Il n’y a pas de différence entre les salariés à temps plein et à temps partiel</a:t>
            </a:r>
            <a:endParaRPr lang="fr-FR" sz="20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13</a:t>
            </a:fld>
            <a:endParaRPr lang="fr-FR"/>
          </a:p>
        </p:txBody>
      </p:sp>
    </p:spTree>
    <p:extLst>
      <p:ext uri="{BB962C8B-B14F-4D97-AF65-F5344CB8AC3E}">
        <p14:creationId xmlns:p14="http://schemas.microsoft.com/office/powerpoint/2010/main" val="104407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1D457-8DE6-4725-A8C3-E132FEFC0923}"/>
              </a:ext>
            </a:extLst>
          </p:cNvPr>
          <p:cNvSpPr/>
          <p:nvPr/>
        </p:nvSpPr>
        <p:spPr>
          <a:xfrm>
            <a:off x="628650" y="4534291"/>
            <a:ext cx="7886700" cy="13291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Documents</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498428"/>
            <a:ext cx="7886700" cy="2837902"/>
          </a:xfrm>
        </p:spPr>
        <p:txBody>
          <a:bodyPr>
            <a:noAutofit/>
          </a:bodyPr>
          <a:lstStyle/>
          <a:p>
            <a:pPr marL="0" indent="0" algn="l">
              <a:lnSpc>
                <a:spcPct val="100000"/>
              </a:lnSpc>
              <a:spcBef>
                <a:spcPts val="0"/>
              </a:spcBef>
              <a:buNone/>
            </a:pPr>
            <a:r>
              <a:rPr lang="fr-FR" sz="2400" b="1" i="0" dirty="0">
                <a:solidFill>
                  <a:srgbClr val="333333"/>
                </a:solidFill>
                <a:effectLst/>
              </a:rPr>
              <a:t>L’entretien donne lieu à la rédaction d’un document dont une copie est remise au salarié</a:t>
            </a:r>
          </a:p>
          <a:p>
            <a:pPr marL="0" indent="0" algn="l">
              <a:lnSpc>
                <a:spcPct val="100000"/>
              </a:lnSpc>
              <a:spcBef>
                <a:spcPts val="0"/>
              </a:spcBef>
              <a:buNone/>
            </a:pPr>
            <a:endParaRPr lang="fr-FR" sz="2000" b="1" i="0" dirty="0">
              <a:solidFill>
                <a:srgbClr val="333333"/>
              </a:solidFill>
              <a:effectLst/>
            </a:endParaRPr>
          </a:p>
          <a:p>
            <a:pPr marL="0" indent="0" algn="l">
              <a:lnSpc>
                <a:spcPct val="100000"/>
              </a:lnSpc>
              <a:spcBef>
                <a:spcPts val="0"/>
              </a:spcBef>
              <a:buNone/>
            </a:pPr>
            <a:r>
              <a:rPr lang="fr-FR" sz="2000" b="0" i="0" dirty="0">
                <a:solidFill>
                  <a:srgbClr val="333333"/>
                </a:solidFill>
                <a:effectLst/>
              </a:rPr>
              <a:t>Deux </a:t>
            </a:r>
            <a:r>
              <a:rPr lang="fr-FR" sz="2000" b="1" i="0" dirty="0">
                <a:solidFill>
                  <a:srgbClr val="333333"/>
                </a:solidFill>
                <a:effectLst/>
              </a:rPr>
              <a:t>modèles de grilles d’entretien </a:t>
            </a:r>
            <a:r>
              <a:rPr lang="fr-FR" sz="2000" b="0" i="0" dirty="0">
                <a:solidFill>
                  <a:srgbClr val="333333"/>
                </a:solidFill>
                <a:effectLst/>
              </a:rPr>
              <a:t>sont téléchargeables :</a:t>
            </a:r>
          </a:p>
          <a:p>
            <a:pPr marL="0" indent="0" algn="l">
              <a:lnSpc>
                <a:spcPct val="100000"/>
              </a:lnSpc>
              <a:spcBef>
                <a:spcPts val="0"/>
              </a:spcBef>
              <a:buNone/>
            </a:pPr>
            <a:endParaRPr lang="fr-FR" sz="1400" b="0" i="0" dirty="0">
              <a:solidFill>
                <a:srgbClr val="333333"/>
              </a:solidFill>
              <a:effectLst/>
            </a:endParaRPr>
          </a:p>
          <a:p>
            <a:pPr algn="l">
              <a:lnSpc>
                <a:spcPct val="100000"/>
              </a:lnSpc>
              <a:spcBef>
                <a:spcPts val="0"/>
              </a:spcBef>
              <a:buFont typeface="Wingdings" panose="05000000000000000000" pitchFamily="2" charset="2"/>
              <a:buChar char="§"/>
            </a:pPr>
            <a:r>
              <a:rPr lang="fr-FR" sz="2000" b="0" i="0" dirty="0">
                <a:solidFill>
                  <a:srgbClr val="333333"/>
                </a:solidFill>
                <a:effectLst/>
              </a:rPr>
              <a:t>une grille d’entretien professionnel : </a:t>
            </a:r>
            <a:r>
              <a:rPr lang="fr-FR" sz="2000" b="1" i="0" dirty="0">
                <a:solidFill>
                  <a:srgbClr val="66C9BA"/>
                </a:solidFill>
                <a:effectLst/>
                <a:hlinkClick r:id="rId2"/>
              </a:rPr>
              <a:t>Grille d’entretien professionnel</a:t>
            </a:r>
            <a:endParaRPr lang="fr-FR" sz="2000" b="1" i="0" dirty="0">
              <a:solidFill>
                <a:srgbClr val="66C9BA"/>
              </a:solidFill>
              <a:effectLst/>
            </a:endParaRPr>
          </a:p>
          <a:p>
            <a:pPr marL="0" indent="0" algn="l">
              <a:lnSpc>
                <a:spcPct val="100000"/>
              </a:lnSpc>
              <a:spcBef>
                <a:spcPts val="0"/>
              </a:spcBef>
              <a:buNone/>
            </a:pPr>
            <a:endParaRPr lang="fr-FR" sz="1400" b="0" i="0" dirty="0">
              <a:solidFill>
                <a:srgbClr val="333333"/>
              </a:solidFill>
              <a:effectLst/>
            </a:endParaRPr>
          </a:p>
          <a:p>
            <a:pPr algn="l">
              <a:lnSpc>
                <a:spcPct val="100000"/>
              </a:lnSpc>
              <a:spcBef>
                <a:spcPts val="0"/>
              </a:spcBef>
              <a:buFont typeface="Wingdings" panose="05000000000000000000" pitchFamily="2" charset="2"/>
              <a:buChar char="§"/>
            </a:pPr>
            <a:r>
              <a:rPr lang="fr-FR" sz="2000" b="0" i="0" dirty="0">
                <a:solidFill>
                  <a:srgbClr val="333333"/>
                </a:solidFill>
                <a:effectLst/>
              </a:rPr>
              <a:t>une grille d’entretien professionnel spécifique à l’état des lieux sexennal: </a:t>
            </a:r>
            <a:r>
              <a:rPr lang="fr-FR" sz="2000" b="1" i="0" dirty="0">
                <a:solidFill>
                  <a:srgbClr val="66C9BA"/>
                </a:solidFill>
                <a:effectLst/>
                <a:hlinkClick r:id="rId3"/>
              </a:rPr>
              <a:t>Grille d’entretien professionnel – état des lieux</a:t>
            </a:r>
            <a:endParaRPr lang="fr-FR" sz="20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14</a:t>
            </a:fld>
            <a:endParaRPr lang="fr-FR" dirty="0"/>
          </a:p>
        </p:txBody>
      </p:sp>
      <p:sp>
        <p:nvSpPr>
          <p:cNvPr id="6" name="ZoneTexte 5">
            <a:extLst>
              <a:ext uri="{FF2B5EF4-FFF2-40B4-BE49-F238E27FC236}">
                <a16:creationId xmlns:a16="http://schemas.microsoft.com/office/drawing/2014/main" id="{2C40DB0B-FAFB-474A-BD7C-D074617CB612}"/>
              </a:ext>
            </a:extLst>
          </p:cNvPr>
          <p:cNvSpPr txBox="1"/>
          <p:nvPr/>
        </p:nvSpPr>
        <p:spPr>
          <a:xfrm>
            <a:off x="628650" y="4600278"/>
            <a:ext cx="7886700" cy="1200329"/>
          </a:xfrm>
          <a:prstGeom prst="rect">
            <a:avLst/>
          </a:prstGeom>
          <a:noFill/>
        </p:spPr>
        <p:txBody>
          <a:bodyPr wrap="square">
            <a:spAutoFit/>
          </a:bodyPr>
          <a:lstStyle/>
          <a:p>
            <a:pPr algn="ctr"/>
            <a:r>
              <a:rPr lang="fr-FR" b="0" i="0" dirty="0">
                <a:solidFill>
                  <a:srgbClr val="333333"/>
                </a:solidFill>
                <a:effectLst/>
                <a:latin typeface="Roboto" panose="02000000000000000000" pitchFamily="2" charset="0"/>
              </a:rPr>
              <a:t>Pour réaliser le suivi des entretiens professionnels, rendez-vous dans le module « </a:t>
            </a:r>
            <a:r>
              <a:rPr lang="fr-FR" b="1" i="0" dirty="0">
                <a:solidFill>
                  <a:srgbClr val="333333"/>
                </a:solidFill>
                <a:effectLst/>
                <a:latin typeface="Roboto" panose="02000000000000000000" pitchFamily="2" charset="0"/>
              </a:rPr>
              <a:t>Gestion des compétences et formations</a:t>
            </a:r>
            <a:r>
              <a:rPr lang="fr-FR" b="0" i="0" dirty="0">
                <a:solidFill>
                  <a:srgbClr val="333333"/>
                </a:solidFill>
                <a:effectLst/>
                <a:latin typeface="Roboto" panose="02000000000000000000" pitchFamily="2" charset="0"/>
              </a:rPr>
              <a:t> » d’ISI RH, fonctionnalité « </a:t>
            </a:r>
            <a:r>
              <a:rPr lang="fr-FR" b="1" i="0" dirty="0">
                <a:solidFill>
                  <a:srgbClr val="333333"/>
                </a:solidFill>
                <a:effectLst/>
                <a:latin typeface="Roboto" panose="02000000000000000000" pitchFamily="2" charset="0"/>
              </a:rPr>
              <a:t>Planifier/Préparer/Organiser les entretiens professionnels</a:t>
            </a:r>
            <a:r>
              <a:rPr lang="fr-FR" b="0" i="0" dirty="0">
                <a:solidFill>
                  <a:srgbClr val="333333"/>
                </a:solidFill>
                <a:effectLst/>
                <a:latin typeface="Roboto" panose="02000000000000000000" pitchFamily="2" charset="0"/>
              </a:rPr>
              <a:t>« .                  Vous pouvez consulter la </a:t>
            </a:r>
            <a:r>
              <a:rPr lang="fr-FR" b="1" i="0" dirty="0">
                <a:solidFill>
                  <a:srgbClr val="0070C0"/>
                </a:solidFill>
                <a:effectLst/>
                <a:latin typeface="Roboto" panose="02000000000000000000" pitchFamily="2" charset="0"/>
                <a:hlinkClick r:id="rId4">
                  <a:extLst>
                    <a:ext uri="{A12FA001-AC4F-418D-AE19-62706E023703}">
                      <ahyp:hlinkClr xmlns:ahyp="http://schemas.microsoft.com/office/drawing/2018/hyperlinkcolor" val="tx"/>
                    </a:ext>
                  </a:extLst>
                </a:hlinkClick>
              </a:rPr>
              <a:t>fiche tuto</a:t>
            </a:r>
            <a:r>
              <a:rPr lang="fr-FR" b="0" i="0" dirty="0">
                <a:solidFill>
                  <a:srgbClr val="0070C0"/>
                </a:solidFill>
                <a:effectLst/>
                <a:latin typeface="Roboto" panose="02000000000000000000" pitchFamily="2" charset="0"/>
              </a:rPr>
              <a:t> </a:t>
            </a:r>
            <a:r>
              <a:rPr lang="fr-FR" b="0" i="0" dirty="0">
                <a:solidFill>
                  <a:srgbClr val="333333"/>
                </a:solidFill>
                <a:effectLst/>
                <a:latin typeface="Roboto" panose="02000000000000000000" pitchFamily="2" charset="0"/>
              </a:rPr>
              <a:t>de cette fonctionnalité.</a:t>
            </a:r>
            <a:endParaRPr lang="fr-FR" dirty="0"/>
          </a:p>
        </p:txBody>
      </p:sp>
    </p:spTree>
    <p:extLst>
      <p:ext uri="{BB962C8B-B14F-4D97-AF65-F5344CB8AC3E}">
        <p14:creationId xmlns:p14="http://schemas.microsoft.com/office/powerpoint/2010/main" val="304727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1160261"/>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Récapitulatif</a:t>
            </a:r>
            <a:br>
              <a:rPr lang="fr-FR" dirty="0">
                <a:solidFill>
                  <a:schemeClr val="accent5"/>
                </a:solidFill>
              </a:rPr>
            </a:br>
            <a:br>
              <a:rPr lang="fr-FR" b="1" i="0" dirty="0">
                <a:solidFill>
                  <a:srgbClr val="415364"/>
                </a:solidFill>
                <a:effectLst/>
              </a:rPr>
            </a:br>
            <a:br>
              <a:rPr lang="fr-FR" dirty="0"/>
            </a:br>
            <a:endParaRPr lang="fr-FR" sz="3200" dirty="0"/>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a:xfrm>
            <a:off x="6457950" y="6284812"/>
            <a:ext cx="2057400" cy="365125"/>
          </a:xfrm>
        </p:spPr>
        <p:txBody>
          <a:bodyPr/>
          <a:lstStyle/>
          <a:p>
            <a:fld id="{71CC6B40-2872-4E6B-AC63-6EAF8770EBBA}" type="slidenum">
              <a:rPr lang="fr-FR" smtClean="0"/>
              <a:t>15</a:t>
            </a:fld>
            <a:endParaRPr lang="fr-FR" dirty="0"/>
          </a:p>
        </p:txBody>
      </p:sp>
      <p:pic>
        <p:nvPicPr>
          <p:cNvPr id="19" name="Image 18">
            <a:extLst>
              <a:ext uri="{FF2B5EF4-FFF2-40B4-BE49-F238E27FC236}">
                <a16:creationId xmlns:a16="http://schemas.microsoft.com/office/drawing/2014/main" id="{BF7A01FD-CD81-450A-B9A3-5E37A8B3446D}"/>
              </a:ext>
            </a:extLst>
          </p:cNvPr>
          <p:cNvPicPr>
            <a:picLocks noChangeAspect="1"/>
          </p:cNvPicPr>
          <p:nvPr/>
        </p:nvPicPr>
        <p:blipFill>
          <a:blip r:embed="rId2"/>
          <a:stretch>
            <a:fillRect/>
          </a:stretch>
        </p:blipFill>
        <p:spPr>
          <a:xfrm>
            <a:off x="628650" y="1744424"/>
            <a:ext cx="7886700" cy="2894995"/>
          </a:xfrm>
          <a:prstGeom prst="rect">
            <a:avLst/>
          </a:prstGeom>
        </p:spPr>
      </p:pic>
      <p:sp>
        <p:nvSpPr>
          <p:cNvPr id="20" name="Rectangle 19">
            <a:extLst>
              <a:ext uri="{FF2B5EF4-FFF2-40B4-BE49-F238E27FC236}">
                <a16:creationId xmlns:a16="http://schemas.microsoft.com/office/drawing/2014/main" id="{BACFF381-94E5-480A-8CF6-1A7DEBCFB0F2}"/>
              </a:ext>
            </a:extLst>
          </p:cNvPr>
          <p:cNvSpPr/>
          <p:nvPr/>
        </p:nvSpPr>
        <p:spPr>
          <a:xfrm>
            <a:off x="628650" y="4879962"/>
            <a:ext cx="7886700" cy="11375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A5B89122-EF75-4FD7-A2BF-FD18AB1B2901}"/>
              </a:ext>
            </a:extLst>
          </p:cNvPr>
          <p:cNvSpPr txBox="1"/>
          <p:nvPr/>
        </p:nvSpPr>
        <p:spPr>
          <a:xfrm>
            <a:off x="628650" y="4888187"/>
            <a:ext cx="7886700" cy="1138773"/>
          </a:xfrm>
          <a:prstGeom prst="rect">
            <a:avLst/>
          </a:prstGeom>
          <a:noFill/>
        </p:spPr>
        <p:txBody>
          <a:bodyPr wrap="square">
            <a:spAutoFit/>
          </a:bodyPr>
          <a:lstStyle/>
          <a:p>
            <a:pPr algn="ctr"/>
            <a:r>
              <a:rPr lang="fr-FR" sz="2000" b="0" i="0" dirty="0">
                <a:solidFill>
                  <a:srgbClr val="333333"/>
                </a:solidFill>
                <a:effectLst/>
              </a:rPr>
              <a:t>Joindre à la convocation le document qui servira de support à l’entretien.</a:t>
            </a:r>
          </a:p>
          <a:p>
            <a:pPr algn="ctr"/>
            <a:r>
              <a:rPr lang="fr-FR" sz="2000" dirty="0">
                <a:solidFill>
                  <a:srgbClr val="333333"/>
                </a:solidFill>
              </a:rPr>
              <a:t>La convocation doit être adressée au salarié 15 jours avant.</a:t>
            </a:r>
          </a:p>
          <a:p>
            <a:pPr algn="ctr"/>
            <a:endParaRPr lang="fr-FR" sz="800" dirty="0">
              <a:solidFill>
                <a:srgbClr val="333333"/>
              </a:solidFill>
              <a:latin typeface="Roboto" panose="02000000000000000000" pitchFamily="2" charset="0"/>
            </a:endParaRPr>
          </a:p>
          <a:p>
            <a:pPr marL="285750" indent="-285750" algn="ctr">
              <a:buFont typeface="Wingdings" panose="05000000000000000000" pitchFamily="2" charset="2"/>
              <a:buChar char="v"/>
            </a:pPr>
            <a:r>
              <a:rPr lang="fr-FR" sz="2000" b="1" dirty="0">
                <a:solidFill>
                  <a:srgbClr val="333333"/>
                </a:solidFill>
              </a:rPr>
              <a:t>Consulter et télécharger le guide sur </a:t>
            </a:r>
            <a:r>
              <a:rPr lang="fr-FR" sz="2000" b="1" dirty="0" err="1">
                <a:solidFill>
                  <a:srgbClr val="333333"/>
                </a:solidFill>
              </a:rPr>
              <a:t>Isidoor</a:t>
            </a:r>
            <a:endParaRPr lang="fr-FR" sz="2000" b="1" dirty="0"/>
          </a:p>
        </p:txBody>
      </p:sp>
    </p:spTree>
    <p:extLst>
      <p:ext uri="{BB962C8B-B14F-4D97-AF65-F5344CB8AC3E}">
        <p14:creationId xmlns:p14="http://schemas.microsoft.com/office/powerpoint/2010/main" val="210891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A11B935-50C4-1EBE-9D7F-0075351FA4AF}"/>
              </a:ext>
            </a:extLst>
          </p:cNvPr>
          <p:cNvSpPr>
            <a:spLocks noGrp="1"/>
          </p:cNvSpPr>
          <p:nvPr>
            <p:ph type="body" idx="1"/>
          </p:nvPr>
        </p:nvSpPr>
        <p:spPr>
          <a:xfrm>
            <a:off x="592415" y="1014884"/>
            <a:ext cx="7922935" cy="1484819"/>
          </a:xfrm>
        </p:spPr>
        <p:txBody>
          <a:bodyPr>
            <a:noAutofit/>
          </a:bodyPr>
          <a:lstStyle/>
          <a:p>
            <a:r>
              <a:rPr lang="fr-FR" sz="5000" dirty="0">
                <a:solidFill>
                  <a:schemeClr val="accent5"/>
                </a:solidFill>
                <a:ea typeface="+mj-ea"/>
                <a:cs typeface="+mj-cs"/>
              </a:rPr>
              <a:t>L’analyse triennale de la classification</a:t>
            </a:r>
          </a:p>
        </p:txBody>
      </p:sp>
      <p:sp>
        <p:nvSpPr>
          <p:cNvPr id="4" name="Espace réservé du numéro de diapositive 3">
            <a:extLst>
              <a:ext uri="{FF2B5EF4-FFF2-40B4-BE49-F238E27FC236}">
                <a16:creationId xmlns:a16="http://schemas.microsoft.com/office/drawing/2014/main" id="{FCA67484-D5DE-83D0-5CC0-3C7E7B945976}"/>
              </a:ext>
            </a:extLst>
          </p:cNvPr>
          <p:cNvSpPr>
            <a:spLocks noGrp="1"/>
          </p:cNvSpPr>
          <p:nvPr>
            <p:ph type="sldNum" sz="quarter" idx="12"/>
          </p:nvPr>
        </p:nvSpPr>
        <p:spPr/>
        <p:txBody>
          <a:bodyPr/>
          <a:lstStyle/>
          <a:p>
            <a:fld id="{71CC6B40-2872-4E6B-AC63-6EAF8770EBBA}" type="slidenum">
              <a:rPr lang="fr-FR" smtClean="0"/>
              <a:t>16</a:t>
            </a:fld>
            <a:endParaRPr lang="fr-FR"/>
          </a:p>
        </p:txBody>
      </p:sp>
      <p:pic>
        <p:nvPicPr>
          <p:cNvPr id="2050" name="Picture 2" descr="Entretien professionnel : comment et quand se déroule-t-il ?">
            <a:extLst>
              <a:ext uri="{FF2B5EF4-FFF2-40B4-BE49-F238E27FC236}">
                <a16:creationId xmlns:a16="http://schemas.microsoft.com/office/drawing/2014/main" id="{7779A8E6-2EF3-4CD7-A733-98328C35B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324" y="2886043"/>
            <a:ext cx="3513252" cy="234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0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344410"/>
            <a:ext cx="7886700" cy="1058321"/>
          </a:xfrm>
        </p:spPr>
        <p:txBody>
          <a:bodyPr>
            <a:normAutofit/>
          </a:bodyPr>
          <a:lstStyle/>
          <a:p>
            <a:r>
              <a:rPr lang="fr-FR" sz="3200" dirty="0">
                <a:solidFill>
                  <a:schemeClr val="accent5"/>
                </a:solidFill>
                <a:latin typeface="+mn-lt"/>
              </a:rPr>
              <a:t>L’analyse triennale de la classification</a:t>
            </a: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131217"/>
            <a:ext cx="7886700" cy="4543719"/>
          </a:xfrm>
        </p:spPr>
        <p:txBody>
          <a:bodyPr>
            <a:noAutofit/>
          </a:bodyPr>
          <a:lstStyle/>
          <a:p>
            <a:pPr marL="0" indent="0" algn="l">
              <a:lnSpc>
                <a:spcPct val="100000"/>
              </a:lnSpc>
              <a:spcBef>
                <a:spcPts val="0"/>
              </a:spcBef>
              <a:buNone/>
            </a:pPr>
            <a:r>
              <a:rPr lang="fr-FR" sz="2400" b="1" i="0" dirty="0">
                <a:solidFill>
                  <a:srgbClr val="333333"/>
                </a:solidFill>
                <a:effectLst/>
              </a:rPr>
              <a:t>Pour quels </a:t>
            </a:r>
            <a:r>
              <a:rPr lang="fr-FR" sz="2400" b="1" i="0" dirty="0" err="1">
                <a:solidFill>
                  <a:srgbClr val="333333"/>
                </a:solidFill>
                <a:effectLst/>
              </a:rPr>
              <a:t>Ogec</a:t>
            </a:r>
            <a:r>
              <a:rPr lang="fr-FR" sz="2400" b="1" i="0" dirty="0">
                <a:solidFill>
                  <a:srgbClr val="333333"/>
                </a:solidFill>
                <a:effectLst/>
              </a:rPr>
              <a:t> et quels salariés ?</a:t>
            </a:r>
          </a:p>
          <a:p>
            <a:pPr marL="0" indent="0" algn="l">
              <a:lnSpc>
                <a:spcPct val="100000"/>
              </a:lnSpc>
              <a:spcBef>
                <a:spcPts val="0"/>
              </a:spcBef>
              <a:buNone/>
            </a:pPr>
            <a:endParaRPr lang="fr-FR" sz="1000" b="1" i="0" dirty="0">
              <a:solidFill>
                <a:srgbClr val="333333"/>
              </a:solidFill>
              <a:effectLst/>
            </a:endParaRPr>
          </a:p>
          <a:p>
            <a:pPr algn="just">
              <a:lnSpc>
                <a:spcPct val="100000"/>
              </a:lnSpc>
              <a:spcBef>
                <a:spcPts val="0"/>
              </a:spcBef>
              <a:buFont typeface="Wingdings" panose="05000000000000000000" pitchFamily="2" charset="2"/>
              <a:buChar char="§"/>
            </a:pPr>
            <a:r>
              <a:rPr lang="fr-FR" sz="1800" b="0" i="0" dirty="0">
                <a:solidFill>
                  <a:srgbClr val="333333"/>
                </a:solidFill>
                <a:effectLst/>
              </a:rPr>
              <a:t>Tous les </a:t>
            </a:r>
            <a:r>
              <a:rPr lang="fr-FR" sz="1800" b="0" i="0" dirty="0" err="1">
                <a:solidFill>
                  <a:srgbClr val="333333"/>
                </a:solidFill>
                <a:effectLst/>
              </a:rPr>
              <a:t>Ogec</a:t>
            </a:r>
            <a:r>
              <a:rPr lang="fr-FR" sz="1800" b="0" i="0" dirty="0">
                <a:solidFill>
                  <a:srgbClr val="333333"/>
                </a:solidFill>
                <a:effectLst/>
              </a:rPr>
              <a:t> sont concernés, quel que soit l’effectif.</a:t>
            </a:r>
          </a:p>
          <a:p>
            <a:pPr marL="0" indent="0" algn="just">
              <a:lnSpc>
                <a:spcPct val="100000"/>
              </a:lnSpc>
              <a:spcBef>
                <a:spcPts val="0"/>
              </a:spcBef>
              <a:buNone/>
            </a:pPr>
            <a:endParaRPr lang="fr-FR" sz="1000" b="0" i="0" dirty="0">
              <a:solidFill>
                <a:srgbClr val="333333"/>
              </a:solidFill>
              <a:effectLst/>
            </a:endParaRPr>
          </a:p>
          <a:p>
            <a:pPr algn="just">
              <a:lnSpc>
                <a:spcPct val="100000"/>
              </a:lnSpc>
              <a:spcBef>
                <a:spcPts val="0"/>
              </a:spcBef>
              <a:buFont typeface="Wingdings" panose="05000000000000000000" pitchFamily="2" charset="2"/>
              <a:buChar char="§"/>
            </a:pPr>
            <a:r>
              <a:rPr lang="fr-FR" sz="1800" b="0" i="0" dirty="0">
                <a:solidFill>
                  <a:srgbClr val="333333"/>
                </a:solidFill>
                <a:effectLst/>
              </a:rPr>
              <a:t>Tous les salariés sont concernés quel que soit la nature de leur contrat et leur temps de travail,</a:t>
            </a:r>
            <a:r>
              <a:rPr lang="fr-FR" sz="1800" b="1" i="0" dirty="0">
                <a:solidFill>
                  <a:srgbClr val="333333"/>
                </a:solidFill>
                <a:effectLst/>
              </a:rPr>
              <a:t> </a:t>
            </a:r>
            <a:r>
              <a:rPr lang="fr-FR" sz="1800" b="0" i="0" dirty="0">
                <a:solidFill>
                  <a:srgbClr val="333333"/>
                </a:solidFill>
                <a:effectLst/>
              </a:rPr>
              <a:t>Les salariés en cumul d’emplois sont concernés également.</a:t>
            </a:r>
            <a:r>
              <a:rPr kumimoji="0" lang="fr-FR" sz="1800" b="1" i="0" u="none" strike="noStrike" kern="1200" cap="none" spc="0" normalizeH="0" baseline="0" noProof="0" dirty="0">
                <a:ln>
                  <a:noFill/>
                </a:ln>
                <a:solidFill>
                  <a:srgbClr val="333333"/>
                </a:solidFill>
                <a:effectLst/>
                <a:uLnTx/>
                <a:uFillTx/>
                <a:latin typeface="Calibri" panose="020F0502020204030204"/>
                <a:ea typeface="+mn-ea"/>
                <a:cs typeface="+mn-cs"/>
              </a:rPr>
              <a:t> </a:t>
            </a:r>
          </a:p>
          <a:p>
            <a:pPr algn="just">
              <a:lnSpc>
                <a:spcPct val="100000"/>
              </a:lnSpc>
              <a:spcBef>
                <a:spcPts val="0"/>
              </a:spcBef>
              <a:buFont typeface="Wingdings" panose="05000000000000000000" pitchFamily="2" charset="2"/>
              <a:buChar char="§"/>
            </a:pPr>
            <a:r>
              <a:rPr kumimoji="0" lang="fr-FR" sz="1800" b="1" i="0" u="none" strike="noStrike" kern="1200" cap="none" spc="0" normalizeH="0" baseline="0" noProof="0" dirty="0">
                <a:ln>
                  <a:noFill/>
                </a:ln>
                <a:solidFill>
                  <a:srgbClr val="333333"/>
                </a:solidFill>
                <a:effectLst/>
                <a:uLnTx/>
                <a:uFillTx/>
                <a:latin typeface="Calibri" panose="020F0502020204030204"/>
                <a:ea typeface="+mn-ea"/>
                <a:cs typeface="+mn-cs"/>
              </a:rPr>
              <a:t>A l’exception </a:t>
            </a:r>
            <a:r>
              <a:rPr kumimoji="0" lang="fr-FR" sz="1800" b="0" i="0" u="none" strike="noStrike" kern="1200" cap="none" spc="0" normalizeH="0" baseline="0" noProof="0" dirty="0">
                <a:ln>
                  <a:noFill/>
                </a:ln>
                <a:solidFill>
                  <a:srgbClr val="333333"/>
                </a:solidFill>
                <a:effectLst/>
                <a:uLnTx/>
                <a:uFillTx/>
                <a:latin typeface="Calibri" panose="020F0502020204030204"/>
                <a:ea typeface="+mn-ea"/>
                <a:cs typeface="+mn-cs"/>
              </a:rPr>
              <a:t>des salariés pour qui le système de classification ne s’applique pas, à savoir les enseignants et les DDFPT. </a:t>
            </a:r>
            <a:endParaRPr lang="fr-FR" sz="1800" b="0" i="0" dirty="0">
              <a:solidFill>
                <a:srgbClr val="333333"/>
              </a:solidFill>
              <a:effectLst/>
            </a:endParaRPr>
          </a:p>
          <a:p>
            <a:pPr marL="0" indent="0" algn="just">
              <a:lnSpc>
                <a:spcPct val="100000"/>
              </a:lnSpc>
              <a:spcBef>
                <a:spcPts val="0"/>
              </a:spcBef>
              <a:buNone/>
            </a:pPr>
            <a:endParaRPr lang="fr-FR" sz="2000" b="1" i="0" dirty="0">
              <a:solidFill>
                <a:srgbClr val="333333"/>
              </a:solidFill>
              <a:effectLst/>
            </a:endParaRPr>
          </a:p>
          <a:p>
            <a:pPr marL="0" indent="0" algn="just">
              <a:lnSpc>
                <a:spcPct val="100000"/>
              </a:lnSpc>
              <a:spcBef>
                <a:spcPts val="0"/>
              </a:spcBef>
              <a:buNone/>
            </a:pPr>
            <a:r>
              <a:rPr lang="fr-FR" sz="2400" b="1" i="0" dirty="0">
                <a:solidFill>
                  <a:srgbClr val="333333"/>
                </a:solidFill>
                <a:effectLst/>
              </a:rPr>
              <a:t>Quand doit-elle avoir lieu ?</a:t>
            </a:r>
          </a:p>
          <a:p>
            <a:pPr marL="0" indent="0" algn="just">
              <a:lnSpc>
                <a:spcPct val="100000"/>
              </a:lnSpc>
              <a:spcBef>
                <a:spcPts val="0"/>
              </a:spcBef>
              <a:buNone/>
            </a:pPr>
            <a:endParaRPr lang="fr-FR" sz="1000" b="1" i="0" dirty="0">
              <a:solidFill>
                <a:srgbClr val="333333"/>
              </a:solidFill>
              <a:effectLst/>
            </a:endParaRPr>
          </a:p>
          <a:p>
            <a:pPr algn="just">
              <a:lnSpc>
                <a:spcPct val="100000"/>
              </a:lnSpc>
              <a:spcBef>
                <a:spcPts val="0"/>
              </a:spcBef>
              <a:buFont typeface="Wingdings" panose="05000000000000000000" pitchFamily="2" charset="2"/>
              <a:buChar char="§"/>
            </a:pPr>
            <a:r>
              <a:rPr lang="fr-FR" sz="1800" b="0" i="0" dirty="0">
                <a:solidFill>
                  <a:srgbClr val="333333"/>
                </a:solidFill>
                <a:effectLst/>
              </a:rPr>
              <a:t>L’analyse triennale de classification doit avoir lieu tous les 3 ans </a:t>
            </a:r>
            <a:r>
              <a:rPr lang="fr-FR" sz="1800" b="1" i="0" dirty="0">
                <a:solidFill>
                  <a:srgbClr val="333333"/>
                </a:solidFill>
                <a:effectLst/>
              </a:rPr>
              <a:t>à l’occasion de l’</a:t>
            </a:r>
            <a:r>
              <a:rPr lang="fr-FR" sz="1800" b="1" i="0" dirty="0">
                <a:solidFill>
                  <a:srgbClr val="0070C0"/>
                </a:solidFill>
                <a:effectLst/>
                <a:hlinkClick r:id="rId2">
                  <a:extLst>
                    <a:ext uri="{A12FA001-AC4F-418D-AE19-62706E023703}">
                      <ahyp:hlinkClr xmlns:ahyp="http://schemas.microsoft.com/office/drawing/2018/hyperlinkcolor" val="tx"/>
                    </a:ext>
                  </a:extLst>
                </a:hlinkClick>
              </a:rPr>
              <a:t>entretien professionnel</a:t>
            </a:r>
            <a:r>
              <a:rPr lang="fr-FR" sz="1800" b="0" i="0" dirty="0">
                <a:solidFill>
                  <a:srgbClr val="333333"/>
                </a:solidFill>
                <a:effectLst/>
              </a:rPr>
              <a:t>.</a:t>
            </a:r>
          </a:p>
          <a:p>
            <a:pPr marL="0" indent="0" algn="just">
              <a:lnSpc>
                <a:spcPct val="100000"/>
              </a:lnSpc>
              <a:spcBef>
                <a:spcPts val="0"/>
              </a:spcBef>
              <a:buNone/>
            </a:pPr>
            <a:endParaRPr lang="fr-FR" sz="1000" b="0" i="0" dirty="0">
              <a:solidFill>
                <a:srgbClr val="333333"/>
              </a:solidFill>
              <a:effectLst/>
            </a:endParaRPr>
          </a:p>
          <a:p>
            <a:pPr algn="just">
              <a:lnSpc>
                <a:spcPct val="100000"/>
              </a:lnSpc>
              <a:spcBef>
                <a:spcPts val="0"/>
              </a:spcBef>
              <a:buFont typeface="Wingdings" panose="05000000000000000000" pitchFamily="2" charset="2"/>
              <a:buChar char="§"/>
            </a:pPr>
            <a:r>
              <a:rPr lang="fr-FR" sz="1800" b="1" i="0" dirty="0">
                <a:solidFill>
                  <a:srgbClr val="333333"/>
                </a:solidFill>
                <a:effectLst/>
              </a:rPr>
              <a:t>Cet entretien ne doit pas </a:t>
            </a:r>
            <a:r>
              <a:rPr lang="fr-FR" sz="1800" b="0" i="0" dirty="0">
                <a:solidFill>
                  <a:srgbClr val="333333"/>
                </a:solidFill>
                <a:effectLst/>
              </a:rPr>
              <a:t>pour autant se confondre et </a:t>
            </a:r>
            <a:r>
              <a:rPr lang="fr-FR" sz="1800" b="1" i="0" dirty="0">
                <a:solidFill>
                  <a:srgbClr val="333333"/>
                </a:solidFill>
                <a:effectLst/>
              </a:rPr>
              <a:t>se dérouler pendant l’entretien professionnel</a:t>
            </a:r>
            <a:r>
              <a:rPr lang="fr-FR" sz="1800" b="0" i="0" dirty="0">
                <a:solidFill>
                  <a:srgbClr val="333333"/>
                </a:solidFill>
                <a:effectLst/>
              </a:rPr>
              <a:t> qui a un objet et des objectifs différents. Il faut donc prévoir deux entretiens même si ces deux entretiens peuvent se suivre.</a:t>
            </a:r>
          </a:p>
          <a:p>
            <a:pPr marL="0" indent="0" algn="l">
              <a:lnSpc>
                <a:spcPct val="100000"/>
              </a:lnSpc>
              <a:spcBef>
                <a:spcPts val="0"/>
              </a:spcBef>
              <a:buNone/>
            </a:pPr>
            <a:endParaRPr lang="fr-FR" sz="14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17</a:t>
            </a:fld>
            <a:endParaRPr lang="fr-FR" dirty="0"/>
          </a:p>
        </p:txBody>
      </p:sp>
    </p:spTree>
    <p:extLst>
      <p:ext uri="{BB962C8B-B14F-4D97-AF65-F5344CB8AC3E}">
        <p14:creationId xmlns:p14="http://schemas.microsoft.com/office/powerpoint/2010/main" val="86688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344411"/>
            <a:ext cx="7886700" cy="546590"/>
          </a:xfrm>
        </p:spPr>
        <p:txBody>
          <a:bodyPr>
            <a:normAutofit/>
          </a:bodyPr>
          <a:lstStyle/>
          <a:p>
            <a:r>
              <a:rPr lang="fr-FR" sz="3200" dirty="0">
                <a:solidFill>
                  <a:schemeClr val="accent5"/>
                </a:solidFill>
                <a:latin typeface="+mn-lt"/>
              </a:rPr>
              <a:t>L’analyse triennale de la classification</a:t>
            </a: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157636"/>
            <a:ext cx="7886700" cy="4404180"/>
          </a:xfrm>
        </p:spPr>
        <p:txBody>
          <a:bodyPr>
            <a:noAutofit/>
          </a:bodyPr>
          <a:lstStyle/>
          <a:p>
            <a:pPr marL="457200" indent="-457200" algn="l">
              <a:lnSpc>
                <a:spcPct val="100000"/>
              </a:lnSpc>
              <a:spcBef>
                <a:spcPts val="0"/>
              </a:spcBef>
              <a:buAutoNum type="arabicPeriod"/>
            </a:pPr>
            <a:r>
              <a:rPr lang="fr-FR" sz="2200" b="1" i="0" dirty="0">
                <a:solidFill>
                  <a:srgbClr val="333333"/>
                </a:solidFill>
                <a:effectLst/>
              </a:rPr>
              <a:t>Vérifier que la classification correspond à la réalité du poste</a:t>
            </a:r>
          </a:p>
          <a:p>
            <a:pPr marL="0" indent="0" algn="l">
              <a:buNone/>
            </a:pPr>
            <a:endParaRPr lang="fr-FR" sz="1000" b="1" i="0" dirty="0">
              <a:solidFill>
                <a:srgbClr val="333333"/>
              </a:solidFill>
              <a:effectLst/>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Employeur et salarié se retrouvent pour vérifier si la classification correspond toujours à la réalité du poste occupé ou si elle doit évoluer :</a:t>
            </a:r>
          </a:p>
          <a:p>
            <a:pPr algn="just">
              <a:buFont typeface="Wingdings" panose="05000000000000000000" pitchFamily="2" charset="2"/>
              <a:buChar char="Ø"/>
            </a:pPr>
            <a:r>
              <a:rPr lang="fr-FR" sz="2000" b="0" i="0" dirty="0">
                <a:solidFill>
                  <a:srgbClr val="333333"/>
                </a:solidFill>
                <a:effectLst/>
              </a:rPr>
              <a:t>soit parce que le contenu du poste, ce que fait le salarié a évolué : de nouvelles missions ont été confiées au salarié et entraînent une </a:t>
            </a:r>
            <a:r>
              <a:rPr lang="fr-FR" sz="2000" b="1" i="0" dirty="0">
                <a:solidFill>
                  <a:srgbClr val="333333"/>
                </a:solidFill>
                <a:effectLst/>
              </a:rPr>
              <a:t>modification des fonctions</a:t>
            </a:r>
            <a:r>
              <a:rPr lang="fr-FR" sz="2000" b="0" i="0" dirty="0">
                <a:solidFill>
                  <a:srgbClr val="333333"/>
                </a:solidFill>
                <a:effectLst/>
              </a:rPr>
              <a:t> </a:t>
            </a:r>
          </a:p>
          <a:p>
            <a:pPr algn="just">
              <a:buFont typeface="Wingdings" panose="05000000000000000000" pitchFamily="2" charset="2"/>
              <a:buChar char="Ø"/>
            </a:pPr>
            <a:r>
              <a:rPr lang="fr-FR" sz="2000" b="0" i="0" dirty="0">
                <a:solidFill>
                  <a:srgbClr val="333333"/>
                </a:solidFill>
                <a:effectLst/>
              </a:rPr>
              <a:t>soit parce que la manière dont le salarié occupe son poste a évolué : de nouvelles compétences sont été acquises en termes de responsabilité, communication, autonomie, technicité ou management, ce qui entraîne une </a:t>
            </a:r>
            <a:r>
              <a:rPr lang="fr-FR" sz="2000" b="1" i="0" dirty="0">
                <a:solidFill>
                  <a:srgbClr val="333333"/>
                </a:solidFill>
                <a:effectLst/>
              </a:rPr>
              <a:t>modification du nombre de degrés attribués au titre des critères classant</a:t>
            </a:r>
            <a:endParaRPr lang="fr-FR" sz="2000" b="0" i="0" dirty="0">
              <a:solidFill>
                <a:srgbClr val="333333"/>
              </a:solidFill>
              <a:effectLst/>
            </a:endParaRPr>
          </a:p>
          <a:p>
            <a:pPr algn="just">
              <a:buFont typeface="Wingdings" panose="05000000000000000000" pitchFamily="2" charset="2"/>
              <a:buChar char="§"/>
            </a:pPr>
            <a:r>
              <a:rPr lang="fr-FR" sz="2000" b="0" i="0" dirty="0">
                <a:solidFill>
                  <a:srgbClr val="333333"/>
                </a:solidFill>
                <a:effectLst/>
              </a:rPr>
              <a:t>S’il est constaté que la classification du salarié doit évoluer, alors on procède immédiatement à la mise à jour de la fiche de classification.</a:t>
            </a:r>
          </a:p>
          <a:p>
            <a:pPr marL="0" indent="0" algn="l">
              <a:lnSpc>
                <a:spcPct val="100000"/>
              </a:lnSpc>
              <a:spcBef>
                <a:spcPts val="0"/>
              </a:spcBef>
              <a:buNone/>
            </a:pPr>
            <a:endParaRPr lang="fr-FR" sz="14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18</a:t>
            </a:fld>
            <a:endParaRPr lang="fr-FR" dirty="0"/>
          </a:p>
        </p:txBody>
      </p:sp>
    </p:spTree>
    <p:extLst>
      <p:ext uri="{BB962C8B-B14F-4D97-AF65-F5344CB8AC3E}">
        <p14:creationId xmlns:p14="http://schemas.microsoft.com/office/powerpoint/2010/main" val="373177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344411"/>
            <a:ext cx="7886700" cy="687824"/>
          </a:xfrm>
        </p:spPr>
        <p:txBody>
          <a:bodyPr>
            <a:normAutofit/>
          </a:bodyPr>
          <a:lstStyle/>
          <a:p>
            <a:r>
              <a:rPr lang="fr-FR" sz="3200" dirty="0">
                <a:solidFill>
                  <a:schemeClr val="accent5"/>
                </a:solidFill>
                <a:latin typeface="+mn-lt"/>
              </a:rPr>
              <a:t>L’analyse triennale de la classification</a:t>
            </a: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383878"/>
            <a:ext cx="7886700" cy="4404180"/>
          </a:xfrm>
        </p:spPr>
        <p:txBody>
          <a:bodyPr>
            <a:noAutofit/>
          </a:bodyPr>
          <a:lstStyle/>
          <a:p>
            <a:pPr marL="457200" indent="-457200">
              <a:lnSpc>
                <a:spcPct val="100000"/>
              </a:lnSpc>
              <a:spcBef>
                <a:spcPts val="0"/>
              </a:spcBef>
              <a:buAutoNum type="arabicPeriod" startAt="2"/>
            </a:pPr>
            <a:r>
              <a:rPr lang="fr-FR" sz="2200" b="1" dirty="0">
                <a:solidFill>
                  <a:srgbClr val="333333"/>
                </a:solidFill>
              </a:rPr>
              <a:t>Relever les éventuelles évolutions de classification sur les 3 années écoulées</a:t>
            </a:r>
          </a:p>
          <a:p>
            <a:pPr marL="0" indent="0">
              <a:lnSpc>
                <a:spcPct val="100000"/>
              </a:lnSpc>
              <a:spcBef>
                <a:spcPts val="0"/>
              </a:spcBef>
              <a:buNone/>
            </a:pPr>
            <a:endParaRPr lang="fr-FR" sz="2000" b="1" dirty="0">
              <a:solidFill>
                <a:srgbClr val="333333"/>
              </a:solidFill>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Durant l’analyse de classification, employeur et salarié relèvent les éventuelles évolutions de classification qui ont eu lieu durant les 3 dernières années. Il peut s’agir entre autres :</a:t>
            </a:r>
          </a:p>
          <a:p>
            <a:pPr marL="0" indent="0" algn="just">
              <a:lnSpc>
                <a:spcPct val="100000"/>
              </a:lnSpc>
              <a:spcBef>
                <a:spcPts val="0"/>
              </a:spcBef>
              <a:buNone/>
            </a:pPr>
            <a:endParaRPr lang="fr-FR" sz="2000" b="0" i="0" dirty="0">
              <a:solidFill>
                <a:srgbClr val="333333"/>
              </a:solidFill>
              <a:effectLst/>
            </a:endParaRPr>
          </a:p>
          <a:p>
            <a:pPr algn="l">
              <a:lnSpc>
                <a:spcPct val="100000"/>
              </a:lnSpc>
              <a:spcBef>
                <a:spcPts val="0"/>
              </a:spcBef>
              <a:buFont typeface="Wingdings" panose="05000000000000000000" pitchFamily="2" charset="2"/>
              <a:buChar char="Ø"/>
            </a:pPr>
            <a:r>
              <a:rPr lang="fr-FR" sz="2000" b="0" i="0" dirty="0">
                <a:solidFill>
                  <a:srgbClr val="333333"/>
                </a:solidFill>
                <a:effectLst/>
              </a:rPr>
              <a:t>d’un changement de strate</a:t>
            </a:r>
          </a:p>
          <a:p>
            <a:pPr marL="0" indent="0" algn="l">
              <a:lnSpc>
                <a:spcPct val="100000"/>
              </a:lnSpc>
              <a:spcBef>
                <a:spcPts val="0"/>
              </a:spcBef>
              <a:buNone/>
            </a:pPr>
            <a:endParaRPr lang="fr-FR" sz="2000" b="0" i="0" dirty="0">
              <a:solidFill>
                <a:srgbClr val="333333"/>
              </a:solidFill>
              <a:effectLst/>
            </a:endParaRPr>
          </a:p>
          <a:p>
            <a:pPr algn="l">
              <a:lnSpc>
                <a:spcPct val="100000"/>
              </a:lnSpc>
              <a:spcBef>
                <a:spcPts val="0"/>
              </a:spcBef>
              <a:buFont typeface="Wingdings" panose="05000000000000000000" pitchFamily="2" charset="2"/>
              <a:buChar char="Ø"/>
            </a:pPr>
            <a:r>
              <a:rPr lang="fr-FR" sz="2000" b="0" i="0" dirty="0">
                <a:solidFill>
                  <a:srgbClr val="333333"/>
                </a:solidFill>
                <a:effectLst/>
              </a:rPr>
              <a:t>de l’attribution de degrés au titre des critères classant,</a:t>
            </a:r>
          </a:p>
          <a:p>
            <a:pPr marL="0" indent="0" algn="l">
              <a:lnSpc>
                <a:spcPct val="100000"/>
              </a:lnSpc>
              <a:spcBef>
                <a:spcPts val="0"/>
              </a:spcBef>
              <a:buNone/>
            </a:pPr>
            <a:endParaRPr lang="fr-FR" sz="2000" b="0" i="0" dirty="0">
              <a:solidFill>
                <a:srgbClr val="333333"/>
              </a:solidFill>
              <a:effectLst/>
            </a:endParaRPr>
          </a:p>
          <a:p>
            <a:pPr algn="l">
              <a:lnSpc>
                <a:spcPct val="100000"/>
              </a:lnSpc>
              <a:spcBef>
                <a:spcPts val="0"/>
              </a:spcBef>
              <a:buFont typeface="Wingdings" panose="05000000000000000000" pitchFamily="2" charset="2"/>
              <a:buChar char="Ø"/>
            </a:pPr>
            <a:r>
              <a:rPr lang="fr-FR" sz="2000" b="0" i="0" dirty="0">
                <a:solidFill>
                  <a:srgbClr val="333333"/>
                </a:solidFill>
                <a:effectLst/>
              </a:rPr>
              <a:t>ou encore de l’attribution de points au titre de la valorisation de la formation professionnelle ou de l’implication professionnelle.</a:t>
            </a:r>
          </a:p>
          <a:p>
            <a:pPr marL="0" indent="0" algn="l">
              <a:lnSpc>
                <a:spcPct val="100000"/>
              </a:lnSpc>
              <a:spcBef>
                <a:spcPts val="0"/>
              </a:spcBef>
              <a:buNone/>
            </a:pPr>
            <a:endParaRPr lang="fr-FR" sz="14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19</a:t>
            </a:fld>
            <a:endParaRPr lang="fr-FR" dirty="0"/>
          </a:p>
        </p:txBody>
      </p:sp>
    </p:spTree>
    <p:extLst>
      <p:ext uri="{BB962C8B-B14F-4D97-AF65-F5344CB8AC3E}">
        <p14:creationId xmlns:p14="http://schemas.microsoft.com/office/powerpoint/2010/main" val="99342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6E18D-C5D2-53BD-D6DB-21F650C8F1A3}"/>
              </a:ext>
            </a:extLst>
          </p:cNvPr>
          <p:cNvSpPr>
            <a:spLocks noGrp="1"/>
          </p:cNvSpPr>
          <p:nvPr>
            <p:ph type="title"/>
          </p:nvPr>
        </p:nvSpPr>
        <p:spPr/>
        <p:txBody>
          <a:bodyPr/>
          <a:lstStyle/>
          <a:p>
            <a:r>
              <a:rPr lang="fr-FR" b="1" dirty="0">
                <a:latin typeface="+mn-lt"/>
              </a:rPr>
              <a:t>Sommaire</a:t>
            </a:r>
          </a:p>
        </p:txBody>
      </p:sp>
      <p:sp>
        <p:nvSpPr>
          <p:cNvPr id="3" name="Espace réservé du contenu 2">
            <a:extLst>
              <a:ext uri="{FF2B5EF4-FFF2-40B4-BE49-F238E27FC236}">
                <a16:creationId xmlns:a16="http://schemas.microsoft.com/office/drawing/2014/main" id="{2CDAE27C-ECFC-E423-B837-713624D37BAA}"/>
              </a:ext>
            </a:extLst>
          </p:cNvPr>
          <p:cNvSpPr>
            <a:spLocks noGrp="1"/>
          </p:cNvSpPr>
          <p:nvPr>
            <p:ph idx="1"/>
          </p:nvPr>
        </p:nvSpPr>
        <p:spPr>
          <a:xfrm>
            <a:off x="628650" y="2089818"/>
            <a:ext cx="7886700" cy="3179512"/>
          </a:xfrm>
        </p:spPr>
        <p:txBody>
          <a:bodyPr/>
          <a:lstStyle/>
          <a:p>
            <a:pPr>
              <a:lnSpc>
                <a:spcPct val="100000"/>
              </a:lnSpc>
              <a:spcBef>
                <a:spcPts val="0"/>
              </a:spcBef>
              <a:buFont typeface="Wingdings" panose="05000000000000000000" pitchFamily="2" charset="2"/>
              <a:buChar char="§"/>
            </a:pPr>
            <a:r>
              <a:rPr lang="fr-FR" dirty="0">
                <a:solidFill>
                  <a:srgbClr val="333333"/>
                </a:solidFill>
              </a:rPr>
              <a:t>Entretiens obligatoires :</a:t>
            </a:r>
          </a:p>
          <a:p>
            <a:pPr>
              <a:lnSpc>
                <a:spcPct val="100000"/>
              </a:lnSpc>
              <a:spcBef>
                <a:spcPts val="0"/>
              </a:spcBef>
              <a:buFont typeface="Wingdings" panose="05000000000000000000" pitchFamily="2" charset="2"/>
              <a:buChar char="§"/>
            </a:pPr>
            <a:endParaRPr lang="fr-FR" dirty="0">
              <a:solidFill>
                <a:srgbClr val="333333"/>
              </a:solidFill>
            </a:endParaRPr>
          </a:p>
          <a:p>
            <a:pPr lvl="1">
              <a:lnSpc>
                <a:spcPct val="100000"/>
              </a:lnSpc>
              <a:spcBef>
                <a:spcPts val="0"/>
              </a:spcBef>
              <a:buFont typeface="Wingdings" panose="05000000000000000000" pitchFamily="2" charset="2"/>
              <a:buChar char="§"/>
            </a:pPr>
            <a:r>
              <a:rPr lang="fr-FR" dirty="0">
                <a:solidFill>
                  <a:srgbClr val="333333"/>
                </a:solidFill>
              </a:rPr>
              <a:t>Entretien professionnel</a:t>
            </a:r>
          </a:p>
          <a:p>
            <a:pPr lvl="1">
              <a:lnSpc>
                <a:spcPct val="100000"/>
              </a:lnSpc>
              <a:spcBef>
                <a:spcPts val="0"/>
              </a:spcBef>
              <a:buFont typeface="Wingdings" panose="05000000000000000000" pitchFamily="2" charset="2"/>
              <a:buChar char="§"/>
            </a:pPr>
            <a:endParaRPr lang="fr-FR" dirty="0">
              <a:solidFill>
                <a:srgbClr val="333333"/>
              </a:solidFill>
            </a:endParaRPr>
          </a:p>
          <a:p>
            <a:pPr lvl="1">
              <a:lnSpc>
                <a:spcPct val="100000"/>
              </a:lnSpc>
              <a:spcBef>
                <a:spcPts val="0"/>
              </a:spcBef>
              <a:buFont typeface="Wingdings" panose="05000000000000000000" pitchFamily="2" charset="2"/>
              <a:buChar char="§"/>
            </a:pPr>
            <a:r>
              <a:rPr lang="fr-FR" dirty="0">
                <a:solidFill>
                  <a:srgbClr val="333333"/>
                </a:solidFill>
              </a:rPr>
              <a:t>L’analyse triennale de la classification</a:t>
            </a:r>
          </a:p>
          <a:p>
            <a:pPr lvl="1">
              <a:lnSpc>
                <a:spcPct val="100000"/>
              </a:lnSpc>
              <a:spcBef>
                <a:spcPts val="0"/>
              </a:spcBef>
              <a:buFont typeface="Wingdings" panose="05000000000000000000" pitchFamily="2" charset="2"/>
              <a:buChar char="§"/>
            </a:pPr>
            <a:endParaRPr lang="fr-FR" dirty="0">
              <a:solidFill>
                <a:srgbClr val="333333"/>
              </a:solidFill>
            </a:endParaRPr>
          </a:p>
        </p:txBody>
      </p:sp>
      <p:sp>
        <p:nvSpPr>
          <p:cNvPr id="4" name="Espace réservé du numéro de diapositive 3">
            <a:extLst>
              <a:ext uri="{FF2B5EF4-FFF2-40B4-BE49-F238E27FC236}">
                <a16:creationId xmlns:a16="http://schemas.microsoft.com/office/drawing/2014/main" id="{C5FB71D0-0DBA-04F3-879F-B5FE861A2C4C}"/>
              </a:ext>
            </a:extLst>
          </p:cNvPr>
          <p:cNvSpPr>
            <a:spLocks noGrp="1"/>
          </p:cNvSpPr>
          <p:nvPr>
            <p:ph type="sldNum" sz="quarter" idx="12"/>
          </p:nvPr>
        </p:nvSpPr>
        <p:spPr/>
        <p:txBody>
          <a:bodyPr/>
          <a:lstStyle/>
          <a:p>
            <a:fld id="{71CC6B40-2872-4E6B-AC63-6EAF8770EBBA}" type="slidenum">
              <a:rPr lang="fr-FR" smtClean="0"/>
              <a:t>2</a:t>
            </a:fld>
            <a:endParaRPr lang="fr-FR"/>
          </a:p>
        </p:txBody>
      </p:sp>
    </p:spTree>
    <p:extLst>
      <p:ext uri="{BB962C8B-B14F-4D97-AF65-F5344CB8AC3E}">
        <p14:creationId xmlns:p14="http://schemas.microsoft.com/office/powerpoint/2010/main" val="353952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344411"/>
            <a:ext cx="7886700" cy="683112"/>
          </a:xfrm>
        </p:spPr>
        <p:txBody>
          <a:bodyPr>
            <a:normAutofit/>
          </a:bodyPr>
          <a:lstStyle/>
          <a:p>
            <a:r>
              <a:rPr lang="fr-FR" sz="3200" dirty="0">
                <a:solidFill>
                  <a:schemeClr val="accent5"/>
                </a:solidFill>
                <a:latin typeface="+mn-lt"/>
              </a:rPr>
              <a:t>L’analyse triennale de la classification</a:t>
            </a: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377904"/>
            <a:ext cx="7886700" cy="2377416"/>
          </a:xfrm>
        </p:spPr>
        <p:txBody>
          <a:bodyPr>
            <a:noAutofit/>
          </a:bodyPr>
          <a:lstStyle/>
          <a:p>
            <a:pPr marL="442913" indent="-442913">
              <a:lnSpc>
                <a:spcPct val="100000"/>
              </a:lnSpc>
              <a:spcBef>
                <a:spcPts val="0"/>
              </a:spcBef>
              <a:buNone/>
            </a:pPr>
            <a:r>
              <a:rPr lang="fr-FR" sz="2200" b="1" dirty="0">
                <a:solidFill>
                  <a:srgbClr val="333333"/>
                </a:solidFill>
              </a:rPr>
              <a:t>3.  	Acter l’attribution de 15 points en l’absence d’évolution de la classification</a:t>
            </a:r>
          </a:p>
          <a:p>
            <a:pPr marL="457200" indent="-457200">
              <a:lnSpc>
                <a:spcPct val="100000"/>
              </a:lnSpc>
              <a:spcBef>
                <a:spcPts val="0"/>
              </a:spcBef>
              <a:buAutoNum type="arabicPeriod" startAt="2"/>
            </a:pPr>
            <a:endParaRPr lang="fr-FR" sz="2000" b="1" dirty="0">
              <a:solidFill>
                <a:srgbClr val="333333"/>
              </a:solidFill>
            </a:endParaRPr>
          </a:p>
          <a:p>
            <a:pPr marL="0" indent="0" algn="just">
              <a:lnSpc>
                <a:spcPct val="100000"/>
              </a:lnSpc>
              <a:spcBef>
                <a:spcPts val="0"/>
              </a:spcBef>
              <a:buNone/>
            </a:pPr>
            <a:r>
              <a:rPr lang="fr-FR" sz="2000" b="0" i="0" dirty="0">
                <a:solidFill>
                  <a:srgbClr val="333333"/>
                </a:solidFill>
                <a:effectLst/>
              </a:rPr>
              <a:t>Il peut arriver que la classification du salarié corresponde à la réalité de son poste et qu’il n’ait pas bénéficié d’une évolution de sa classification </a:t>
            </a:r>
            <a:r>
              <a:rPr lang="fr-FR" sz="2000" b="1" i="0" dirty="0">
                <a:solidFill>
                  <a:srgbClr val="333333"/>
                </a:solidFill>
                <a:effectLst/>
              </a:rPr>
              <a:t>au moins équivalente à 15 points</a:t>
            </a:r>
            <a:r>
              <a:rPr lang="fr-FR" sz="2000" b="0" i="0" dirty="0">
                <a:solidFill>
                  <a:srgbClr val="333333"/>
                </a:solidFill>
                <a:effectLst/>
              </a:rPr>
              <a:t> au cours des 3 dernières années. L’employeur octroie alors </a:t>
            </a:r>
            <a:r>
              <a:rPr lang="fr-FR" sz="2000" b="1" i="0" dirty="0">
                <a:solidFill>
                  <a:srgbClr val="333333"/>
                </a:solidFill>
                <a:effectLst/>
              </a:rPr>
              <a:t>15 points à la fin de la période triennale</a:t>
            </a:r>
            <a:r>
              <a:rPr lang="fr-FR" sz="2000" b="0" i="0" dirty="0">
                <a:solidFill>
                  <a:srgbClr val="333333"/>
                </a:solidFill>
                <a:effectLst/>
              </a:rPr>
              <a:t>.</a:t>
            </a: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20</a:t>
            </a:fld>
            <a:endParaRPr lang="fr-FR" dirty="0"/>
          </a:p>
        </p:txBody>
      </p:sp>
      <p:sp>
        <p:nvSpPr>
          <p:cNvPr id="5" name="Rectangle 4">
            <a:extLst>
              <a:ext uri="{FF2B5EF4-FFF2-40B4-BE49-F238E27FC236}">
                <a16:creationId xmlns:a16="http://schemas.microsoft.com/office/drawing/2014/main" id="{7BB4BFE7-B456-43B4-B20D-2B4385034F37}"/>
              </a:ext>
            </a:extLst>
          </p:cNvPr>
          <p:cNvSpPr/>
          <p:nvPr/>
        </p:nvSpPr>
        <p:spPr>
          <a:xfrm>
            <a:off x="628650" y="4291388"/>
            <a:ext cx="7886700" cy="13291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CD5D8E0-17C6-43CA-8E69-7E2846DA1DC1}"/>
              </a:ext>
            </a:extLst>
          </p:cNvPr>
          <p:cNvSpPr txBox="1"/>
          <p:nvPr/>
        </p:nvSpPr>
        <p:spPr>
          <a:xfrm>
            <a:off x="1861794" y="4300813"/>
            <a:ext cx="6653556" cy="1323439"/>
          </a:xfrm>
          <a:prstGeom prst="rect">
            <a:avLst/>
          </a:prstGeom>
          <a:noFill/>
        </p:spPr>
        <p:txBody>
          <a:bodyPr wrap="square">
            <a:spAutoFit/>
          </a:bodyPr>
          <a:lstStyle/>
          <a:p>
            <a:pPr algn="just"/>
            <a:r>
              <a:rPr lang="fr-FR" sz="2000" b="0" i="0" dirty="0">
                <a:solidFill>
                  <a:srgbClr val="333333"/>
                </a:solidFill>
                <a:effectLst/>
              </a:rPr>
              <a:t>Les points d’ancienneté ne sont pas à prendre en compte pour apprécier si la classification du salarié a évolué d’au moins 15 points lors des 3 années écoulées, puisque ces points sont attribués de manière automatique à tous les salariés.</a:t>
            </a:r>
            <a:endParaRPr lang="fr-FR" sz="2000" dirty="0"/>
          </a:p>
        </p:txBody>
      </p:sp>
      <p:pic>
        <p:nvPicPr>
          <p:cNvPr id="8" name="Graphique 7" descr="Avertissement avec un remplissage uni">
            <a:extLst>
              <a:ext uri="{FF2B5EF4-FFF2-40B4-BE49-F238E27FC236}">
                <a16:creationId xmlns:a16="http://schemas.microsoft.com/office/drawing/2014/main" id="{6A287400-75A4-4661-BE86-39E5C0602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022" y="4442216"/>
            <a:ext cx="914400" cy="914400"/>
          </a:xfrm>
          <a:prstGeom prst="rect">
            <a:avLst/>
          </a:prstGeom>
        </p:spPr>
      </p:pic>
    </p:spTree>
    <p:extLst>
      <p:ext uri="{BB962C8B-B14F-4D97-AF65-F5344CB8AC3E}">
        <p14:creationId xmlns:p14="http://schemas.microsoft.com/office/powerpoint/2010/main" val="172780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344411"/>
            <a:ext cx="7886700" cy="683112"/>
          </a:xfrm>
        </p:spPr>
        <p:txBody>
          <a:bodyPr>
            <a:normAutofit/>
          </a:bodyPr>
          <a:lstStyle/>
          <a:p>
            <a:r>
              <a:rPr lang="fr-FR" sz="3200" dirty="0">
                <a:solidFill>
                  <a:schemeClr val="accent5"/>
                </a:solidFill>
                <a:latin typeface="+mn-lt"/>
              </a:rPr>
              <a:t>L’analyse triennale de la classification</a:t>
            </a: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377903"/>
            <a:ext cx="7886700" cy="4165057"/>
          </a:xfrm>
        </p:spPr>
        <p:txBody>
          <a:bodyPr>
            <a:noAutofit/>
          </a:bodyPr>
          <a:lstStyle/>
          <a:p>
            <a:pPr marL="0" indent="0" algn="l">
              <a:lnSpc>
                <a:spcPct val="100000"/>
              </a:lnSpc>
              <a:spcBef>
                <a:spcPts val="0"/>
              </a:spcBef>
              <a:buNone/>
            </a:pPr>
            <a:r>
              <a:rPr lang="fr-FR" sz="2400" b="1" i="0" dirty="0">
                <a:solidFill>
                  <a:srgbClr val="333333"/>
                </a:solidFill>
                <a:effectLst/>
              </a:rPr>
              <a:t>En pratique, une grille d’entretien à télécharger</a:t>
            </a:r>
          </a:p>
          <a:p>
            <a:pPr marL="0" indent="0" algn="l">
              <a:lnSpc>
                <a:spcPct val="100000"/>
              </a:lnSpc>
              <a:spcBef>
                <a:spcPts val="0"/>
              </a:spcBef>
              <a:buNone/>
            </a:pPr>
            <a:endParaRPr lang="fr-FR" sz="2400" b="1" i="0" dirty="0">
              <a:solidFill>
                <a:srgbClr val="333333"/>
              </a:solidFill>
              <a:effectLst/>
            </a:endParaRPr>
          </a:p>
          <a:p>
            <a:pPr marL="0" indent="0" algn="just">
              <a:lnSpc>
                <a:spcPct val="100000"/>
              </a:lnSpc>
              <a:spcBef>
                <a:spcPts val="0"/>
              </a:spcBef>
              <a:buNone/>
            </a:pPr>
            <a:r>
              <a:rPr lang="fr-FR" sz="2000" b="0" i="0" dirty="0">
                <a:solidFill>
                  <a:srgbClr val="333333"/>
                </a:solidFill>
                <a:effectLst/>
              </a:rPr>
              <a:t>Pour vous accompagner dans la réalisation de cet entretien, une grille est disponible en version Word ou PDF :</a:t>
            </a:r>
          </a:p>
          <a:p>
            <a:pPr algn="l">
              <a:buFont typeface="Wingdings" panose="05000000000000000000" pitchFamily="2" charset="2"/>
              <a:buChar char="§"/>
            </a:pPr>
            <a:r>
              <a:rPr lang="fr-FR" sz="2000" b="1" dirty="0">
                <a:solidFill>
                  <a:srgbClr val="0070C0"/>
                </a:solidFill>
                <a:hlinkClick r:id="rId2">
                  <a:extLst>
                    <a:ext uri="{A12FA001-AC4F-418D-AE19-62706E023703}">
                      <ahyp:hlinkClr xmlns:ahyp="http://schemas.microsoft.com/office/drawing/2018/hyperlinkcolor" val="tx"/>
                    </a:ext>
                  </a:extLst>
                </a:hlinkClick>
              </a:rPr>
              <a:t>Grille d’entretien d’analyse de la classification </a:t>
            </a:r>
            <a:r>
              <a:rPr lang="fr-FR" sz="1400" b="1" dirty="0" err="1">
                <a:solidFill>
                  <a:srgbClr val="0070C0"/>
                </a:solidFill>
                <a:hlinkClick r:id="rId2">
                  <a:extLst>
                    <a:ext uri="{A12FA001-AC4F-418D-AE19-62706E023703}">
                      <ahyp:hlinkClr xmlns:ahyp="http://schemas.microsoft.com/office/drawing/2018/hyperlinkcolor" val="tx"/>
                    </a:ext>
                  </a:extLst>
                </a:hlinkClick>
              </a:rPr>
              <a:t>WordTélécharger</a:t>
            </a:r>
            <a:endParaRPr lang="fr-FR" sz="1400" b="0" i="0" dirty="0">
              <a:solidFill>
                <a:srgbClr val="0070C0"/>
              </a:solidFill>
              <a:effectLst/>
            </a:endParaRPr>
          </a:p>
          <a:p>
            <a:pPr algn="l">
              <a:buFont typeface="Wingdings" panose="05000000000000000000" pitchFamily="2" charset="2"/>
              <a:buChar char="§"/>
            </a:pPr>
            <a:r>
              <a:rPr lang="fr-FR" sz="2000" b="1" i="0" dirty="0">
                <a:solidFill>
                  <a:srgbClr val="0070C0"/>
                </a:solidFill>
                <a:effectLst/>
                <a:hlinkClick r:id="rId3">
                  <a:extLst>
                    <a:ext uri="{A12FA001-AC4F-418D-AE19-62706E023703}">
                      <ahyp:hlinkClr xmlns:ahyp="http://schemas.microsoft.com/office/drawing/2018/hyperlinkcolor" val="tx"/>
                    </a:ext>
                  </a:extLst>
                </a:hlinkClick>
              </a:rPr>
              <a:t>Grille d’entretien d’analyse de la classification </a:t>
            </a:r>
            <a:r>
              <a:rPr lang="fr-FR" sz="1400" b="1" i="0" dirty="0" err="1">
                <a:solidFill>
                  <a:srgbClr val="0070C0"/>
                </a:solidFill>
                <a:effectLst/>
                <a:hlinkClick r:id="rId3">
                  <a:extLst>
                    <a:ext uri="{A12FA001-AC4F-418D-AE19-62706E023703}">
                      <ahyp:hlinkClr xmlns:ahyp="http://schemas.microsoft.com/office/drawing/2018/hyperlinkcolor" val="tx"/>
                    </a:ext>
                  </a:extLst>
                </a:hlinkClick>
              </a:rPr>
              <a:t>PDFTélécharger</a:t>
            </a:r>
            <a:endParaRPr lang="fr-FR" sz="1400" b="0" i="0" dirty="0">
              <a:solidFill>
                <a:srgbClr val="0070C0"/>
              </a:solidFill>
              <a:effectLst/>
            </a:endParaRPr>
          </a:p>
          <a:p>
            <a:pPr marL="0" indent="0" algn="l">
              <a:buNone/>
            </a:pPr>
            <a:endParaRPr lang="fr-FR" sz="2000" b="0" i="0" dirty="0">
              <a:solidFill>
                <a:srgbClr val="333333"/>
              </a:solidFill>
              <a:effectLst/>
            </a:endParaRPr>
          </a:p>
          <a:p>
            <a:pPr marL="0" indent="0" algn="just">
              <a:buNone/>
            </a:pPr>
            <a:r>
              <a:rPr lang="fr-FR" sz="2000" b="0" i="0" dirty="0">
                <a:solidFill>
                  <a:srgbClr val="333333"/>
                </a:solidFill>
                <a:effectLst/>
              </a:rPr>
              <a:t>N’hésitez pas à consulter ce support PPT pour tout comprendre à l’entretien d’analyse triennale et bien faire la distinction avec les autres types d’entretiens :</a:t>
            </a:r>
          </a:p>
          <a:p>
            <a:pPr algn="l">
              <a:buFont typeface="Wingdings" panose="05000000000000000000" pitchFamily="2" charset="2"/>
              <a:buChar char="§"/>
            </a:pPr>
            <a:r>
              <a:rPr lang="fr-FR" sz="2000" b="1" i="0" dirty="0">
                <a:solidFill>
                  <a:srgbClr val="0070C0"/>
                </a:solidFill>
                <a:effectLst/>
                <a:hlinkClick r:id="rId4">
                  <a:extLst>
                    <a:ext uri="{A12FA001-AC4F-418D-AE19-62706E023703}">
                      <ahyp:hlinkClr xmlns:ahyp="http://schemas.microsoft.com/office/drawing/2018/hyperlinkcolor" val="tx"/>
                    </a:ext>
                  </a:extLst>
                </a:hlinkClick>
              </a:rPr>
              <a:t>Entretien triennale d’analyse des classifications </a:t>
            </a:r>
            <a:r>
              <a:rPr lang="fr-FR" sz="1400" b="1" i="0" dirty="0" err="1">
                <a:solidFill>
                  <a:srgbClr val="0070C0"/>
                </a:solidFill>
                <a:effectLst/>
                <a:hlinkClick r:id="rId4">
                  <a:extLst>
                    <a:ext uri="{A12FA001-AC4F-418D-AE19-62706E023703}">
                      <ahyp:hlinkClr xmlns:ahyp="http://schemas.microsoft.com/office/drawing/2018/hyperlinkcolor" val="tx"/>
                    </a:ext>
                  </a:extLst>
                </a:hlinkClick>
              </a:rPr>
              <a:t>PPTTélécharger</a:t>
            </a:r>
            <a:endParaRPr lang="fr-FR" sz="1400" b="0" i="0" dirty="0">
              <a:solidFill>
                <a:srgbClr val="0070C0"/>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21</a:t>
            </a:fld>
            <a:endParaRPr lang="fr-FR" dirty="0"/>
          </a:p>
        </p:txBody>
      </p:sp>
    </p:spTree>
    <p:extLst>
      <p:ext uri="{BB962C8B-B14F-4D97-AF65-F5344CB8AC3E}">
        <p14:creationId xmlns:p14="http://schemas.microsoft.com/office/powerpoint/2010/main" val="250430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80714-DF6D-5969-2949-E30A7DECADAE}"/>
              </a:ext>
            </a:extLst>
          </p:cNvPr>
          <p:cNvSpPr>
            <a:spLocks noGrp="1"/>
          </p:cNvSpPr>
          <p:nvPr>
            <p:ph type="title"/>
          </p:nvPr>
        </p:nvSpPr>
        <p:spPr>
          <a:xfrm>
            <a:off x="623888" y="2963856"/>
            <a:ext cx="7886700" cy="854680"/>
          </a:xfrm>
        </p:spPr>
        <p:txBody>
          <a:bodyPr>
            <a:normAutofit fontScale="90000"/>
          </a:bodyPr>
          <a:lstStyle/>
          <a:p>
            <a:r>
              <a:rPr lang="fr-FR" dirty="0">
                <a:solidFill>
                  <a:schemeClr val="accent5"/>
                </a:solidFill>
                <a:latin typeface="+mn-lt"/>
              </a:rPr>
              <a:t>Entretiens obligatoires :</a:t>
            </a:r>
            <a:br>
              <a:rPr lang="fr-FR" dirty="0">
                <a:solidFill>
                  <a:schemeClr val="accent5"/>
                </a:solidFill>
              </a:rPr>
            </a:br>
            <a:br>
              <a:rPr lang="fr-FR" dirty="0"/>
            </a:br>
            <a:endParaRPr lang="fr-FR" dirty="0"/>
          </a:p>
        </p:txBody>
      </p:sp>
      <p:sp>
        <p:nvSpPr>
          <p:cNvPr id="3" name="Espace réservé du texte 2">
            <a:extLst>
              <a:ext uri="{FF2B5EF4-FFF2-40B4-BE49-F238E27FC236}">
                <a16:creationId xmlns:a16="http://schemas.microsoft.com/office/drawing/2014/main" id="{8A11B935-50C4-1EBE-9D7F-0075351FA4AF}"/>
              </a:ext>
            </a:extLst>
          </p:cNvPr>
          <p:cNvSpPr>
            <a:spLocks noGrp="1"/>
          </p:cNvSpPr>
          <p:nvPr>
            <p:ph type="body" idx="1"/>
          </p:nvPr>
        </p:nvSpPr>
        <p:spPr>
          <a:xfrm>
            <a:off x="633412" y="3391196"/>
            <a:ext cx="7886700" cy="1500187"/>
          </a:xfrm>
        </p:spPr>
        <p:txBody>
          <a:bodyPr>
            <a:normAutofit/>
          </a:bodyPr>
          <a:lstStyle/>
          <a:p>
            <a:pPr marL="342900" indent="-342900">
              <a:buFont typeface="Wingdings" panose="05000000000000000000" pitchFamily="2" charset="2"/>
              <a:buChar char="Ø"/>
            </a:pPr>
            <a:r>
              <a:rPr lang="fr-FR" sz="2800" dirty="0"/>
              <a:t>Entretien professionnel</a:t>
            </a:r>
          </a:p>
          <a:p>
            <a:pPr marL="342900" indent="-342900">
              <a:buFont typeface="Wingdings" panose="05000000000000000000" pitchFamily="2" charset="2"/>
              <a:buChar char="Ø"/>
            </a:pPr>
            <a:endParaRPr lang="fr-FR" sz="2800" dirty="0"/>
          </a:p>
          <a:p>
            <a:pPr marL="342900" indent="-342900">
              <a:buFont typeface="Wingdings" panose="05000000000000000000" pitchFamily="2" charset="2"/>
              <a:buChar char="Ø"/>
            </a:pPr>
            <a:r>
              <a:rPr lang="fr-FR" sz="2800" dirty="0"/>
              <a:t>L’analyse triennale de la classification</a:t>
            </a:r>
          </a:p>
        </p:txBody>
      </p:sp>
      <p:sp>
        <p:nvSpPr>
          <p:cNvPr id="4" name="Espace réservé du numéro de diapositive 3">
            <a:extLst>
              <a:ext uri="{FF2B5EF4-FFF2-40B4-BE49-F238E27FC236}">
                <a16:creationId xmlns:a16="http://schemas.microsoft.com/office/drawing/2014/main" id="{FCA67484-D5DE-83D0-5CC0-3C7E7B945976}"/>
              </a:ext>
            </a:extLst>
          </p:cNvPr>
          <p:cNvSpPr>
            <a:spLocks noGrp="1"/>
          </p:cNvSpPr>
          <p:nvPr>
            <p:ph type="sldNum" sz="quarter" idx="12"/>
          </p:nvPr>
        </p:nvSpPr>
        <p:spPr/>
        <p:txBody>
          <a:bodyPr/>
          <a:lstStyle/>
          <a:p>
            <a:fld id="{71CC6B40-2872-4E6B-AC63-6EAF8770EBBA}" type="slidenum">
              <a:rPr lang="fr-FR" smtClean="0"/>
              <a:t>3</a:t>
            </a:fld>
            <a:endParaRPr lang="fr-FR"/>
          </a:p>
        </p:txBody>
      </p:sp>
    </p:spTree>
    <p:extLst>
      <p:ext uri="{BB962C8B-B14F-4D97-AF65-F5344CB8AC3E}">
        <p14:creationId xmlns:p14="http://schemas.microsoft.com/office/powerpoint/2010/main" val="364890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A11B935-50C4-1EBE-9D7F-0075351FA4AF}"/>
              </a:ext>
            </a:extLst>
          </p:cNvPr>
          <p:cNvSpPr>
            <a:spLocks noGrp="1"/>
          </p:cNvSpPr>
          <p:nvPr>
            <p:ph type="body" idx="1"/>
          </p:nvPr>
        </p:nvSpPr>
        <p:spPr>
          <a:xfrm>
            <a:off x="592415" y="1333796"/>
            <a:ext cx="6677123" cy="756598"/>
          </a:xfrm>
        </p:spPr>
        <p:txBody>
          <a:bodyPr>
            <a:normAutofit fontScale="92500" lnSpcReduction="10000"/>
          </a:bodyPr>
          <a:lstStyle/>
          <a:p>
            <a:r>
              <a:rPr lang="fr-FR" sz="5400" dirty="0">
                <a:solidFill>
                  <a:schemeClr val="accent5"/>
                </a:solidFill>
                <a:ea typeface="+mj-ea"/>
                <a:cs typeface="+mj-cs"/>
              </a:rPr>
              <a:t>L’entretien professionnel</a:t>
            </a:r>
          </a:p>
        </p:txBody>
      </p:sp>
      <p:sp>
        <p:nvSpPr>
          <p:cNvPr id="4" name="Espace réservé du numéro de diapositive 3">
            <a:extLst>
              <a:ext uri="{FF2B5EF4-FFF2-40B4-BE49-F238E27FC236}">
                <a16:creationId xmlns:a16="http://schemas.microsoft.com/office/drawing/2014/main" id="{FCA67484-D5DE-83D0-5CC0-3C7E7B945976}"/>
              </a:ext>
            </a:extLst>
          </p:cNvPr>
          <p:cNvSpPr>
            <a:spLocks noGrp="1"/>
          </p:cNvSpPr>
          <p:nvPr>
            <p:ph type="sldNum" sz="quarter" idx="12"/>
          </p:nvPr>
        </p:nvSpPr>
        <p:spPr/>
        <p:txBody>
          <a:bodyPr/>
          <a:lstStyle/>
          <a:p>
            <a:fld id="{71CC6B40-2872-4E6B-AC63-6EAF8770EBBA}" type="slidenum">
              <a:rPr lang="fr-FR" smtClean="0"/>
              <a:t>4</a:t>
            </a:fld>
            <a:endParaRPr lang="fr-FR"/>
          </a:p>
        </p:txBody>
      </p:sp>
      <p:pic>
        <p:nvPicPr>
          <p:cNvPr id="2050" name="Picture 2" descr="Entretien professionnel : comment et quand se déroule-t-il ?">
            <a:extLst>
              <a:ext uri="{FF2B5EF4-FFF2-40B4-BE49-F238E27FC236}">
                <a16:creationId xmlns:a16="http://schemas.microsoft.com/office/drawing/2014/main" id="{7779A8E6-2EF3-4CD7-A733-98328C35B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324" y="2886043"/>
            <a:ext cx="3513252" cy="234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7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Définition</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536136"/>
            <a:ext cx="7886700" cy="4148228"/>
          </a:xfrm>
        </p:spPr>
        <p:txBody>
          <a:bodyPr>
            <a:normAutofit fontScale="92500"/>
          </a:bodyPr>
          <a:lstStyle/>
          <a:p>
            <a:pPr algn="just">
              <a:lnSpc>
                <a:spcPct val="100000"/>
              </a:lnSpc>
              <a:spcBef>
                <a:spcPts val="0"/>
              </a:spcBef>
              <a:buFont typeface="Wingdings" panose="05000000000000000000" pitchFamily="2" charset="2"/>
              <a:buChar char="§"/>
            </a:pPr>
            <a:r>
              <a:rPr lang="fr-FR" sz="2000" b="0" i="0" dirty="0">
                <a:effectLst/>
              </a:rPr>
              <a:t>L’entretien professionnel est un entretien </a:t>
            </a:r>
            <a:r>
              <a:rPr lang="fr-FR" sz="2000" b="1" i="0" dirty="0">
                <a:effectLst/>
              </a:rPr>
              <a:t>obligatoire</a:t>
            </a:r>
            <a:r>
              <a:rPr lang="fr-FR" sz="2000" b="0" i="0" dirty="0">
                <a:effectLst/>
              </a:rPr>
              <a:t> destiné à </a:t>
            </a:r>
            <a:r>
              <a:rPr lang="fr-FR" sz="2000" b="1" i="0" dirty="0">
                <a:effectLst/>
              </a:rPr>
              <a:t>faire le point sur le parcours professionnel du salarié</a:t>
            </a:r>
            <a:r>
              <a:rPr lang="fr-FR" sz="2000" b="0" i="0" dirty="0">
                <a:effectLst/>
              </a:rPr>
              <a:t>. Il vise à l’accompagner dans ses perspectives d’évolution professionnelle (qualifications, changement de poste, promotion, …) et à identifier ses besoins de formation.</a:t>
            </a:r>
          </a:p>
          <a:p>
            <a:pPr algn="just">
              <a:lnSpc>
                <a:spcPct val="100000"/>
              </a:lnSpc>
              <a:spcBef>
                <a:spcPts val="0"/>
              </a:spcBef>
              <a:buFont typeface="Wingdings" panose="05000000000000000000" pitchFamily="2" charset="2"/>
              <a:buChar char="§"/>
            </a:pPr>
            <a:endParaRPr lang="fr-FR" sz="2000" b="0" i="0" dirty="0">
              <a:effectLst/>
            </a:endParaRPr>
          </a:p>
          <a:p>
            <a:pPr algn="just">
              <a:lnSpc>
                <a:spcPct val="100000"/>
              </a:lnSpc>
              <a:spcBef>
                <a:spcPts val="0"/>
              </a:spcBef>
              <a:buFont typeface="Wingdings" panose="05000000000000000000" pitchFamily="2" charset="2"/>
              <a:buChar char="§"/>
            </a:pPr>
            <a:r>
              <a:rPr lang="fr-FR" sz="2000" b="0" i="0" dirty="0">
                <a:effectLst/>
              </a:rPr>
              <a:t>Il doit permettre la mise en place d’actions concrètes en matière de formation ou de professionnalisation du salarié. </a:t>
            </a:r>
          </a:p>
          <a:p>
            <a:pPr marL="0" indent="0" algn="just">
              <a:lnSpc>
                <a:spcPct val="100000"/>
              </a:lnSpc>
              <a:spcBef>
                <a:spcPts val="0"/>
              </a:spcBef>
              <a:buNone/>
            </a:pPr>
            <a:endParaRPr lang="fr-FR" sz="2000" b="0" i="0" dirty="0">
              <a:effectLst/>
            </a:endParaRPr>
          </a:p>
          <a:p>
            <a:pPr algn="just">
              <a:lnSpc>
                <a:spcPct val="100000"/>
              </a:lnSpc>
              <a:spcBef>
                <a:spcPts val="0"/>
              </a:spcBef>
              <a:buFont typeface="Wingdings" panose="05000000000000000000" pitchFamily="2" charset="2"/>
              <a:buChar char="§"/>
            </a:pPr>
            <a:r>
              <a:rPr lang="fr-FR" sz="2000" b="0" i="0" dirty="0">
                <a:effectLst/>
              </a:rPr>
              <a:t>L’entretien professionnel s’inscrit dans une démarche générale de </a:t>
            </a:r>
            <a:r>
              <a:rPr lang="fr-FR" sz="2000" b="1" i="0" dirty="0">
                <a:effectLst/>
              </a:rPr>
              <a:t>Gestion Prévisionnelle des Emplois et des Compétences </a:t>
            </a:r>
            <a:r>
              <a:rPr lang="fr-FR" sz="2000" b="0" i="0" dirty="0">
                <a:effectLst/>
              </a:rPr>
              <a:t>(GPEC). </a:t>
            </a:r>
          </a:p>
          <a:p>
            <a:pPr marL="0" indent="0" algn="just">
              <a:lnSpc>
                <a:spcPct val="100000"/>
              </a:lnSpc>
              <a:spcBef>
                <a:spcPts val="0"/>
              </a:spcBef>
              <a:buNone/>
            </a:pPr>
            <a:endParaRPr lang="fr-FR" sz="2000" b="0" i="0" dirty="0">
              <a:effectLst/>
            </a:endParaRPr>
          </a:p>
          <a:p>
            <a:pPr algn="just">
              <a:lnSpc>
                <a:spcPct val="100000"/>
              </a:lnSpc>
              <a:spcBef>
                <a:spcPts val="0"/>
              </a:spcBef>
              <a:buFont typeface="Wingdings" panose="05000000000000000000" pitchFamily="2" charset="2"/>
              <a:buChar char="§"/>
            </a:pPr>
            <a:r>
              <a:rPr lang="fr-FR" sz="2000" b="1" i="0" dirty="0">
                <a:effectLst/>
              </a:rPr>
              <a:t>Il ne concerne pas l’évaluation du travail (activité) du salarié. </a:t>
            </a:r>
            <a:r>
              <a:rPr lang="fr-FR" sz="2000" b="0" i="0" dirty="0">
                <a:effectLst/>
              </a:rPr>
              <a:t>Celle-ci peut être effectuée dans le cadre de son entretien annuel (entretien facultatif).</a:t>
            </a:r>
          </a:p>
          <a:p>
            <a:pPr algn="just">
              <a:lnSpc>
                <a:spcPct val="100000"/>
              </a:lnSpc>
              <a:spcBef>
                <a:spcPts val="0"/>
              </a:spcBef>
              <a:buFont typeface="Wingdings" panose="05000000000000000000" pitchFamily="2" charset="2"/>
              <a:buChar char="§"/>
            </a:pPr>
            <a:endParaRPr lang="fr-FR" sz="2000" b="0" i="0" dirty="0">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5</a:t>
            </a:fld>
            <a:endParaRPr lang="fr-FR" dirty="0"/>
          </a:p>
        </p:txBody>
      </p:sp>
    </p:spTree>
    <p:extLst>
      <p:ext uri="{BB962C8B-B14F-4D97-AF65-F5344CB8AC3E}">
        <p14:creationId xmlns:p14="http://schemas.microsoft.com/office/powerpoint/2010/main" val="64289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097852"/>
            <a:ext cx="7886700" cy="2378261"/>
          </a:xfrm>
        </p:spPr>
        <p:txBody>
          <a:bodyPr>
            <a:normAutofit fontScale="85000" lnSpcReduction="20000"/>
          </a:bodyPr>
          <a:lstStyle/>
          <a:p>
            <a:pPr marL="0" indent="0" algn="just">
              <a:lnSpc>
                <a:spcPct val="100000"/>
              </a:lnSpc>
              <a:spcBef>
                <a:spcPts val="0"/>
              </a:spcBef>
              <a:buNone/>
            </a:pPr>
            <a:r>
              <a:rPr lang="fr-FR" sz="2400" b="1" dirty="0">
                <a:latin typeface="+mn-lt"/>
              </a:rPr>
              <a:t>Organisation</a:t>
            </a:r>
            <a:endParaRPr lang="fr-FR" sz="2400" dirty="0"/>
          </a:p>
          <a:p>
            <a:pPr algn="just">
              <a:lnSpc>
                <a:spcPct val="100000"/>
              </a:lnSpc>
              <a:spcBef>
                <a:spcPts val="0"/>
              </a:spcBef>
              <a:buFont typeface="Wingdings" panose="05000000000000000000" pitchFamily="2" charset="2"/>
              <a:buChar char="§"/>
            </a:pPr>
            <a:endParaRPr lang="fr-FR" sz="2000" dirty="0"/>
          </a:p>
          <a:p>
            <a:pPr algn="just">
              <a:lnSpc>
                <a:spcPct val="100000"/>
              </a:lnSpc>
              <a:spcBef>
                <a:spcPts val="0"/>
              </a:spcBef>
              <a:buFont typeface="Wingdings" panose="05000000000000000000" pitchFamily="2" charset="2"/>
              <a:buChar char="§"/>
            </a:pPr>
            <a:r>
              <a:rPr lang="fr-FR" sz="2000" dirty="0"/>
              <a:t>L’organisation de l’entretien professionnel relève de la responsabilité de l’employeur</a:t>
            </a:r>
          </a:p>
          <a:p>
            <a:pPr algn="just">
              <a:lnSpc>
                <a:spcPct val="100000"/>
              </a:lnSpc>
              <a:spcBef>
                <a:spcPts val="0"/>
              </a:spcBef>
              <a:buFont typeface="Wingdings" panose="05000000000000000000" pitchFamily="2" charset="2"/>
              <a:buChar char="§"/>
            </a:pPr>
            <a:endParaRPr lang="fr-FR" sz="2000" b="0" i="0" dirty="0">
              <a:effectLst/>
            </a:endParaRPr>
          </a:p>
          <a:p>
            <a:pPr algn="just">
              <a:lnSpc>
                <a:spcPct val="100000"/>
              </a:lnSpc>
              <a:spcBef>
                <a:spcPts val="0"/>
              </a:spcBef>
              <a:buFont typeface="Wingdings" panose="05000000000000000000" pitchFamily="2" charset="2"/>
              <a:buChar char="§"/>
            </a:pPr>
            <a:r>
              <a:rPr lang="fr-FR" sz="2000" dirty="0"/>
              <a:t>L’entretien se déroule </a:t>
            </a:r>
            <a:r>
              <a:rPr lang="fr-FR" sz="2000" b="1" dirty="0"/>
              <a:t>pendant le temps de travail </a:t>
            </a:r>
            <a:r>
              <a:rPr lang="fr-FR" sz="2000" dirty="0"/>
              <a:t>dans les locaux de l’établissement</a:t>
            </a:r>
          </a:p>
          <a:p>
            <a:pPr marL="0" indent="0" algn="just">
              <a:lnSpc>
                <a:spcPct val="100000"/>
              </a:lnSpc>
              <a:spcBef>
                <a:spcPts val="0"/>
              </a:spcBef>
              <a:buNone/>
            </a:pPr>
            <a:endParaRPr lang="fr-FR" sz="2000" dirty="0"/>
          </a:p>
          <a:p>
            <a:pPr algn="just">
              <a:lnSpc>
                <a:spcPct val="100000"/>
              </a:lnSpc>
              <a:spcBef>
                <a:spcPts val="0"/>
              </a:spcBef>
              <a:buFont typeface="Wingdings" panose="05000000000000000000" pitchFamily="2" charset="2"/>
              <a:buChar char="§"/>
            </a:pPr>
            <a:r>
              <a:rPr lang="fr-FR" sz="2000" b="0" i="0" dirty="0">
                <a:effectLst/>
              </a:rPr>
              <a:t>La Loi impose un entretien tous les 2 ans et un entretien au bout de 6 ans de présence. La Convention Collective EPNL a modifié ce rythme et l’entretien professionnel doit avoir lieu tous les 3 ans et un entretien au bout de 6 ans de présence.</a:t>
            </a: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6</a:t>
            </a:fld>
            <a:endParaRPr lang="fr-FR" dirty="0"/>
          </a:p>
        </p:txBody>
      </p:sp>
      <p:sp>
        <p:nvSpPr>
          <p:cNvPr id="5" name="Titre 1">
            <a:extLst>
              <a:ext uri="{FF2B5EF4-FFF2-40B4-BE49-F238E27FC236}">
                <a16:creationId xmlns:a16="http://schemas.microsoft.com/office/drawing/2014/main" id="{A643C59D-A8DF-47B6-A823-C884B19B8996}"/>
              </a:ext>
            </a:extLst>
          </p:cNvPr>
          <p:cNvSpPr txBox="1">
            <a:spLocks/>
          </p:cNvSpPr>
          <p:nvPr/>
        </p:nvSpPr>
        <p:spPr>
          <a:xfrm>
            <a:off x="628650" y="4042897"/>
            <a:ext cx="7886700"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mn-lt"/>
              </a:rPr>
              <a:t>Qui est concerné ?</a:t>
            </a:r>
            <a:br>
              <a:rPr lang="fr-FR" sz="3200" b="1" dirty="0">
                <a:solidFill>
                  <a:srgbClr val="415364"/>
                </a:solidFill>
              </a:rPr>
            </a:br>
            <a:br>
              <a:rPr lang="fr-FR" sz="3200" dirty="0"/>
            </a:br>
            <a:endParaRPr lang="fr-FR" sz="3200" dirty="0"/>
          </a:p>
        </p:txBody>
      </p:sp>
      <p:sp>
        <p:nvSpPr>
          <p:cNvPr id="6" name="Espace réservé du contenu 2">
            <a:extLst>
              <a:ext uri="{FF2B5EF4-FFF2-40B4-BE49-F238E27FC236}">
                <a16:creationId xmlns:a16="http://schemas.microsoft.com/office/drawing/2014/main" id="{946A5D3E-C732-46F6-8C96-4DD09250AD65}"/>
              </a:ext>
            </a:extLst>
          </p:cNvPr>
          <p:cNvSpPr txBox="1">
            <a:spLocks/>
          </p:cNvSpPr>
          <p:nvPr/>
        </p:nvSpPr>
        <p:spPr>
          <a:xfrm>
            <a:off x="628650" y="4072316"/>
            <a:ext cx="7886700" cy="1687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fr-FR" sz="2000" dirty="0"/>
              <a:t>La loi vise tous les salariés qui ont 2 ans d’ancienneté dans l’entreprise quel que soit leur contrat de travail</a:t>
            </a:r>
          </a:p>
          <a:p>
            <a:pPr algn="just">
              <a:lnSpc>
                <a:spcPct val="100000"/>
              </a:lnSpc>
              <a:spcBef>
                <a:spcPts val="0"/>
              </a:spcBef>
            </a:pPr>
            <a:endParaRPr lang="fr-FR" sz="2000" dirty="0"/>
          </a:p>
          <a:p>
            <a:pPr algn="just">
              <a:lnSpc>
                <a:spcPct val="100000"/>
              </a:lnSpc>
              <a:spcBef>
                <a:spcPts val="0"/>
              </a:spcBef>
              <a:buFont typeface="Wingdings" panose="05000000000000000000" pitchFamily="2" charset="2"/>
              <a:buChar char="Ø"/>
            </a:pPr>
            <a:r>
              <a:rPr lang="fr-FR" sz="2000" dirty="0"/>
              <a:t>C’est-à-dire, tous les salariés, en CDI ou en CDD, à temps plein ou à temps partiel, y compris les titulaires d’un contrat en alternance</a:t>
            </a:r>
          </a:p>
        </p:txBody>
      </p:sp>
    </p:spTree>
    <p:extLst>
      <p:ext uri="{BB962C8B-B14F-4D97-AF65-F5344CB8AC3E}">
        <p14:creationId xmlns:p14="http://schemas.microsoft.com/office/powerpoint/2010/main" val="167586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Le rôle de l’employeur</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856647"/>
            <a:ext cx="7886700" cy="3574620"/>
          </a:xfrm>
        </p:spPr>
        <p:txBody>
          <a:bodyPr>
            <a:noAutofit/>
          </a:bodyPr>
          <a:lstStyle/>
          <a:p>
            <a:pPr>
              <a:lnSpc>
                <a:spcPct val="100000"/>
              </a:lnSpc>
              <a:spcBef>
                <a:spcPts val="0"/>
              </a:spcBef>
              <a:buFont typeface="Wingdings" panose="05000000000000000000" pitchFamily="2" charset="2"/>
              <a:buChar char="§"/>
            </a:pPr>
            <a:r>
              <a:rPr lang="fr-FR" b="0" i="0" dirty="0">
                <a:solidFill>
                  <a:srgbClr val="333333"/>
                </a:solidFill>
                <a:effectLst/>
              </a:rPr>
              <a:t>L’employeur informe le salarié de la tenue des entretiens professionnels</a:t>
            </a:r>
          </a:p>
          <a:p>
            <a:pPr marL="0" indent="0">
              <a:lnSpc>
                <a:spcPct val="100000"/>
              </a:lnSpc>
              <a:spcBef>
                <a:spcPts val="0"/>
              </a:spcBef>
              <a:buNone/>
            </a:pPr>
            <a:endParaRPr lang="fr-FR" sz="1100" b="0" i="0" dirty="0">
              <a:solidFill>
                <a:srgbClr val="333333"/>
              </a:solidFill>
              <a:effectLst/>
            </a:endParaRPr>
          </a:p>
          <a:p>
            <a:pPr algn="just">
              <a:lnSpc>
                <a:spcPct val="100000"/>
              </a:lnSpc>
              <a:spcBef>
                <a:spcPts val="0"/>
              </a:spcBef>
              <a:buFont typeface="Wingdings" panose="05000000000000000000" pitchFamily="2" charset="2"/>
              <a:buChar char="Ø"/>
            </a:pPr>
            <a:r>
              <a:rPr lang="fr-FR" sz="2000" b="0" i="0" dirty="0">
                <a:solidFill>
                  <a:srgbClr val="333333"/>
                </a:solidFill>
                <a:effectLst/>
              </a:rPr>
              <a:t>A l’occasion de son embauche, le salarié est informé qu’il bénéficie tous les 3 ans d’un entretien professionnel avec son employeur (cela figure sur les documents remis lors de l’embauche)</a:t>
            </a:r>
          </a:p>
          <a:p>
            <a:pPr marL="0" indent="0" algn="l">
              <a:buNone/>
            </a:pPr>
            <a:endParaRPr lang="fr-FR" sz="2000" b="0" i="0" dirty="0">
              <a:solidFill>
                <a:srgbClr val="333333"/>
              </a:solidFill>
              <a:effectLst/>
            </a:endParaRPr>
          </a:p>
          <a:p>
            <a:pPr>
              <a:lnSpc>
                <a:spcPct val="100000"/>
              </a:lnSpc>
              <a:spcBef>
                <a:spcPts val="0"/>
              </a:spcBef>
              <a:buFont typeface="Wingdings" panose="05000000000000000000" pitchFamily="2" charset="2"/>
              <a:buChar char="§"/>
            </a:pPr>
            <a:r>
              <a:rPr lang="fr-FR" b="0" i="0" dirty="0">
                <a:solidFill>
                  <a:srgbClr val="333333"/>
                </a:solidFill>
                <a:effectLst/>
              </a:rPr>
              <a:t>L’employeur mène l’entretien</a:t>
            </a:r>
          </a:p>
          <a:p>
            <a:pPr marL="0" indent="0">
              <a:lnSpc>
                <a:spcPct val="100000"/>
              </a:lnSpc>
              <a:spcBef>
                <a:spcPts val="0"/>
              </a:spcBef>
              <a:buNone/>
            </a:pPr>
            <a:endParaRPr lang="fr-FR" sz="1100" b="0" i="0" dirty="0">
              <a:solidFill>
                <a:srgbClr val="333333"/>
              </a:solidFill>
              <a:effectLst/>
            </a:endParaRPr>
          </a:p>
          <a:p>
            <a:pPr>
              <a:lnSpc>
                <a:spcPct val="100000"/>
              </a:lnSpc>
              <a:spcBef>
                <a:spcPts val="0"/>
              </a:spcBef>
              <a:buFont typeface="Wingdings" panose="05000000000000000000" pitchFamily="2" charset="2"/>
              <a:buChar char="Ø"/>
            </a:pPr>
            <a:r>
              <a:rPr lang="fr-FR" sz="2000" b="0" i="0" dirty="0">
                <a:solidFill>
                  <a:srgbClr val="333333"/>
                </a:solidFill>
                <a:effectLst/>
              </a:rPr>
              <a:t>Il s’agit du manager N+1 (chef d’établissement, che</a:t>
            </a:r>
            <a:r>
              <a:rPr lang="fr-FR" sz="2000" dirty="0">
                <a:solidFill>
                  <a:srgbClr val="333333"/>
                </a:solidFill>
              </a:rPr>
              <a:t>f de service) ou du service RH. Le président OGEC ou le responsable de la commission RH ne sont pas les plus à même de tenir cet entretien.</a:t>
            </a:r>
            <a:endParaRPr lang="fr-FR" sz="2000" b="0" i="0" dirty="0">
              <a:solidFill>
                <a:srgbClr val="333333"/>
              </a:solidFill>
              <a:effectLst/>
            </a:endParaRPr>
          </a:p>
          <a:p>
            <a:pPr marL="0" indent="0" algn="l">
              <a:buNone/>
            </a:pPr>
            <a:endParaRPr lang="fr-FR" sz="20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7</a:t>
            </a:fld>
            <a:endParaRPr lang="fr-FR"/>
          </a:p>
        </p:txBody>
      </p:sp>
    </p:spTree>
    <p:extLst>
      <p:ext uri="{BB962C8B-B14F-4D97-AF65-F5344CB8AC3E}">
        <p14:creationId xmlns:p14="http://schemas.microsoft.com/office/powerpoint/2010/main" val="260400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Les objectifs de l’entretien</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536136"/>
            <a:ext cx="7886700" cy="4270776"/>
          </a:xfrm>
        </p:spPr>
        <p:txBody>
          <a:bodyPr>
            <a:noAutofit/>
          </a:bodyPr>
          <a:lstStyle/>
          <a:p>
            <a:pPr>
              <a:lnSpc>
                <a:spcPct val="100000"/>
              </a:lnSpc>
              <a:spcBef>
                <a:spcPts val="0"/>
              </a:spcBef>
              <a:buFont typeface="Wingdings" panose="05000000000000000000" pitchFamily="2" charset="2"/>
              <a:buChar char="§"/>
            </a:pPr>
            <a:r>
              <a:rPr lang="fr-FR" b="0" i="0" dirty="0">
                <a:solidFill>
                  <a:srgbClr val="333333"/>
                </a:solidFill>
                <a:effectLst/>
              </a:rPr>
              <a:t>L’entretien professionnel est destiné à faire le point sur le parcours professionnel du salarié. Il vise à :</a:t>
            </a:r>
          </a:p>
          <a:p>
            <a:pPr marL="0" indent="0">
              <a:lnSpc>
                <a:spcPct val="100000"/>
              </a:lnSpc>
              <a:spcBef>
                <a:spcPts val="0"/>
              </a:spcBef>
              <a:buNone/>
            </a:pPr>
            <a:endParaRPr lang="fr-FR" sz="1100" b="0" i="0" dirty="0">
              <a:solidFill>
                <a:srgbClr val="333333"/>
              </a:solidFill>
              <a:effectLst/>
            </a:endParaRPr>
          </a:p>
          <a:p>
            <a:pPr>
              <a:lnSpc>
                <a:spcPct val="100000"/>
              </a:lnSpc>
              <a:spcBef>
                <a:spcPts val="0"/>
              </a:spcBef>
              <a:buFont typeface="Wingdings" panose="05000000000000000000" pitchFamily="2" charset="2"/>
              <a:buChar char="Ø"/>
            </a:pPr>
            <a:r>
              <a:rPr lang="fr-FR" sz="2000" b="0" i="0" dirty="0">
                <a:solidFill>
                  <a:srgbClr val="333333"/>
                </a:solidFill>
                <a:effectLst/>
              </a:rPr>
              <a:t>Accompagner le salarié dans ses perspectives d’évolutions   professionnelles</a:t>
            </a:r>
          </a:p>
          <a:p>
            <a:pPr marL="0" indent="0">
              <a:lnSpc>
                <a:spcPct val="100000"/>
              </a:lnSpc>
              <a:spcBef>
                <a:spcPts val="0"/>
              </a:spcBef>
              <a:buNone/>
            </a:pPr>
            <a:r>
              <a:rPr lang="fr-FR" sz="1000" b="0" i="0" dirty="0">
                <a:solidFill>
                  <a:srgbClr val="333333"/>
                </a:solidFill>
                <a:effectLst/>
              </a:rPr>
              <a:t> </a:t>
            </a:r>
          </a:p>
          <a:p>
            <a:pPr>
              <a:lnSpc>
                <a:spcPct val="100000"/>
              </a:lnSpc>
              <a:spcBef>
                <a:spcPts val="0"/>
              </a:spcBef>
              <a:buFont typeface="Wingdings" panose="05000000000000000000" pitchFamily="2" charset="2"/>
              <a:buChar char="Ø"/>
            </a:pPr>
            <a:r>
              <a:rPr lang="fr-FR" sz="2000" dirty="0">
                <a:solidFill>
                  <a:srgbClr val="333333"/>
                </a:solidFill>
              </a:rPr>
              <a:t>Identifier les besoins de formation du salarié</a:t>
            </a:r>
            <a:endParaRPr lang="fr-FR" sz="2000" b="0" i="0" dirty="0">
              <a:solidFill>
                <a:srgbClr val="333333"/>
              </a:solidFill>
              <a:effectLst/>
            </a:endParaRPr>
          </a:p>
          <a:p>
            <a:pPr marL="0" indent="0" algn="l">
              <a:buNone/>
            </a:pPr>
            <a:endParaRPr lang="fr-FR" sz="2000" b="0" i="0" dirty="0">
              <a:solidFill>
                <a:srgbClr val="333333"/>
              </a:solidFill>
              <a:effectLst/>
            </a:endParaRPr>
          </a:p>
          <a:p>
            <a:pPr>
              <a:lnSpc>
                <a:spcPct val="100000"/>
              </a:lnSpc>
              <a:spcBef>
                <a:spcPts val="0"/>
              </a:spcBef>
              <a:buFont typeface="Wingdings" panose="05000000000000000000" pitchFamily="2" charset="2"/>
              <a:buChar char="§"/>
            </a:pPr>
            <a:r>
              <a:rPr lang="fr-FR" b="0" i="0" dirty="0">
                <a:solidFill>
                  <a:srgbClr val="333333"/>
                </a:solidFill>
                <a:effectLst/>
              </a:rPr>
              <a:t>C’est un acte clé du management qui permet de :</a:t>
            </a:r>
          </a:p>
          <a:p>
            <a:pPr marL="0" indent="0">
              <a:lnSpc>
                <a:spcPct val="100000"/>
              </a:lnSpc>
              <a:spcBef>
                <a:spcPts val="0"/>
              </a:spcBef>
              <a:buNone/>
            </a:pPr>
            <a:endParaRPr lang="fr-FR" sz="1100" b="0" i="0" dirty="0">
              <a:solidFill>
                <a:srgbClr val="333333"/>
              </a:solidFill>
              <a:effectLst/>
            </a:endParaRPr>
          </a:p>
          <a:p>
            <a:pPr algn="just">
              <a:lnSpc>
                <a:spcPct val="100000"/>
              </a:lnSpc>
              <a:spcBef>
                <a:spcPts val="0"/>
              </a:spcBef>
              <a:buFont typeface="Wingdings" panose="05000000000000000000" pitchFamily="2" charset="2"/>
              <a:buChar char="Ø"/>
            </a:pPr>
            <a:r>
              <a:rPr lang="fr-FR" sz="2000" b="0" i="0" dirty="0">
                <a:solidFill>
                  <a:srgbClr val="333333"/>
                </a:solidFill>
                <a:effectLst/>
              </a:rPr>
              <a:t>Maintenir l’adéquation entre les compétences des salariés et les besoins de l’établissement</a:t>
            </a:r>
          </a:p>
          <a:p>
            <a:pPr marL="0" indent="0">
              <a:lnSpc>
                <a:spcPct val="100000"/>
              </a:lnSpc>
              <a:spcBef>
                <a:spcPts val="0"/>
              </a:spcBef>
              <a:buNone/>
            </a:pPr>
            <a:endParaRPr lang="fr-FR" sz="1000" b="0" i="0" dirty="0">
              <a:solidFill>
                <a:srgbClr val="333333"/>
              </a:solidFill>
              <a:effectLst/>
            </a:endParaRPr>
          </a:p>
          <a:p>
            <a:pPr>
              <a:lnSpc>
                <a:spcPct val="100000"/>
              </a:lnSpc>
              <a:spcBef>
                <a:spcPts val="0"/>
              </a:spcBef>
              <a:buFont typeface="Wingdings" panose="05000000000000000000" pitchFamily="2" charset="2"/>
              <a:buChar char="Ø"/>
            </a:pPr>
            <a:r>
              <a:rPr lang="fr-FR" sz="2000" dirty="0">
                <a:solidFill>
                  <a:srgbClr val="333333"/>
                </a:solidFill>
              </a:rPr>
              <a:t>Identifier les projets partagés et ceux qui ne le sont pas</a:t>
            </a:r>
            <a:endParaRPr lang="fr-FR" sz="2000" b="0" i="0" dirty="0">
              <a:solidFill>
                <a:srgbClr val="333333"/>
              </a:solidFill>
              <a:effectLst/>
            </a:endParaRPr>
          </a:p>
          <a:p>
            <a:pPr marL="0" indent="0" algn="l">
              <a:buNone/>
            </a:pPr>
            <a:endParaRPr lang="fr-FR" sz="2000" b="0" i="0" dirty="0">
              <a:solidFill>
                <a:srgbClr val="333333"/>
              </a:solidFill>
              <a:effectLst/>
            </a:endParaRP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8</a:t>
            </a:fld>
            <a:endParaRPr lang="fr-FR"/>
          </a:p>
        </p:txBody>
      </p:sp>
    </p:spTree>
    <p:extLst>
      <p:ext uri="{BB962C8B-B14F-4D97-AF65-F5344CB8AC3E}">
        <p14:creationId xmlns:p14="http://schemas.microsoft.com/office/powerpoint/2010/main" val="103132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00BE-5A7F-6581-2B5D-5DA6A3376B6B}"/>
              </a:ext>
            </a:extLst>
          </p:cNvPr>
          <p:cNvSpPr>
            <a:spLocks noGrp="1"/>
          </p:cNvSpPr>
          <p:nvPr>
            <p:ph type="title"/>
          </p:nvPr>
        </p:nvSpPr>
        <p:spPr>
          <a:xfrm>
            <a:off x="628650" y="726632"/>
            <a:ext cx="7886700" cy="1058321"/>
          </a:xfrm>
        </p:spPr>
        <p:txBody>
          <a:bodyPr>
            <a:normAutofit fontScale="90000"/>
          </a:bodyPr>
          <a:lstStyle/>
          <a:p>
            <a:r>
              <a:rPr lang="fr-FR" sz="3600" dirty="0">
                <a:solidFill>
                  <a:schemeClr val="accent5"/>
                </a:solidFill>
                <a:latin typeface="+mn-lt"/>
              </a:rPr>
              <a:t>Entretien professionnel</a:t>
            </a:r>
            <a:br>
              <a:rPr lang="fr-FR" sz="3600" dirty="0">
                <a:solidFill>
                  <a:schemeClr val="accent5"/>
                </a:solidFill>
                <a:latin typeface="+mn-lt"/>
              </a:rPr>
            </a:br>
            <a:r>
              <a:rPr lang="fr-FR" sz="3600" b="1" dirty="0">
                <a:latin typeface="+mn-lt"/>
              </a:rPr>
              <a:t>Les points abordés</a:t>
            </a:r>
            <a:br>
              <a:rPr lang="fr-FR" b="1" i="0" dirty="0">
                <a:solidFill>
                  <a:srgbClr val="415364"/>
                </a:solidFill>
                <a:effectLst/>
              </a:rPr>
            </a:br>
            <a:br>
              <a:rPr lang="fr-FR" dirty="0"/>
            </a:br>
            <a:endParaRPr lang="fr-FR" sz="3200" dirty="0"/>
          </a:p>
        </p:txBody>
      </p:sp>
      <p:sp>
        <p:nvSpPr>
          <p:cNvPr id="3" name="Espace réservé du contenu 2">
            <a:extLst>
              <a:ext uri="{FF2B5EF4-FFF2-40B4-BE49-F238E27FC236}">
                <a16:creationId xmlns:a16="http://schemas.microsoft.com/office/drawing/2014/main" id="{C8E9ED21-9331-B890-391A-06A8BB773FC0}"/>
              </a:ext>
            </a:extLst>
          </p:cNvPr>
          <p:cNvSpPr>
            <a:spLocks noGrp="1"/>
          </p:cNvSpPr>
          <p:nvPr>
            <p:ph idx="1"/>
          </p:nvPr>
        </p:nvSpPr>
        <p:spPr>
          <a:xfrm>
            <a:off x="628650" y="1639832"/>
            <a:ext cx="7886700" cy="3884278"/>
          </a:xfrm>
        </p:spPr>
        <p:txBody>
          <a:bodyPr>
            <a:noAutofit/>
          </a:bodyPr>
          <a:lstStyle/>
          <a:p>
            <a:pPr marL="0" indent="0" algn="l">
              <a:lnSpc>
                <a:spcPct val="100000"/>
              </a:lnSpc>
              <a:spcBef>
                <a:spcPts val="0"/>
              </a:spcBef>
              <a:buNone/>
            </a:pPr>
            <a:r>
              <a:rPr lang="fr-FR" sz="2400" b="1" i="0" dirty="0">
                <a:solidFill>
                  <a:srgbClr val="333333"/>
                </a:solidFill>
                <a:effectLst/>
              </a:rPr>
              <a:t>Les points obligatoirement abordés lors de l’entretien sont :</a:t>
            </a:r>
          </a:p>
          <a:p>
            <a:pPr marL="0" indent="0" algn="l">
              <a:lnSpc>
                <a:spcPct val="100000"/>
              </a:lnSpc>
              <a:spcBef>
                <a:spcPts val="0"/>
              </a:spcBef>
              <a:buNone/>
            </a:pPr>
            <a:endParaRPr lang="fr-FR" sz="2000" b="1" i="0" dirty="0">
              <a:solidFill>
                <a:srgbClr val="333333"/>
              </a:solidFill>
              <a:effectLst/>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L’évolution professionnelle du salarié, notamment en termes de qualification et d’emploi</a:t>
            </a:r>
          </a:p>
          <a:p>
            <a:pPr algn="just">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Les questions relatives au suivi des actions de formation, de certification et de progression salariale ou professionnelle du salarié</a:t>
            </a:r>
          </a:p>
          <a:p>
            <a:pPr algn="just">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L’évaluation de son employabilité</a:t>
            </a:r>
          </a:p>
          <a:p>
            <a:pPr algn="just">
              <a:lnSpc>
                <a:spcPct val="100000"/>
              </a:lnSpc>
              <a:spcBef>
                <a:spcPts val="0"/>
              </a:spcBef>
              <a:buFont typeface="Wingdings" panose="05000000000000000000" pitchFamily="2" charset="2"/>
              <a:buChar char="§"/>
            </a:pPr>
            <a:endParaRPr lang="fr-FR" sz="2000" b="0" i="0" dirty="0">
              <a:solidFill>
                <a:srgbClr val="333333"/>
              </a:solidFill>
              <a:effectLst/>
            </a:endParaRPr>
          </a:p>
          <a:p>
            <a:pPr algn="just">
              <a:lnSpc>
                <a:spcPct val="100000"/>
              </a:lnSpc>
              <a:spcBef>
                <a:spcPts val="0"/>
              </a:spcBef>
              <a:buFont typeface="Wingdings" panose="05000000000000000000" pitchFamily="2" charset="2"/>
              <a:buChar char="§"/>
            </a:pPr>
            <a:r>
              <a:rPr lang="fr-FR" sz="2000" b="0" i="0" dirty="0">
                <a:solidFill>
                  <a:srgbClr val="333333"/>
                </a:solidFill>
                <a:effectLst/>
              </a:rPr>
              <a:t>La réflexion sur l’avenir du salarié, le poste occupé et son projet professionnel</a:t>
            </a:r>
          </a:p>
        </p:txBody>
      </p:sp>
      <p:sp>
        <p:nvSpPr>
          <p:cNvPr id="4" name="Espace réservé du numéro de diapositive 3">
            <a:extLst>
              <a:ext uri="{FF2B5EF4-FFF2-40B4-BE49-F238E27FC236}">
                <a16:creationId xmlns:a16="http://schemas.microsoft.com/office/drawing/2014/main" id="{9C10429E-8C8E-5D8D-FF15-B160F609F716}"/>
              </a:ext>
            </a:extLst>
          </p:cNvPr>
          <p:cNvSpPr>
            <a:spLocks noGrp="1"/>
          </p:cNvSpPr>
          <p:nvPr>
            <p:ph type="sldNum" sz="quarter" idx="12"/>
          </p:nvPr>
        </p:nvSpPr>
        <p:spPr/>
        <p:txBody>
          <a:bodyPr/>
          <a:lstStyle/>
          <a:p>
            <a:fld id="{71CC6B40-2872-4E6B-AC63-6EAF8770EBBA}" type="slidenum">
              <a:rPr lang="fr-FR" smtClean="0"/>
              <a:t>9</a:t>
            </a:fld>
            <a:endParaRPr lang="fr-FR"/>
          </a:p>
        </p:txBody>
      </p:sp>
    </p:spTree>
    <p:extLst>
      <p:ext uri="{BB962C8B-B14F-4D97-AF65-F5344CB8AC3E}">
        <p14:creationId xmlns:p14="http://schemas.microsoft.com/office/powerpoint/2010/main" val="26153732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2501</TotalTime>
  <Words>1597</Words>
  <Application>Microsoft Office PowerPoint</Application>
  <PresentationFormat>Affichage à l'écran (4:3)</PresentationFormat>
  <Paragraphs>182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Roboto</vt:lpstr>
      <vt:lpstr>Wingdings</vt:lpstr>
      <vt:lpstr>Thème Office</vt:lpstr>
      <vt:lpstr>Présentation PowerPoint</vt:lpstr>
      <vt:lpstr>Sommaire</vt:lpstr>
      <vt:lpstr>Entretiens obligatoires :  </vt:lpstr>
      <vt:lpstr>Présentation PowerPoint</vt:lpstr>
      <vt:lpstr>Entretien professionnel Définition  </vt:lpstr>
      <vt:lpstr>Entretien professionnel   </vt:lpstr>
      <vt:lpstr>Entretien professionnel Le rôle de l’employeur  </vt:lpstr>
      <vt:lpstr>Entretien professionnel Les objectifs de l’entretien  </vt:lpstr>
      <vt:lpstr>Entretien professionnel Les points abordés  </vt:lpstr>
      <vt:lpstr>Entretien professionnel Informations obligatoires  </vt:lpstr>
      <vt:lpstr>Entretien professionnel Echéances  </vt:lpstr>
      <vt:lpstr>Entretien professionnel Bilan  </vt:lpstr>
      <vt:lpstr>Entretien professionnel Sanction  </vt:lpstr>
      <vt:lpstr>Entretien professionnel Documents  </vt:lpstr>
      <vt:lpstr>Entretien professionnel Récapitulatif   </vt:lpstr>
      <vt:lpstr>Présentation PowerPoint</vt:lpstr>
      <vt:lpstr>L’analyse triennale de la classification </vt:lpstr>
      <vt:lpstr>L’analyse triennale de la classification</vt:lpstr>
      <vt:lpstr>L’analyse triennale de la classification</vt:lpstr>
      <vt:lpstr>L’analyse triennale de la classification</vt:lpstr>
      <vt:lpstr>L’analyse triennale de la classification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GARANDEL</dc:creator>
  <cp:lastModifiedBy>C PASQUIET</cp:lastModifiedBy>
  <cp:revision>123</cp:revision>
  <cp:lastPrinted>2024-03-26T09:25:52Z</cp:lastPrinted>
  <dcterms:created xsi:type="dcterms:W3CDTF">2023-08-21T22:00:44Z</dcterms:created>
  <dcterms:modified xsi:type="dcterms:W3CDTF">2024-03-26T11:24:20Z</dcterms:modified>
</cp:coreProperties>
</file>