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6" r:id="rId6"/>
    <p:sldId id="265" r:id="rId7"/>
    <p:sldId id="268" r:id="rId8"/>
    <p:sldId id="26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2" d="100"/>
          <a:sy n="82" d="100"/>
        </p:scale>
        <p:origin x="14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611BD04-CCBE-486E-86A7-B9D8208ACCC3}" type="datetimeFigureOut">
              <a:rPr lang="fr-FR" smtClean="0"/>
              <a:t>01/07/2025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2855049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611BD04-CCBE-486E-86A7-B9D8208ACCC3}" type="datetimeFigureOut">
              <a:rPr lang="fr-FR" smtClean="0"/>
              <a:t>01/07/2025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228324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611BD04-CCBE-486E-86A7-B9D8208ACCC3}" type="datetimeFigureOut">
              <a:rPr lang="fr-FR" smtClean="0"/>
              <a:t>01/07/2025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3362018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611BD04-CCBE-486E-86A7-B9D8208ACCC3}" type="datetimeFigureOut">
              <a:rPr lang="fr-FR" smtClean="0"/>
              <a:t>01/07/2025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1422784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611BD04-CCBE-486E-86A7-B9D8208ACCC3}" type="datetimeFigureOut">
              <a:rPr lang="fr-FR" smtClean="0"/>
              <a:t>01/07/2025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3758047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611BD04-CCBE-486E-86A7-B9D8208ACCC3}" type="datetimeFigureOut">
              <a:rPr lang="fr-FR" smtClean="0"/>
              <a:t>01/07/2025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281414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611BD04-CCBE-486E-86A7-B9D8208ACCC3}" type="datetimeFigureOut">
              <a:rPr lang="fr-FR" smtClean="0"/>
              <a:t>01/07/2025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2957889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611BD04-CCBE-486E-86A7-B9D8208ACCC3}" type="datetimeFigureOut">
              <a:rPr lang="fr-FR" smtClean="0"/>
              <a:t>01/07/2025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371083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1BD04-CCBE-486E-86A7-B9D8208ACCC3}" type="datetimeFigureOut">
              <a:rPr lang="fr-FR" smtClean="0"/>
              <a:t>01/07/2025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65933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611BD04-CCBE-486E-86A7-B9D8208ACCC3}" type="datetimeFigureOut">
              <a:rPr lang="fr-FR" smtClean="0"/>
              <a:t>01/07/2025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128207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611BD04-CCBE-486E-86A7-B9D8208ACCC3}" type="datetimeFigureOut">
              <a:rPr lang="fr-FR" smtClean="0"/>
              <a:t>01/07/2025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5FB627E-46A9-442A-B2B7-99F5142CB9C2}" type="slidenum">
              <a:rPr lang="fr-FR" smtClean="0"/>
              <a:t>‹N°›</a:t>
            </a:fld>
            <a:endParaRPr lang="fr-FR"/>
          </a:p>
        </p:txBody>
      </p:sp>
    </p:spTree>
    <p:extLst>
      <p:ext uri="{BB962C8B-B14F-4D97-AF65-F5344CB8AC3E}">
        <p14:creationId xmlns:p14="http://schemas.microsoft.com/office/powerpoint/2010/main" val="7951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1BD04-CCBE-486E-86A7-B9D8208ACCC3}" type="datetimeFigureOut">
              <a:rPr lang="fr-FR" smtClean="0"/>
              <a:t>01/07/2025</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FB627E-46A9-442A-B2B7-99F5142CB9C2}" type="slidenum">
              <a:rPr lang="fr-FR" smtClean="0"/>
              <a:t>‹N°›</a:t>
            </a:fld>
            <a:endParaRPr lang="fr-FR"/>
          </a:p>
        </p:txBody>
      </p:sp>
    </p:spTree>
    <p:extLst>
      <p:ext uri="{BB962C8B-B14F-4D97-AF65-F5344CB8AC3E}">
        <p14:creationId xmlns:p14="http://schemas.microsoft.com/office/powerpoint/2010/main" val="3101559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pied de page 2">
            <a:extLst>
              <a:ext uri="{FF2B5EF4-FFF2-40B4-BE49-F238E27FC236}">
                <a16:creationId xmlns:a16="http://schemas.microsoft.com/office/drawing/2014/main" id="{D5C8C43C-2E59-4BB0-AEF6-E6A0E1BE9BF9}"/>
              </a:ext>
            </a:extLst>
          </p:cNvPr>
          <p:cNvSpPr>
            <a:spLocks noGrp="1"/>
          </p:cNvSpPr>
          <p:nvPr>
            <p:ph type="ftr" sz="quarter" idx="11"/>
          </p:nvPr>
        </p:nvSpPr>
        <p:spPr>
          <a:xfrm>
            <a:off x="5399584" y="6307666"/>
            <a:ext cx="3744416" cy="457200"/>
          </a:xfrm>
          <a:noFill/>
        </p:spPr>
        <p:txBody>
          <a:bodyPr>
            <a:norm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lvl="0"/>
            <a:r>
              <a:rPr lang="fr-FR" altLang="fr-FR" sz="1200" dirty="0">
                <a:solidFill>
                  <a:srgbClr val="04617B">
                    <a:shade val="90000"/>
                  </a:srgbClr>
                </a:solidFill>
                <a:latin typeface="Calibri"/>
              </a:rPr>
              <a:t>Service 1</a:t>
            </a:r>
            <a:r>
              <a:rPr lang="fr-FR" altLang="fr-FR" sz="1200" baseline="30000" dirty="0">
                <a:solidFill>
                  <a:srgbClr val="04617B">
                    <a:shade val="90000"/>
                  </a:srgbClr>
                </a:solidFill>
                <a:latin typeface="Calibri"/>
              </a:rPr>
              <a:t>er</a:t>
            </a:r>
            <a:r>
              <a:rPr lang="fr-FR" altLang="fr-FR" sz="1200" dirty="0">
                <a:solidFill>
                  <a:srgbClr val="04617B">
                    <a:shade val="90000"/>
                  </a:srgbClr>
                </a:solidFill>
                <a:latin typeface="Calibri"/>
              </a:rPr>
              <a:t> degré – MAJ Juillet 2025</a:t>
            </a:r>
          </a:p>
        </p:txBody>
      </p:sp>
      <p:sp>
        <p:nvSpPr>
          <p:cNvPr id="12" name="Titre 1">
            <a:extLst>
              <a:ext uri="{FF2B5EF4-FFF2-40B4-BE49-F238E27FC236}">
                <a16:creationId xmlns:a16="http://schemas.microsoft.com/office/drawing/2014/main" id="{9B8DB0F1-0243-46DF-9899-A5418515B3A5}"/>
              </a:ext>
            </a:extLst>
          </p:cNvPr>
          <p:cNvSpPr txBox="1">
            <a:spLocks/>
          </p:cNvSpPr>
          <p:nvPr/>
        </p:nvSpPr>
        <p:spPr>
          <a:xfrm>
            <a:off x="975652" y="2154468"/>
            <a:ext cx="7509933" cy="7874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dirty="0">
                <a:latin typeface="Amatic SC" panose="00000500000000000000" pitchFamily="2" charset="-79"/>
                <a:cs typeface="Amatic SC" panose="00000500000000000000" pitchFamily="2" charset="-79"/>
              </a:rPr>
              <a:t>Le conseil d’établissement</a:t>
            </a:r>
          </a:p>
        </p:txBody>
      </p:sp>
      <p:pic>
        <p:nvPicPr>
          <p:cNvPr id="13" name="Espace réservé du contenu 4">
            <a:extLst>
              <a:ext uri="{FF2B5EF4-FFF2-40B4-BE49-F238E27FC236}">
                <a16:creationId xmlns:a16="http://schemas.microsoft.com/office/drawing/2014/main" id="{BBD9F2C2-FBB3-4DFF-8FA8-D3E3C20A0E4F}"/>
              </a:ext>
            </a:extLst>
          </p:cNvPr>
          <p:cNvPicPr>
            <a:picLocks noChangeAspect="1"/>
          </p:cNvPicPr>
          <p:nvPr/>
        </p:nvPicPr>
        <p:blipFill>
          <a:blip r:embed="rId2"/>
          <a:stretch>
            <a:fillRect/>
          </a:stretch>
        </p:blipFill>
        <p:spPr>
          <a:xfrm>
            <a:off x="2032813" y="3140712"/>
            <a:ext cx="5562305" cy="3019537"/>
          </a:xfrm>
          <a:prstGeom prst="rect">
            <a:avLst/>
          </a:prstGeom>
        </p:spPr>
      </p:pic>
      <p:pic>
        <p:nvPicPr>
          <p:cNvPr id="4" name="Image 3" descr="Une image contenant texte, Graphique, Police, graphisme&#10;&#10;Le contenu généré par l’IA peut être incorrect.">
            <a:extLst>
              <a:ext uri="{FF2B5EF4-FFF2-40B4-BE49-F238E27FC236}">
                <a16:creationId xmlns:a16="http://schemas.microsoft.com/office/drawing/2014/main" id="{5E6672F6-38DF-0E94-04C4-B940B64177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947" y="475861"/>
            <a:ext cx="1250548" cy="1278294"/>
          </a:xfrm>
          <a:prstGeom prst="rect">
            <a:avLst/>
          </a:prstGeom>
        </p:spPr>
      </p:pic>
      <p:pic>
        <p:nvPicPr>
          <p:cNvPr id="6" name="Image 5" descr="Une image contenant texte, Police, typographie&#10;&#10;Le contenu généré par l’IA peut être incorrect.">
            <a:extLst>
              <a:ext uri="{FF2B5EF4-FFF2-40B4-BE49-F238E27FC236}">
                <a16:creationId xmlns:a16="http://schemas.microsoft.com/office/drawing/2014/main" id="{C911380F-BA9E-1628-1EDC-FFE2E4FFB3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67169" y="304790"/>
            <a:ext cx="5675376" cy="957072"/>
          </a:xfrm>
          <a:prstGeom prst="rect">
            <a:avLst/>
          </a:prstGeom>
        </p:spPr>
      </p:pic>
    </p:spTree>
    <p:extLst>
      <p:ext uri="{BB962C8B-B14F-4D97-AF65-F5344CB8AC3E}">
        <p14:creationId xmlns:p14="http://schemas.microsoft.com/office/powerpoint/2010/main" val="3384985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340221" y="382294"/>
            <a:ext cx="8001345"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De quoi s’agit-il ?</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14867" y="1657530"/>
            <a:ext cx="8263466" cy="1200329"/>
          </a:xfrm>
          <a:prstGeom prst="rect">
            <a:avLst/>
          </a:prstGeom>
          <a:noFill/>
        </p:spPr>
        <p:txBody>
          <a:bodyPr wrap="square" rtlCol="0">
            <a:spAutoFit/>
          </a:bodyPr>
          <a:lstStyle/>
          <a:p>
            <a:r>
              <a:rPr lang="fr-FR" dirty="0"/>
              <a:t>Le conseil d’établissement est la réunion des personnes représentatives des différents groupes composant la communauté éducative sous la présidence du chef d’établissement.</a:t>
            </a:r>
          </a:p>
          <a:p>
            <a:endParaRPr lang="fr-FR" dirty="0"/>
          </a:p>
        </p:txBody>
      </p:sp>
      <p:sp>
        <p:nvSpPr>
          <p:cNvPr id="10" name="ZoneTexte 9">
            <a:extLst>
              <a:ext uri="{FF2B5EF4-FFF2-40B4-BE49-F238E27FC236}">
                <a16:creationId xmlns:a16="http://schemas.microsoft.com/office/drawing/2014/main" id="{111C1680-260A-4C67-B3D2-F303C6E91880}"/>
              </a:ext>
            </a:extLst>
          </p:cNvPr>
          <p:cNvSpPr txBox="1"/>
          <p:nvPr/>
        </p:nvSpPr>
        <p:spPr>
          <a:xfrm>
            <a:off x="553787" y="4929688"/>
            <a:ext cx="7611533" cy="1631216"/>
          </a:xfrm>
          <a:prstGeom prst="rect">
            <a:avLst/>
          </a:prstGeom>
          <a:noFill/>
        </p:spPr>
        <p:txBody>
          <a:bodyPr wrap="square" rtlCol="0">
            <a:spAutoFit/>
          </a:bodyPr>
          <a:lstStyle/>
          <a:p>
            <a:r>
              <a:rPr lang="fr-FR" sz="1600" b="1" dirty="0"/>
              <a:t>Texte de référence </a:t>
            </a:r>
            <a:r>
              <a:rPr lang="fr-FR" sz="1600" dirty="0"/>
              <a:t>: statut de l’Enseignement Catholique, publié le 1</a:t>
            </a:r>
            <a:r>
              <a:rPr lang="fr-FR" sz="1600" baseline="30000" dirty="0"/>
              <a:t>er</a:t>
            </a:r>
            <a:r>
              <a:rPr lang="fr-FR" sz="1600" dirty="0"/>
              <a:t> juin 2013 (mis à jour le 7 novembre 2018)  </a:t>
            </a:r>
          </a:p>
          <a:p>
            <a:r>
              <a:rPr lang="fr-FR" sz="1600" dirty="0"/>
              <a:t>3e partie : LA REALISATION DE LA MISSION EDUCATIVE : L’ECOLE CATHOLIQUE</a:t>
            </a:r>
          </a:p>
          <a:p>
            <a:r>
              <a:rPr lang="fr-FR" sz="1600" dirty="0"/>
              <a:t>Section 1 / LA COMMUNAUTE EDUCATIVE</a:t>
            </a:r>
          </a:p>
          <a:p>
            <a:endParaRPr lang="fr-FR" dirty="0"/>
          </a:p>
          <a:p>
            <a:endParaRPr lang="fr-FR" dirty="0"/>
          </a:p>
        </p:txBody>
      </p:sp>
      <p:sp>
        <p:nvSpPr>
          <p:cNvPr id="11" name="ZoneTexte 10">
            <a:extLst>
              <a:ext uri="{FF2B5EF4-FFF2-40B4-BE49-F238E27FC236}">
                <a16:creationId xmlns:a16="http://schemas.microsoft.com/office/drawing/2014/main" id="{E48DD958-F11F-4A0A-942B-DCC76A805DB4}"/>
              </a:ext>
            </a:extLst>
          </p:cNvPr>
          <p:cNvSpPr txBox="1"/>
          <p:nvPr/>
        </p:nvSpPr>
        <p:spPr>
          <a:xfrm>
            <a:off x="340221" y="3270923"/>
            <a:ext cx="8571378" cy="830997"/>
          </a:xfrm>
          <a:prstGeom prst="rect">
            <a:avLst/>
          </a:prstGeom>
          <a:noFill/>
        </p:spPr>
        <p:txBody>
          <a:bodyPr wrap="square" rtlCol="0">
            <a:spAutoFit/>
          </a:bodyPr>
          <a:lstStyle/>
          <a:p>
            <a:pPr>
              <a:spcBef>
                <a:spcPct val="50000"/>
              </a:spcBef>
            </a:pPr>
            <a:r>
              <a:rPr lang="fr-FR" altLang="fr-FR" sz="2400" i="1" dirty="0">
                <a:solidFill>
                  <a:schemeClr val="accent1"/>
                </a:solidFill>
                <a:latin typeface="+mj-lt"/>
                <a:cs typeface="Times New Roman" pitchFamily="18" charset="0"/>
              </a:rPr>
              <a:t>« Tout établissement catholique d’enseignement se dote d’un conseil d’établissement. »</a:t>
            </a:r>
            <a:r>
              <a:rPr lang="fr-FR" altLang="fr-FR" i="1" dirty="0">
                <a:solidFill>
                  <a:schemeClr val="accent1"/>
                </a:solidFill>
                <a:latin typeface="+mj-lt"/>
                <a:cs typeface="Times New Roman" pitchFamily="18" charset="0"/>
              </a:rPr>
              <a:t>  (Article 120, du Statut de l’Enseignement Catholique)</a:t>
            </a:r>
            <a:endParaRPr lang="fr-FR" dirty="0"/>
          </a:p>
        </p:txBody>
      </p:sp>
    </p:spTree>
    <p:extLst>
      <p:ext uri="{BB962C8B-B14F-4D97-AF65-F5344CB8AC3E}">
        <p14:creationId xmlns:p14="http://schemas.microsoft.com/office/powerpoint/2010/main" val="3111189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613315" y="427088"/>
            <a:ext cx="7917370"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Le rôle du conseil d’établissement</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14867" y="1657530"/>
            <a:ext cx="8263466" cy="2862322"/>
          </a:xfrm>
          <a:prstGeom prst="rect">
            <a:avLst/>
          </a:prstGeom>
          <a:noFill/>
        </p:spPr>
        <p:txBody>
          <a:bodyPr wrap="square" rtlCol="0">
            <a:spAutoFit/>
          </a:bodyPr>
          <a:lstStyle/>
          <a:p>
            <a:r>
              <a:rPr lang="fr-FR" sz="1800" b="0" i="0" u="none" strike="noStrike" baseline="0" dirty="0">
                <a:solidFill>
                  <a:srgbClr val="000000"/>
                </a:solidFill>
                <a:latin typeface="Calibri" panose="020F0502020204030204" pitchFamily="34" charset="0"/>
              </a:rPr>
              <a:t>Le conseil d'établissement est une instance </a:t>
            </a:r>
            <a:r>
              <a:rPr lang="fr-FR" sz="1800" b="1" i="0" strike="noStrike" baseline="0" dirty="0">
                <a:solidFill>
                  <a:srgbClr val="000000"/>
                </a:solidFill>
                <a:latin typeface="Calibri" panose="020F0502020204030204" pitchFamily="34" charset="0"/>
              </a:rPr>
              <a:t>consultative</a:t>
            </a:r>
            <a:r>
              <a:rPr lang="fr-FR" sz="1800" b="0" i="0" u="none" strike="noStrike" baseline="0" dirty="0">
                <a:solidFill>
                  <a:srgbClr val="000000"/>
                </a:solidFill>
                <a:latin typeface="Calibri" panose="020F0502020204030204" pitchFamily="34" charset="0"/>
              </a:rPr>
              <a:t>, appelée à aborder toutes les questions relatives à la vie éducative, pédagogique, pastorale et matérielle de l'établissement. </a:t>
            </a:r>
          </a:p>
          <a:p>
            <a:br>
              <a:rPr lang="fr-FR" sz="1800" b="0" i="0" u="none" strike="noStrike" baseline="0" dirty="0">
                <a:solidFill>
                  <a:srgbClr val="000000"/>
                </a:solidFill>
                <a:latin typeface="Calibri" panose="020F0502020204030204" pitchFamily="34" charset="0"/>
              </a:rPr>
            </a:br>
            <a:r>
              <a:rPr lang="fr-FR" sz="1800" b="0" i="0" u="none" strike="noStrike" baseline="0" dirty="0">
                <a:solidFill>
                  <a:srgbClr val="000000"/>
                </a:solidFill>
                <a:latin typeface="Calibri" panose="020F0502020204030204" pitchFamily="34" charset="0"/>
              </a:rPr>
              <a:t>Il s'agit d'un lieu privilégié de rencontre, de dialogue et de concertation entre tous les membres de la communauté éducative, à laquelle il contribue à donner sa cohérence. Il aide à la prise de décision du Chef d’établissement sur tous les sujets qui concernent la vie de l’établissement.</a:t>
            </a:r>
            <a:br>
              <a:rPr lang="fr-FR" sz="1800" b="0" i="0" u="none" strike="noStrike" baseline="0" dirty="0">
                <a:solidFill>
                  <a:srgbClr val="000000"/>
                </a:solidFill>
                <a:latin typeface="Calibri" panose="020F0502020204030204" pitchFamily="34" charset="0"/>
              </a:rPr>
            </a:br>
            <a:br>
              <a:rPr lang="fr-FR" dirty="0"/>
            </a:br>
            <a:endParaRPr lang="fr-FR" dirty="0"/>
          </a:p>
        </p:txBody>
      </p:sp>
      <p:sp>
        <p:nvSpPr>
          <p:cNvPr id="10" name="ZoneTexte 9">
            <a:extLst>
              <a:ext uri="{FF2B5EF4-FFF2-40B4-BE49-F238E27FC236}">
                <a16:creationId xmlns:a16="http://schemas.microsoft.com/office/drawing/2014/main" id="{111C1680-260A-4C67-B3D2-F303C6E91880}"/>
              </a:ext>
            </a:extLst>
          </p:cNvPr>
          <p:cNvSpPr txBox="1"/>
          <p:nvPr/>
        </p:nvSpPr>
        <p:spPr>
          <a:xfrm>
            <a:off x="465667" y="5969590"/>
            <a:ext cx="7611533" cy="584775"/>
          </a:xfrm>
          <a:prstGeom prst="rect">
            <a:avLst/>
          </a:prstGeom>
          <a:noFill/>
        </p:spPr>
        <p:txBody>
          <a:bodyPr wrap="square" rtlCol="0">
            <a:spAutoFit/>
          </a:bodyPr>
          <a:lstStyle/>
          <a:p>
            <a:r>
              <a:rPr lang="fr-FR" sz="1600" b="1" dirty="0"/>
              <a:t>Texte de référence </a:t>
            </a:r>
            <a:r>
              <a:rPr lang="fr-FR" sz="1600" dirty="0"/>
              <a:t>: statut de l’Enseignement Catholique, publié le 1</a:t>
            </a:r>
            <a:r>
              <a:rPr lang="fr-FR" sz="1600" baseline="30000" dirty="0"/>
              <a:t>er</a:t>
            </a:r>
            <a:r>
              <a:rPr lang="fr-FR" sz="1600" dirty="0"/>
              <a:t> juin 2013 (mis à jour le 7 novembre 2018)  </a:t>
            </a:r>
          </a:p>
        </p:txBody>
      </p:sp>
      <p:sp>
        <p:nvSpPr>
          <p:cNvPr id="11" name="ZoneTexte 10">
            <a:extLst>
              <a:ext uri="{FF2B5EF4-FFF2-40B4-BE49-F238E27FC236}">
                <a16:creationId xmlns:a16="http://schemas.microsoft.com/office/drawing/2014/main" id="{E48DD958-F11F-4A0A-942B-DCC76A805DB4}"/>
              </a:ext>
            </a:extLst>
          </p:cNvPr>
          <p:cNvSpPr txBox="1"/>
          <p:nvPr/>
        </p:nvSpPr>
        <p:spPr>
          <a:xfrm>
            <a:off x="465667" y="3904433"/>
            <a:ext cx="8263467" cy="2585323"/>
          </a:xfrm>
          <a:prstGeom prst="rect">
            <a:avLst/>
          </a:prstGeom>
          <a:noFill/>
        </p:spPr>
        <p:txBody>
          <a:bodyPr wrap="square" rtlCol="0">
            <a:spAutoFit/>
          </a:bodyPr>
          <a:lstStyle/>
          <a:p>
            <a:pPr>
              <a:spcBef>
                <a:spcPct val="50000"/>
              </a:spcBef>
            </a:pPr>
            <a:r>
              <a:rPr lang="fr-FR" altLang="fr-FR" i="1" dirty="0">
                <a:solidFill>
                  <a:schemeClr val="accent1"/>
                </a:solidFill>
                <a:latin typeface="+mj-lt"/>
                <a:cs typeface="Times New Roman" pitchFamily="18" charset="0"/>
              </a:rPr>
              <a:t>« Le conseil d'établissement constitue une structure essentielle d'aide au chef d'établissement, qui a pour mission d'assurer l'unité de la communauté éducative, de coordonner les projets et de les inscrire dans les orientations qui lui ont été données par son autorité de tutelle. » (Article 121, du Statut de l’Enseignement Catholique)</a:t>
            </a:r>
          </a:p>
          <a:p>
            <a:pPr>
              <a:spcBef>
                <a:spcPct val="50000"/>
              </a:spcBef>
            </a:pPr>
            <a:r>
              <a:rPr lang="fr-FR" altLang="fr-FR" i="1" dirty="0">
                <a:solidFill>
                  <a:schemeClr val="accent1"/>
                </a:solidFill>
                <a:latin typeface="+mj-lt"/>
                <a:cs typeface="Times New Roman" pitchFamily="18" charset="0"/>
              </a:rPr>
              <a:t>« Il a une voix consultative sur tous les sujets relatifs aux orientations et aux projets de l’établissement. » (Article 123, du Statut de l’Enseignement Catholique)</a:t>
            </a:r>
          </a:p>
          <a:p>
            <a:pPr>
              <a:spcBef>
                <a:spcPct val="50000"/>
              </a:spcBef>
            </a:pPr>
            <a:endParaRPr lang="fr-FR" altLang="fr-FR" i="1" dirty="0">
              <a:solidFill>
                <a:schemeClr val="accent1"/>
              </a:solidFill>
              <a:latin typeface="+mj-lt"/>
              <a:cs typeface="Times New Roman" pitchFamily="18" charset="0"/>
            </a:endParaRPr>
          </a:p>
          <a:p>
            <a:endParaRPr lang="fr-FR" dirty="0"/>
          </a:p>
        </p:txBody>
      </p:sp>
    </p:spTree>
    <p:extLst>
      <p:ext uri="{BB962C8B-B14F-4D97-AF65-F5344CB8AC3E}">
        <p14:creationId xmlns:p14="http://schemas.microsoft.com/office/powerpoint/2010/main" val="15062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440266" y="326523"/>
            <a:ext cx="8010677"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Ses missions</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40266" y="1619552"/>
            <a:ext cx="8263466" cy="2308324"/>
          </a:xfrm>
          <a:prstGeom prst="rect">
            <a:avLst/>
          </a:prstGeom>
          <a:noFill/>
        </p:spPr>
        <p:txBody>
          <a:bodyPr wrap="square" rtlCol="0">
            <a:spAutoFit/>
          </a:bodyPr>
          <a:lstStyle/>
          <a:p>
            <a:r>
              <a:rPr lang="fr-FR" sz="1800" b="0" i="0" u="none" strike="noStrike" baseline="0" dirty="0">
                <a:solidFill>
                  <a:srgbClr val="000000"/>
                </a:solidFill>
                <a:latin typeface="Calibri" panose="020F0502020204030204" pitchFamily="34" charset="0"/>
              </a:rPr>
              <a:t>Il contribue à la détermination des grandes orientations pour l’école.</a:t>
            </a:r>
            <a:br>
              <a:rPr lang="fr-FR" sz="1800" b="0" i="0" u="none" strike="noStrike" baseline="0" dirty="0">
                <a:solidFill>
                  <a:srgbClr val="000000"/>
                </a:solidFill>
                <a:latin typeface="Calibri" panose="020F0502020204030204" pitchFamily="34" charset="0"/>
              </a:rPr>
            </a:br>
            <a:r>
              <a:rPr lang="fr-FR" sz="1800" b="0" i="0" u="none" strike="noStrike" baseline="0" dirty="0">
                <a:solidFill>
                  <a:srgbClr val="000000"/>
                </a:solidFill>
                <a:latin typeface="Calibri" panose="020F0502020204030204" pitchFamily="34" charset="0"/>
              </a:rPr>
              <a:t>Ses orientations ont des impacts directs sur la vie quotidienne des élèves.</a:t>
            </a:r>
            <a:br>
              <a:rPr lang="fr-FR" sz="1800" b="0" i="0" u="none" strike="noStrike" baseline="0" dirty="0">
                <a:solidFill>
                  <a:srgbClr val="000000"/>
                </a:solidFill>
                <a:latin typeface="Calibri" panose="020F0502020204030204" pitchFamily="34" charset="0"/>
              </a:rPr>
            </a:br>
            <a:r>
              <a:rPr lang="fr-FR" sz="1800" b="0" i="0" u="none" strike="noStrike" baseline="0" dirty="0">
                <a:solidFill>
                  <a:srgbClr val="000000"/>
                </a:solidFill>
                <a:latin typeface="Calibri" panose="020F0502020204030204" pitchFamily="34" charset="0"/>
              </a:rPr>
              <a:t>Il permet d’avoir le regard de l’ensemble de la communauté éducative y compris celui des enfants si c’est nécessaire.</a:t>
            </a:r>
          </a:p>
          <a:p>
            <a:r>
              <a:rPr lang="fr-FR" sz="1800" b="0" i="0" u="none" strike="noStrike" baseline="0" dirty="0">
                <a:solidFill>
                  <a:srgbClr val="000000"/>
                </a:solidFill>
                <a:latin typeface="Calibri" panose="020F0502020204030204" pitchFamily="34" charset="0"/>
              </a:rPr>
              <a:t>Il aide à la prise de décision du Chef d’établissement sur tous les sujets qui concernent la vie de l’établissement </a:t>
            </a:r>
            <a:r>
              <a:rPr lang="fr-FR" sz="1800" b="0" i="1" u="none" strike="noStrike" baseline="0" dirty="0">
                <a:solidFill>
                  <a:srgbClr val="000000"/>
                </a:solidFill>
                <a:latin typeface="Calibri" panose="020F0502020204030204" pitchFamily="34" charset="0"/>
              </a:rPr>
              <a:t>(élaboration du projet d’établissement, règlement intérieur, horaires, les projets d’investissements, la proposition de la foi et l’animation pastorale...).</a:t>
            </a:r>
            <a:endParaRPr lang="fr-FR" dirty="0"/>
          </a:p>
        </p:txBody>
      </p:sp>
      <p:sp>
        <p:nvSpPr>
          <p:cNvPr id="10" name="ZoneTexte 9">
            <a:extLst>
              <a:ext uri="{FF2B5EF4-FFF2-40B4-BE49-F238E27FC236}">
                <a16:creationId xmlns:a16="http://schemas.microsoft.com/office/drawing/2014/main" id="{111C1680-260A-4C67-B3D2-F303C6E91880}"/>
              </a:ext>
            </a:extLst>
          </p:cNvPr>
          <p:cNvSpPr txBox="1"/>
          <p:nvPr/>
        </p:nvSpPr>
        <p:spPr>
          <a:xfrm>
            <a:off x="573486" y="5427988"/>
            <a:ext cx="7611533" cy="584775"/>
          </a:xfrm>
          <a:prstGeom prst="rect">
            <a:avLst/>
          </a:prstGeom>
          <a:noFill/>
        </p:spPr>
        <p:txBody>
          <a:bodyPr wrap="square" rtlCol="0">
            <a:spAutoFit/>
          </a:bodyPr>
          <a:lstStyle/>
          <a:p>
            <a:r>
              <a:rPr lang="fr-FR" sz="1600" b="1" dirty="0"/>
              <a:t>Texte de référence </a:t>
            </a:r>
            <a:r>
              <a:rPr lang="fr-FR" sz="1600" dirty="0"/>
              <a:t>: statut de l’Enseignement Catholique, publié le 1</a:t>
            </a:r>
            <a:r>
              <a:rPr lang="fr-FR" sz="1600" baseline="30000" dirty="0"/>
              <a:t>er</a:t>
            </a:r>
            <a:r>
              <a:rPr lang="fr-FR" sz="1600" dirty="0"/>
              <a:t> juin 2013 (mis à jour le 7 novembre 2018)  </a:t>
            </a:r>
          </a:p>
        </p:txBody>
      </p:sp>
      <p:sp>
        <p:nvSpPr>
          <p:cNvPr id="11" name="ZoneTexte 10">
            <a:extLst>
              <a:ext uri="{FF2B5EF4-FFF2-40B4-BE49-F238E27FC236}">
                <a16:creationId xmlns:a16="http://schemas.microsoft.com/office/drawing/2014/main" id="{E48DD958-F11F-4A0A-942B-DCC76A805DB4}"/>
              </a:ext>
            </a:extLst>
          </p:cNvPr>
          <p:cNvSpPr txBox="1"/>
          <p:nvPr/>
        </p:nvSpPr>
        <p:spPr>
          <a:xfrm>
            <a:off x="440266" y="4205242"/>
            <a:ext cx="8263467" cy="1338828"/>
          </a:xfrm>
          <a:prstGeom prst="rect">
            <a:avLst/>
          </a:prstGeom>
          <a:noFill/>
        </p:spPr>
        <p:txBody>
          <a:bodyPr wrap="square" rtlCol="0">
            <a:spAutoFit/>
          </a:bodyPr>
          <a:lstStyle/>
          <a:p>
            <a:pPr>
              <a:lnSpc>
                <a:spcPct val="90000"/>
              </a:lnSpc>
              <a:buClr>
                <a:schemeClr val="dk1"/>
              </a:buClr>
              <a:buSzPts val="2800"/>
            </a:pPr>
            <a:r>
              <a:rPr lang="fr-FR" i="1" dirty="0">
                <a:solidFill>
                  <a:schemeClr val="accent1"/>
                </a:solidFill>
                <a:latin typeface="+mj-lt"/>
                <a:cs typeface="Times New Roman" pitchFamily="18" charset="0"/>
                <a:sym typeface="Calibri"/>
              </a:rPr>
              <a:t>“Il s’intéresse à tous les domaines qui touchent ...  aux orientations et aux projets de l’établissement. ...éducatif ...pédagogique... et l’animation pastorale, ...le règlement intérieur, les horaires, les choix économiques et financiers, les projets d’investissement, etc.” </a:t>
            </a:r>
            <a:r>
              <a:rPr lang="fr-FR" altLang="fr-FR" i="1" dirty="0">
                <a:solidFill>
                  <a:schemeClr val="accent1"/>
                </a:solidFill>
                <a:latin typeface="+mj-lt"/>
                <a:cs typeface="Times New Roman" pitchFamily="18" charset="0"/>
              </a:rPr>
              <a:t>(Article 123, du Statut de l’Enseignement Catholique)</a:t>
            </a:r>
          </a:p>
          <a:p>
            <a:pPr lvl="0" algn="l" rtl="0">
              <a:lnSpc>
                <a:spcPct val="90000"/>
              </a:lnSpc>
              <a:spcBef>
                <a:spcPts val="0"/>
              </a:spcBef>
              <a:spcAft>
                <a:spcPts val="0"/>
              </a:spcAft>
              <a:buClr>
                <a:schemeClr val="dk1"/>
              </a:buClr>
              <a:buSzPts val="2800"/>
            </a:pPr>
            <a:endParaRPr lang="fr-FR" i="1" dirty="0">
              <a:solidFill>
                <a:schemeClr val="accent1"/>
              </a:solidFill>
              <a:latin typeface="+mj-lt"/>
              <a:cs typeface="Times New Roman" pitchFamily="18" charset="0"/>
            </a:endParaRPr>
          </a:p>
        </p:txBody>
      </p:sp>
    </p:spTree>
    <p:extLst>
      <p:ext uri="{BB962C8B-B14F-4D97-AF65-F5344CB8AC3E}">
        <p14:creationId xmlns:p14="http://schemas.microsoft.com/office/powerpoint/2010/main" val="421342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414866" y="479662"/>
            <a:ext cx="8150635"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Sa composition </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14867" y="1657530"/>
            <a:ext cx="8263466" cy="5878532"/>
          </a:xfrm>
          <a:prstGeom prst="rect">
            <a:avLst/>
          </a:prstGeom>
          <a:noFill/>
        </p:spPr>
        <p:txBody>
          <a:bodyPr wrap="square" rtlCol="0">
            <a:spAutoFit/>
          </a:bodyPr>
          <a:lstStyle/>
          <a:p>
            <a:r>
              <a:rPr lang="fr-FR" sz="1800" b="0" i="0" u="none" strike="noStrike" baseline="0" dirty="0">
                <a:solidFill>
                  <a:srgbClr val="000000"/>
                </a:solidFill>
                <a:latin typeface="Calibri" panose="020F0502020204030204" pitchFamily="34" charset="0"/>
              </a:rPr>
              <a:t>Sa composition doit être adaptée à la taille de l'établissement, en veillant à ce que toutes les composantes de la communauté éducative y soient représentées : </a:t>
            </a:r>
          </a:p>
          <a:p>
            <a:pPr marL="285750" indent="-285750">
              <a:buFont typeface="Arial" panose="020B0604020202020204" pitchFamily="34" charset="0"/>
              <a:buChar char="•"/>
            </a:pPr>
            <a:r>
              <a:rPr lang="fr-FR" dirty="0">
                <a:solidFill>
                  <a:srgbClr val="000000"/>
                </a:solidFill>
                <a:latin typeface="Calibri" panose="020F0502020204030204" pitchFamily="34" charset="0"/>
              </a:rPr>
              <a:t>chef d'établissement qui le préside,</a:t>
            </a:r>
          </a:p>
          <a:p>
            <a:pPr marL="285750" indent="-285750">
              <a:buFont typeface="Arial" panose="020B0604020202020204" pitchFamily="34" charset="0"/>
              <a:buChar char="•"/>
            </a:pPr>
            <a:r>
              <a:rPr lang="fr-FR" dirty="0">
                <a:solidFill>
                  <a:srgbClr val="000000"/>
                </a:solidFill>
                <a:latin typeface="Calibri" panose="020F0502020204030204" pitchFamily="34" charset="0"/>
              </a:rPr>
              <a:t>représentant de la tutelle (diocésaine ou congréganiste), membre de droit,</a:t>
            </a:r>
          </a:p>
          <a:p>
            <a:endParaRPr lang="fr-FR" dirty="0">
              <a:solidFill>
                <a:srgbClr val="000000"/>
              </a:solidFill>
              <a:latin typeface="Calibri" panose="020F0502020204030204" pitchFamily="34" charset="0"/>
            </a:endParaRPr>
          </a:p>
          <a:p>
            <a:r>
              <a:rPr lang="fr-FR" dirty="0">
                <a:solidFill>
                  <a:srgbClr val="000000"/>
                </a:solidFill>
                <a:latin typeface="Calibri" panose="020F0502020204030204" pitchFamily="34" charset="0"/>
              </a:rPr>
              <a:t>Les représentants de tous les membres de la communauté éducative, élus ou désignés par les personnes qu’ils représentent :</a:t>
            </a:r>
          </a:p>
          <a:p>
            <a:pPr marL="285750" indent="-285750">
              <a:buFont typeface="Arial" panose="020B0604020202020204" pitchFamily="34" charset="0"/>
              <a:buChar char="•"/>
            </a:pPr>
            <a:r>
              <a:rPr lang="fr-FR" dirty="0">
                <a:solidFill>
                  <a:srgbClr val="000000"/>
                </a:solidFill>
                <a:latin typeface="Calibri" panose="020F0502020204030204" pitchFamily="34" charset="0"/>
              </a:rPr>
              <a:t>Personnels enseignants</a:t>
            </a:r>
          </a:p>
          <a:p>
            <a:pPr marL="285750" indent="-285750">
              <a:buFont typeface="Arial" panose="020B0604020202020204" pitchFamily="34" charset="0"/>
              <a:buChar char="•"/>
            </a:pPr>
            <a:r>
              <a:rPr lang="fr-FR" dirty="0">
                <a:solidFill>
                  <a:srgbClr val="000000"/>
                </a:solidFill>
                <a:latin typeface="Calibri" panose="020F0502020204030204" pitchFamily="34" charset="0"/>
              </a:rPr>
              <a:t>Personnels salariés de l’OGEC</a:t>
            </a:r>
          </a:p>
          <a:p>
            <a:pPr marL="285750" indent="-285750">
              <a:buFont typeface="Arial" panose="020B0604020202020204" pitchFamily="34" charset="0"/>
              <a:buChar char="•"/>
            </a:pPr>
            <a:r>
              <a:rPr lang="fr-FR" dirty="0">
                <a:solidFill>
                  <a:srgbClr val="000000"/>
                </a:solidFill>
                <a:latin typeface="Calibri" panose="020F0502020204030204" pitchFamily="34" charset="0"/>
              </a:rPr>
              <a:t>OGEC</a:t>
            </a:r>
          </a:p>
          <a:p>
            <a:pPr marL="285750" indent="-285750">
              <a:buFont typeface="Arial" panose="020B0604020202020204" pitchFamily="34" charset="0"/>
              <a:buChar char="•"/>
            </a:pPr>
            <a:r>
              <a:rPr lang="fr-FR" dirty="0">
                <a:solidFill>
                  <a:srgbClr val="000000"/>
                </a:solidFill>
                <a:latin typeface="Calibri" panose="020F0502020204030204" pitchFamily="34" charset="0"/>
              </a:rPr>
              <a:t>Parents d’élèves (Apel)</a:t>
            </a:r>
          </a:p>
          <a:p>
            <a:pPr marL="285750" indent="-285750">
              <a:buFont typeface="Arial" panose="020B0604020202020204" pitchFamily="34" charset="0"/>
              <a:buChar char="•"/>
            </a:pPr>
            <a:r>
              <a:rPr lang="fr-FR" dirty="0">
                <a:solidFill>
                  <a:srgbClr val="000000"/>
                </a:solidFill>
                <a:latin typeface="Calibri" panose="020F0502020204030204" pitchFamily="34" charset="0"/>
              </a:rPr>
              <a:t>Organisation propriétaire</a:t>
            </a:r>
          </a:p>
          <a:p>
            <a:pPr marL="285750" indent="-285750">
              <a:buFont typeface="Arial" panose="020B0604020202020204" pitchFamily="34" charset="0"/>
              <a:buChar char="•"/>
            </a:pPr>
            <a:r>
              <a:rPr lang="fr-FR" dirty="0">
                <a:solidFill>
                  <a:srgbClr val="000000"/>
                </a:solidFill>
                <a:latin typeface="Calibri" panose="020F0502020204030204" pitchFamily="34" charset="0"/>
              </a:rPr>
              <a:t>Prêtres ou représentants de la paroisse</a:t>
            </a:r>
          </a:p>
          <a:p>
            <a:pPr marL="285750" indent="-285750">
              <a:buFont typeface="Arial" panose="020B0604020202020204" pitchFamily="34" charset="0"/>
              <a:buChar char="•"/>
            </a:pPr>
            <a:r>
              <a:rPr lang="fr-FR" dirty="0">
                <a:solidFill>
                  <a:srgbClr val="000000"/>
                </a:solidFill>
                <a:latin typeface="Calibri" panose="020F0502020204030204" pitchFamily="34" charset="0"/>
              </a:rPr>
              <a:t>Elèves, participation aménagée en fonction de leur âge</a:t>
            </a:r>
          </a:p>
          <a:p>
            <a:pPr marL="285750" indent="-285750">
              <a:buFont typeface="Arial" panose="020B0604020202020204" pitchFamily="34" charset="0"/>
              <a:buChar char="•"/>
            </a:pPr>
            <a:endParaRPr lang="fr-FR" sz="1800" b="0" i="0" u="none" strike="noStrike" baseline="0" dirty="0">
              <a:solidFill>
                <a:srgbClr val="000000"/>
              </a:solidFill>
              <a:latin typeface="Calibri" panose="020F0502020204030204" pitchFamily="34" charset="0"/>
            </a:endParaRPr>
          </a:p>
          <a:p>
            <a:pPr algn="r"/>
            <a:r>
              <a:rPr lang="fr-FR" altLang="fr-FR" sz="1600" i="1" dirty="0">
                <a:solidFill>
                  <a:schemeClr val="accent1"/>
                </a:solidFill>
                <a:latin typeface="+mj-lt"/>
                <a:cs typeface="Times New Roman" pitchFamily="18" charset="0"/>
              </a:rPr>
              <a:t>(Article 120, du Statut de l’Enseignement Catholique)</a:t>
            </a:r>
            <a:endParaRPr lang="fr-FR" sz="1600" dirty="0">
              <a:solidFill>
                <a:srgbClr val="000000"/>
              </a:solidFill>
              <a:latin typeface="Calibri" panose="020F0502020204030204" pitchFamily="34" charset="0"/>
            </a:endParaRPr>
          </a:p>
          <a:p>
            <a:br>
              <a:rPr lang="fr-FR" sz="1800" b="0" i="0" u="none" strike="noStrike" baseline="0" dirty="0">
                <a:solidFill>
                  <a:srgbClr val="000000"/>
                </a:solidFill>
                <a:latin typeface="Calibri" panose="020F0502020204030204" pitchFamily="34" charset="0"/>
              </a:rPr>
            </a:br>
            <a:br>
              <a:rPr lang="fr-FR" sz="1800" b="0" i="0" u="none" strike="noStrike" baseline="0" dirty="0">
                <a:solidFill>
                  <a:srgbClr val="000000"/>
                </a:solidFill>
                <a:latin typeface="Calibri" panose="020F0502020204030204" pitchFamily="34" charset="0"/>
              </a:rPr>
            </a:br>
            <a:br>
              <a:rPr lang="fr-FR" sz="1800" b="0" i="0" u="none" strike="noStrike" baseline="0" dirty="0">
                <a:solidFill>
                  <a:srgbClr val="000000"/>
                </a:solidFill>
                <a:latin typeface="Calibri" panose="020F0502020204030204" pitchFamily="34" charset="0"/>
              </a:rPr>
            </a:br>
            <a:br>
              <a:rPr lang="fr-FR" dirty="0"/>
            </a:br>
            <a:endParaRPr lang="fr-FR" dirty="0"/>
          </a:p>
        </p:txBody>
      </p:sp>
    </p:spTree>
    <p:extLst>
      <p:ext uri="{BB962C8B-B14F-4D97-AF65-F5344CB8AC3E}">
        <p14:creationId xmlns:p14="http://schemas.microsoft.com/office/powerpoint/2010/main" val="3179496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414866" y="669519"/>
            <a:ext cx="8263466"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Son fonctionnement </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40267" y="1827223"/>
            <a:ext cx="8263466" cy="2031325"/>
          </a:xfrm>
          <a:prstGeom prst="rect">
            <a:avLst/>
          </a:prstGeom>
          <a:noFill/>
        </p:spPr>
        <p:txBody>
          <a:bodyPr wrap="square" rtlCol="0">
            <a:spAutoFit/>
          </a:bodyPr>
          <a:lstStyle/>
          <a:p>
            <a:r>
              <a:rPr lang="fr-FR" dirty="0">
                <a:solidFill>
                  <a:srgbClr val="000000"/>
                </a:solidFill>
                <a:latin typeface="Calibri" panose="020F0502020204030204" pitchFamily="34" charset="0"/>
              </a:rPr>
              <a:t>Préparé et animé par le chef d’établissement, le conseil d’établissement se réunit au moins deux fois par an. </a:t>
            </a:r>
          </a:p>
          <a:p>
            <a:r>
              <a:rPr lang="fr-FR" dirty="0">
                <a:solidFill>
                  <a:srgbClr val="000000"/>
                </a:solidFill>
                <a:latin typeface="Calibri" panose="020F0502020204030204" pitchFamily="34" charset="0"/>
              </a:rPr>
              <a:t>Lors du 1</a:t>
            </a:r>
            <a:r>
              <a:rPr lang="fr-FR" baseline="30000" dirty="0">
                <a:solidFill>
                  <a:srgbClr val="000000"/>
                </a:solidFill>
                <a:latin typeface="Calibri" panose="020F0502020204030204" pitchFamily="34" charset="0"/>
              </a:rPr>
              <a:t>er</a:t>
            </a:r>
            <a:r>
              <a:rPr lang="fr-FR" dirty="0">
                <a:solidFill>
                  <a:srgbClr val="000000"/>
                </a:solidFill>
                <a:latin typeface="Calibri" panose="020F0502020204030204" pitchFamily="34" charset="0"/>
              </a:rPr>
              <a:t> conseil d’établissement, ses membres définiront les modalités de fonctionnement par la rédaction d’un règlement intérieur (ordre du jour, CR, fréquence, confidentialité, répartition des tâches…).</a:t>
            </a:r>
            <a:br>
              <a:rPr lang="fr-FR" sz="1800" b="0" i="0" u="none" strike="noStrike" baseline="0" dirty="0">
                <a:solidFill>
                  <a:srgbClr val="000000"/>
                </a:solidFill>
                <a:latin typeface="Calibri" panose="020F0502020204030204" pitchFamily="34" charset="0"/>
              </a:rPr>
            </a:br>
            <a:br>
              <a:rPr lang="fr-FR" dirty="0"/>
            </a:br>
            <a:endParaRPr lang="fr-FR" dirty="0"/>
          </a:p>
        </p:txBody>
      </p:sp>
      <p:sp>
        <p:nvSpPr>
          <p:cNvPr id="10" name="ZoneTexte 9">
            <a:extLst>
              <a:ext uri="{FF2B5EF4-FFF2-40B4-BE49-F238E27FC236}">
                <a16:creationId xmlns:a16="http://schemas.microsoft.com/office/drawing/2014/main" id="{111C1680-260A-4C67-B3D2-F303C6E91880}"/>
              </a:ext>
            </a:extLst>
          </p:cNvPr>
          <p:cNvSpPr txBox="1"/>
          <p:nvPr/>
        </p:nvSpPr>
        <p:spPr>
          <a:xfrm>
            <a:off x="526834" y="5865315"/>
            <a:ext cx="7611533" cy="584775"/>
          </a:xfrm>
          <a:prstGeom prst="rect">
            <a:avLst/>
          </a:prstGeom>
          <a:noFill/>
        </p:spPr>
        <p:txBody>
          <a:bodyPr wrap="square" rtlCol="0">
            <a:spAutoFit/>
          </a:bodyPr>
          <a:lstStyle/>
          <a:p>
            <a:r>
              <a:rPr lang="fr-FR" sz="1600" b="1" dirty="0"/>
              <a:t>Texte de référence </a:t>
            </a:r>
            <a:r>
              <a:rPr lang="fr-FR" sz="1600" dirty="0"/>
              <a:t>: statut de l’Enseignement Catholique, publié le 1</a:t>
            </a:r>
            <a:r>
              <a:rPr lang="fr-FR" sz="1600" baseline="30000" dirty="0"/>
              <a:t>er</a:t>
            </a:r>
            <a:r>
              <a:rPr lang="fr-FR" sz="1600" dirty="0"/>
              <a:t> juin 2013 (mis à jour le 7 novembre 2018)  </a:t>
            </a:r>
          </a:p>
        </p:txBody>
      </p:sp>
      <p:sp>
        <p:nvSpPr>
          <p:cNvPr id="11" name="ZoneTexte 10">
            <a:extLst>
              <a:ext uri="{FF2B5EF4-FFF2-40B4-BE49-F238E27FC236}">
                <a16:creationId xmlns:a16="http://schemas.microsoft.com/office/drawing/2014/main" id="{E48DD958-F11F-4A0A-942B-DCC76A805DB4}"/>
              </a:ext>
            </a:extLst>
          </p:cNvPr>
          <p:cNvSpPr txBox="1"/>
          <p:nvPr/>
        </p:nvSpPr>
        <p:spPr>
          <a:xfrm>
            <a:off x="414865" y="3858548"/>
            <a:ext cx="8263467" cy="1338828"/>
          </a:xfrm>
          <a:prstGeom prst="rect">
            <a:avLst/>
          </a:prstGeom>
          <a:noFill/>
        </p:spPr>
        <p:txBody>
          <a:bodyPr wrap="square" rtlCol="0">
            <a:spAutoFit/>
          </a:bodyPr>
          <a:lstStyle/>
          <a:p>
            <a:pPr>
              <a:spcBef>
                <a:spcPct val="50000"/>
              </a:spcBef>
            </a:pPr>
            <a:r>
              <a:rPr lang="fr-FR" altLang="fr-FR" i="1" dirty="0">
                <a:solidFill>
                  <a:schemeClr val="accent1"/>
                </a:solidFill>
                <a:latin typeface="+mj-lt"/>
                <a:cs typeface="Times New Roman" pitchFamily="18" charset="0"/>
              </a:rPr>
              <a:t>« Le conseil d’établissement se réunit, à l’initiative du chef d’établissement ou d’une partie de ses membres, à un rythme qui est laissé à l’appréciation de chaque établissement, mais qui ne saurait être inférieur à deux fois par an. » </a:t>
            </a:r>
          </a:p>
          <a:p>
            <a:pPr algn="r">
              <a:spcBef>
                <a:spcPct val="50000"/>
              </a:spcBef>
            </a:pPr>
            <a:r>
              <a:rPr lang="fr-FR" altLang="fr-FR" i="1" dirty="0">
                <a:solidFill>
                  <a:schemeClr val="accent1"/>
                </a:solidFill>
                <a:latin typeface="+mj-lt"/>
                <a:cs typeface="Times New Roman" pitchFamily="18" charset="0"/>
              </a:rPr>
              <a:t>(Article 122, du Statut de l’Enseignement Catholique)</a:t>
            </a:r>
            <a:endParaRPr lang="fr-FR" dirty="0"/>
          </a:p>
        </p:txBody>
      </p:sp>
    </p:spTree>
    <p:extLst>
      <p:ext uri="{BB962C8B-B14F-4D97-AF65-F5344CB8AC3E}">
        <p14:creationId xmlns:p14="http://schemas.microsoft.com/office/powerpoint/2010/main" val="1478916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349552" y="423679"/>
            <a:ext cx="8263465"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Des objets de travail possibles</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14866" y="1520799"/>
            <a:ext cx="8263466" cy="4632037"/>
          </a:xfrm>
          <a:prstGeom prst="rect">
            <a:avLst/>
          </a:prstGeom>
          <a:noFill/>
        </p:spPr>
        <p:txBody>
          <a:bodyPr wrap="square" rtlCol="0">
            <a:spAutoFit/>
          </a:bodyPr>
          <a:lstStyle/>
          <a:p>
            <a:r>
              <a:rPr lang="fr-FR" sz="1800" b="0" i="0" u="none" strike="noStrike" baseline="0" dirty="0">
                <a:solidFill>
                  <a:srgbClr val="000000"/>
                </a:solidFill>
                <a:latin typeface="Calibri" panose="020F0502020204030204" pitchFamily="34" charset="0"/>
              </a:rPr>
              <a:t>-</a:t>
            </a:r>
            <a:r>
              <a:rPr lang="fr-FR" sz="1800" b="0" i="1" u="none" strike="noStrike" baseline="0" dirty="0">
                <a:solidFill>
                  <a:srgbClr val="000000"/>
                </a:solidFill>
                <a:latin typeface="Calibri" panose="020F0502020204030204" pitchFamily="34" charset="0"/>
              </a:rPr>
              <a:t>élaboration et suivi du projet d’établissement, </a:t>
            </a:r>
          </a:p>
          <a:p>
            <a:r>
              <a:rPr lang="fr-FR" i="1" dirty="0">
                <a:solidFill>
                  <a:srgbClr val="000000"/>
                </a:solidFill>
                <a:latin typeface="Calibri" panose="020F0502020204030204" pitchFamily="34" charset="0"/>
              </a:rPr>
              <a:t>-écriture du projet éducatif,</a:t>
            </a:r>
          </a:p>
          <a:p>
            <a:r>
              <a:rPr lang="fr-FR" sz="1800" b="0" i="1" u="none" strike="noStrike" baseline="0" dirty="0">
                <a:solidFill>
                  <a:srgbClr val="000000"/>
                </a:solidFill>
                <a:latin typeface="Calibri" panose="020F0502020204030204" pitchFamily="34" charset="0"/>
              </a:rPr>
              <a:t>-réflexion sur le</a:t>
            </a:r>
            <a:r>
              <a:rPr lang="fr-FR" i="1" dirty="0">
                <a:solidFill>
                  <a:srgbClr val="000000"/>
                </a:solidFill>
                <a:latin typeface="Calibri" panose="020F0502020204030204" pitchFamily="34" charset="0"/>
              </a:rPr>
              <a:t> </a:t>
            </a:r>
            <a:r>
              <a:rPr lang="fr-FR" sz="1800" b="0" i="1" u="none" strike="noStrike" baseline="0" dirty="0">
                <a:solidFill>
                  <a:srgbClr val="000000"/>
                </a:solidFill>
                <a:latin typeface="Calibri" panose="020F0502020204030204" pitchFamily="34" charset="0"/>
              </a:rPr>
              <a:t>règlement intérieur,</a:t>
            </a:r>
          </a:p>
          <a:p>
            <a:r>
              <a:rPr lang="fr-FR" i="1" dirty="0">
                <a:solidFill>
                  <a:srgbClr val="000000"/>
                </a:solidFill>
                <a:latin typeface="Calibri" panose="020F0502020204030204" pitchFamily="34" charset="0"/>
              </a:rPr>
              <a:t>-partenariat et coordination avec d’autres structures (périscolaire, restaurant scolaire, EHPAD…)</a:t>
            </a:r>
            <a:endParaRPr lang="fr-FR" sz="1800" b="0" i="1" u="none" strike="noStrike" baseline="0" dirty="0">
              <a:solidFill>
                <a:srgbClr val="000000"/>
              </a:solidFill>
              <a:latin typeface="Calibri" panose="020F0502020204030204" pitchFamily="34" charset="0"/>
            </a:endParaRPr>
          </a:p>
          <a:p>
            <a:r>
              <a:rPr lang="fr-FR" i="1" dirty="0">
                <a:solidFill>
                  <a:srgbClr val="000000"/>
                </a:solidFill>
                <a:latin typeface="Calibri" panose="020F0502020204030204" pitchFamily="34" charset="0"/>
              </a:rPr>
              <a:t>-aménagement de la cour de récréation,</a:t>
            </a:r>
          </a:p>
          <a:p>
            <a:r>
              <a:rPr lang="fr-FR" sz="1800" b="0" i="1" u="none" strike="noStrike" baseline="0" dirty="0">
                <a:solidFill>
                  <a:srgbClr val="000000"/>
                </a:solidFill>
                <a:latin typeface="Calibri" panose="020F0502020204030204" pitchFamily="34" charset="0"/>
              </a:rPr>
              <a:t>-prospective de l’école</a:t>
            </a:r>
          </a:p>
          <a:p>
            <a:r>
              <a:rPr lang="fr-FR" i="1" dirty="0">
                <a:solidFill>
                  <a:srgbClr val="000000"/>
                </a:solidFill>
                <a:latin typeface="Calibri" panose="020F0502020204030204" pitchFamily="34" charset="0"/>
              </a:rPr>
              <a:t>-la communication interne et externe de l’école</a:t>
            </a:r>
          </a:p>
          <a:p>
            <a:r>
              <a:rPr lang="fr-FR" i="1" dirty="0">
                <a:solidFill>
                  <a:srgbClr val="000000"/>
                </a:solidFill>
                <a:latin typeface="Calibri" panose="020F0502020204030204" pitchFamily="34" charset="0"/>
              </a:rPr>
              <a:t>-élaboration de la plaquette de l’école,</a:t>
            </a:r>
            <a:endParaRPr lang="fr-FR" sz="1800" b="0" i="1" u="none" strike="noStrike" baseline="0" dirty="0">
              <a:solidFill>
                <a:srgbClr val="000000"/>
              </a:solidFill>
              <a:latin typeface="Calibri" panose="020F0502020204030204" pitchFamily="34" charset="0"/>
            </a:endParaRPr>
          </a:p>
          <a:p>
            <a:r>
              <a:rPr lang="fr-FR" i="1" dirty="0">
                <a:solidFill>
                  <a:srgbClr val="000000"/>
                </a:solidFill>
                <a:latin typeface="Calibri" panose="020F0502020204030204" pitchFamily="34" charset="0"/>
              </a:rPr>
              <a:t>-discussion autour de la proposition de la foi et l’animation pastorale,</a:t>
            </a:r>
            <a:endParaRPr lang="fr-FR" sz="1800" b="0" i="1" u="none" strike="noStrike" baseline="0" dirty="0">
              <a:solidFill>
                <a:srgbClr val="000000"/>
              </a:solidFill>
              <a:latin typeface="Calibri" panose="020F0502020204030204" pitchFamily="34" charset="0"/>
            </a:endParaRPr>
          </a:p>
          <a:p>
            <a:r>
              <a:rPr lang="fr-FR" i="1" dirty="0">
                <a:solidFill>
                  <a:srgbClr val="000000"/>
                </a:solidFill>
                <a:latin typeface="Calibri" panose="020F0502020204030204" pitchFamily="34" charset="0"/>
              </a:rPr>
              <a:t>-échanges sur les rythmes scolaires (</a:t>
            </a:r>
            <a:r>
              <a:rPr lang="fr-FR" sz="1800" b="0" i="1" u="none" strike="noStrike" baseline="0" dirty="0">
                <a:solidFill>
                  <a:srgbClr val="000000"/>
                </a:solidFill>
                <a:latin typeface="Calibri" panose="020F0502020204030204" pitchFamily="34" charset="0"/>
              </a:rPr>
              <a:t>horaires de l’école…)</a:t>
            </a:r>
          </a:p>
          <a:p>
            <a:r>
              <a:rPr lang="fr-FR" i="1" dirty="0">
                <a:solidFill>
                  <a:srgbClr val="000000"/>
                </a:solidFill>
                <a:latin typeface="Calibri" panose="020F0502020204030204" pitchFamily="34" charset="0"/>
              </a:rPr>
              <a:t>-réflexion autour d’un projet immobilier ou tout projet d’investissement</a:t>
            </a:r>
            <a:r>
              <a:rPr lang="fr-FR" sz="1800" b="0" i="1" u="none" strike="noStrike" baseline="0" dirty="0">
                <a:solidFill>
                  <a:srgbClr val="000000"/>
                </a:solidFill>
                <a:latin typeface="Calibri" panose="020F0502020204030204" pitchFamily="34" charset="0"/>
              </a:rPr>
              <a:t>, </a:t>
            </a:r>
          </a:p>
          <a:p>
            <a:endParaRPr lang="fr-FR" sz="700" i="1" dirty="0">
              <a:solidFill>
                <a:srgbClr val="000000"/>
              </a:solidFill>
              <a:latin typeface="Calibri" panose="020F0502020204030204" pitchFamily="34" charset="0"/>
            </a:endParaRPr>
          </a:p>
          <a:p>
            <a:r>
              <a:rPr lang="fr-FR" sz="1800" b="0" u="none" strike="noStrike" baseline="0" dirty="0">
                <a:solidFill>
                  <a:srgbClr val="000000"/>
                </a:solidFill>
                <a:latin typeface="Calibri" panose="020F0502020204030204" pitchFamily="34" charset="0"/>
              </a:rPr>
              <a:t>Au-delà de ces sujets de réflexion, le conseil d’établissement permettra aussi au chef d’établissement de communiquer des informations sur la vie de l’école à l’ensemble des membres de la communauté, s’assurant ainsi que tous auront bien eu l’information (sorties scolaires, projets, effectifs…).</a:t>
            </a:r>
          </a:p>
        </p:txBody>
      </p:sp>
    </p:spTree>
    <p:extLst>
      <p:ext uri="{BB962C8B-B14F-4D97-AF65-F5344CB8AC3E}">
        <p14:creationId xmlns:p14="http://schemas.microsoft.com/office/powerpoint/2010/main" val="1789196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4A8F37-4F83-4CC2-A059-C208CCEF044F}"/>
              </a:ext>
            </a:extLst>
          </p:cNvPr>
          <p:cNvSpPr txBox="1"/>
          <p:nvPr/>
        </p:nvSpPr>
        <p:spPr>
          <a:xfrm>
            <a:off x="489511" y="516986"/>
            <a:ext cx="8281265" cy="1015663"/>
          </a:xfrm>
          <a:prstGeom prst="rect">
            <a:avLst/>
          </a:prstGeom>
          <a:solidFill>
            <a:schemeClr val="bg2"/>
          </a:solidFill>
        </p:spPr>
        <p:txBody>
          <a:bodyPr wrap="square" rtlCol="0">
            <a:spAutoFit/>
          </a:bodyPr>
          <a:lstStyle/>
          <a:p>
            <a:r>
              <a:rPr lang="fr-FR" sz="6000" b="1" dirty="0">
                <a:latin typeface="Amatic SC" panose="00000500000000000000" pitchFamily="2" charset="-79"/>
                <a:cs typeface="Amatic SC" panose="00000500000000000000" pitchFamily="2" charset="-79"/>
              </a:rPr>
              <a:t>repères pour sa mise en place </a:t>
            </a:r>
          </a:p>
        </p:txBody>
      </p:sp>
      <p:sp>
        <p:nvSpPr>
          <p:cNvPr id="3" name="ZoneTexte 2">
            <a:extLst>
              <a:ext uri="{FF2B5EF4-FFF2-40B4-BE49-F238E27FC236}">
                <a16:creationId xmlns:a16="http://schemas.microsoft.com/office/drawing/2014/main" id="{95F72574-2667-4279-A445-13C78D53FC66}"/>
              </a:ext>
            </a:extLst>
          </p:cNvPr>
          <p:cNvSpPr txBox="1"/>
          <p:nvPr/>
        </p:nvSpPr>
        <p:spPr>
          <a:xfrm>
            <a:off x="414866" y="1657530"/>
            <a:ext cx="8602133" cy="4801314"/>
          </a:xfrm>
          <a:prstGeom prst="rect">
            <a:avLst/>
          </a:prstGeom>
          <a:noFill/>
        </p:spPr>
        <p:txBody>
          <a:bodyPr wrap="square" rtlCol="0">
            <a:spAutoFit/>
          </a:bodyPr>
          <a:lstStyle/>
          <a:p>
            <a:r>
              <a:rPr lang="fr-FR" dirty="0">
                <a:solidFill>
                  <a:srgbClr val="000000"/>
                </a:solidFill>
                <a:latin typeface="Calibri" panose="020F0502020204030204" pitchFamily="34" charset="0"/>
              </a:rPr>
              <a:t>-Informer les partenaires de la communauté éducative du rôle du conseil d’établissement et de votre intention de mettre en place cette instance.</a:t>
            </a:r>
          </a:p>
          <a:p>
            <a:r>
              <a:rPr lang="fr-FR" dirty="0">
                <a:solidFill>
                  <a:srgbClr val="000000"/>
                </a:solidFill>
                <a:latin typeface="Calibri" panose="020F0502020204030204" pitchFamily="34" charset="0"/>
              </a:rPr>
              <a:t>-Définir un nombre de membres permettant au conseil d’être efficace : 1 ou 2 personnes par catégorie.</a:t>
            </a:r>
          </a:p>
          <a:p>
            <a:r>
              <a:rPr lang="fr-FR" dirty="0">
                <a:solidFill>
                  <a:srgbClr val="000000"/>
                </a:solidFill>
                <a:latin typeface="Calibri" panose="020F0502020204030204" pitchFamily="34" charset="0"/>
              </a:rPr>
              <a:t>-Déterminer le nombre de représentants de chaque catégorie de manière à ce qu’un juste équilibre permette à chacun d’eux d’être suffisamment représenté sans pour cela être majoritaire dans le conseil.</a:t>
            </a:r>
          </a:p>
          <a:p>
            <a:r>
              <a:rPr lang="fr-FR" dirty="0">
                <a:solidFill>
                  <a:srgbClr val="000000"/>
                </a:solidFill>
                <a:latin typeface="Calibri" panose="020F0502020204030204" pitchFamily="34" charset="0"/>
              </a:rPr>
              <a:t>-Choisir le mode de choix des représentants en fonction de la situation de l’école : élection ou désignation.</a:t>
            </a:r>
          </a:p>
          <a:p>
            <a:r>
              <a:rPr lang="fr-FR" dirty="0">
                <a:solidFill>
                  <a:srgbClr val="000000"/>
                </a:solidFill>
                <a:latin typeface="Calibri" panose="020F0502020204030204" pitchFamily="34" charset="0"/>
              </a:rPr>
              <a:t>-Anticiper et préparer soigneusement les réunions (lieu, durée, ODJ, modalité facilitant les échanges, moment de convivialité…).</a:t>
            </a:r>
          </a:p>
          <a:p>
            <a:r>
              <a:rPr lang="fr-FR" dirty="0">
                <a:solidFill>
                  <a:srgbClr val="000000"/>
                </a:solidFill>
                <a:latin typeface="Calibri" panose="020F0502020204030204" pitchFamily="34" charset="0"/>
              </a:rPr>
              <a:t>-Lors de la première réunion, prendre le temps de définir le cadre </a:t>
            </a:r>
            <a:r>
              <a:rPr lang="fr-FR">
                <a:solidFill>
                  <a:srgbClr val="000000"/>
                </a:solidFill>
                <a:latin typeface="Calibri" panose="020F0502020204030204" pitchFamily="34" charset="0"/>
              </a:rPr>
              <a:t>de fonctionnement ou </a:t>
            </a:r>
            <a:r>
              <a:rPr lang="fr-FR" dirty="0">
                <a:solidFill>
                  <a:srgbClr val="000000"/>
                </a:solidFill>
                <a:latin typeface="Calibri" panose="020F0502020204030204" pitchFamily="34" charset="0"/>
              </a:rPr>
              <a:t>règlement intérieur (ordre du jour, CR : envoie, modalité de restitution à chaque instance (qui? oral, écrit...), fréquence, confidentialité, répartition des tâches…).</a:t>
            </a:r>
          </a:p>
          <a:p>
            <a:br>
              <a:rPr lang="fr-FR" sz="1800" b="0" i="0" u="none" strike="noStrike" baseline="0" dirty="0">
                <a:solidFill>
                  <a:srgbClr val="000000"/>
                </a:solidFill>
                <a:latin typeface="Calibri" panose="020F0502020204030204" pitchFamily="34" charset="0"/>
              </a:rPr>
            </a:br>
            <a:endParaRPr lang="fr-FR" dirty="0"/>
          </a:p>
          <a:p>
            <a:endParaRPr lang="fr-FR" dirty="0"/>
          </a:p>
        </p:txBody>
      </p:sp>
    </p:spTree>
    <p:extLst>
      <p:ext uri="{BB962C8B-B14F-4D97-AF65-F5344CB8AC3E}">
        <p14:creationId xmlns:p14="http://schemas.microsoft.com/office/powerpoint/2010/main" val="345120580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781</TotalTime>
  <Words>1042</Words>
  <Application>Microsoft Office PowerPoint</Application>
  <PresentationFormat>Affichage à l'écran (4:3)</PresentationFormat>
  <Paragraphs>63</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Amatic SC</vt: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Thomas.Courtin</dc:creator>
  <cp:lastModifiedBy>Sabine Merlet</cp:lastModifiedBy>
  <cp:revision>23</cp:revision>
  <dcterms:created xsi:type="dcterms:W3CDTF">2022-10-06T09:54:31Z</dcterms:created>
  <dcterms:modified xsi:type="dcterms:W3CDTF">2025-07-01T12:20:02Z</dcterms:modified>
</cp:coreProperties>
</file>