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5113000" cy="21374100"/>
  <p:notesSz cx="6858000" cy="9144000"/>
  <p:embeddedFontLst>
    <p:embeddedFont>
      <p:font typeface="Playpen Sans" pitchFamily="2" charset="77"/>
      <p:regular r:id="rId4"/>
    </p:embeddedFont>
    <p:embeddedFont>
      <p:font typeface="Playpen Sans Bold" pitchFamily="2" charset="77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6" autoAdjust="0"/>
  </p:normalViewPr>
  <p:slideViewPr>
    <p:cSldViewPr>
      <p:cViewPr>
        <p:scale>
          <a:sx n="91" d="100"/>
          <a:sy n="91" d="100"/>
        </p:scale>
        <p:origin x="560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2C94-2F0D-E047-8696-46F4B8F98698}" type="datetimeFigureOut">
              <a:rPr lang="fr-FR" smtClean="0"/>
              <a:t>19/08/2025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CC906-14D8-2149-AD03-4A7BB05ED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36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 dirty="0"/>
              <a:t>A modifier selon les contextes de chaque établissement. L’objectif est de proposer aux différents acteurs un documents repère sur ce qu’est un conseil d’établissement.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CC906-14D8-2149-AD03-4A7BB05ED0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05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10309837" y="17302439"/>
            <a:ext cx="5159936" cy="3733917"/>
          </a:xfrm>
          <a:custGeom>
            <a:avLst/>
            <a:gdLst/>
            <a:ahLst/>
            <a:cxnLst/>
            <a:rect l="l" t="t" r="r" b="b"/>
            <a:pathLst>
              <a:path w="5159936" h="3733917">
                <a:moveTo>
                  <a:pt x="0" y="3733917"/>
                </a:moveTo>
                <a:lnTo>
                  <a:pt x="5159936" y="3733917"/>
                </a:lnTo>
                <a:lnTo>
                  <a:pt x="5159936" y="0"/>
                </a:lnTo>
                <a:lnTo>
                  <a:pt x="0" y="0"/>
                </a:lnTo>
                <a:lnTo>
                  <a:pt x="0" y="373391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 flipH="1">
            <a:off x="-349773" y="347644"/>
            <a:ext cx="5159936" cy="3733917"/>
          </a:xfrm>
          <a:custGeom>
            <a:avLst/>
            <a:gdLst/>
            <a:ahLst/>
            <a:cxnLst/>
            <a:rect l="l" t="t" r="r" b="b"/>
            <a:pathLst>
              <a:path w="5159936" h="3733917">
                <a:moveTo>
                  <a:pt x="5159936" y="0"/>
                </a:moveTo>
                <a:lnTo>
                  <a:pt x="0" y="0"/>
                </a:lnTo>
                <a:lnTo>
                  <a:pt x="0" y="3733917"/>
                </a:lnTo>
                <a:lnTo>
                  <a:pt x="5159936" y="3733917"/>
                </a:lnTo>
                <a:lnTo>
                  <a:pt x="515993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655896" y="17048469"/>
            <a:ext cx="4832030" cy="4381374"/>
          </a:xfrm>
          <a:custGeom>
            <a:avLst/>
            <a:gdLst/>
            <a:ahLst/>
            <a:cxnLst/>
            <a:rect l="l" t="t" r="r" b="b"/>
            <a:pathLst>
              <a:path w="4832030" h="4381374">
                <a:moveTo>
                  <a:pt x="0" y="0"/>
                </a:moveTo>
                <a:lnTo>
                  <a:pt x="4832029" y="0"/>
                </a:lnTo>
                <a:lnTo>
                  <a:pt x="4832029" y="4381374"/>
                </a:lnTo>
                <a:lnTo>
                  <a:pt x="0" y="4381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0943867" y="284724"/>
            <a:ext cx="4832030" cy="4381374"/>
          </a:xfrm>
          <a:custGeom>
            <a:avLst/>
            <a:gdLst/>
            <a:ahLst/>
            <a:cxnLst/>
            <a:rect l="l" t="t" r="r" b="b"/>
            <a:pathLst>
              <a:path w="4832030" h="4381374">
                <a:moveTo>
                  <a:pt x="0" y="0"/>
                </a:moveTo>
                <a:lnTo>
                  <a:pt x="4832029" y="0"/>
                </a:lnTo>
                <a:lnTo>
                  <a:pt x="4832029" y="4381374"/>
                </a:lnTo>
                <a:lnTo>
                  <a:pt x="0" y="4381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641818" y="4773818"/>
            <a:ext cx="11836364" cy="11836364"/>
          </a:xfrm>
          <a:custGeom>
            <a:avLst/>
            <a:gdLst/>
            <a:ahLst/>
            <a:cxnLst/>
            <a:rect l="l" t="t" r="r" b="b"/>
            <a:pathLst>
              <a:path w="11836364" h="11836364">
                <a:moveTo>
                  <a:pt x="0" y="0"/>
                </a:moveTo>
                <a:lnTo>
                  <a:pt x="11836364" y="0"/>
                </a:lnTo>
                <a:lnTo>
                  <a:pt x="11836364" y="11836364"/>
                </a:lnTo>
                <a:lnTo>
                  <a:pt x="0" y="118363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0369379" y="8932233"/>
            <a:ext cx="3832797" cy="3850101"/>
          </a:xfrm>
          <a:custGeom>
            <a:avLst/>
            <a:gdLst/>
            <a:ahLst/>
            <a:cxnLst/>
            <a:rect l="l" t="t" r="r" b="b"/>
            <a:pathLst>
              <a:path w="3832797" h="3850101">
                <a:moveTo>
                  <a:pt x="0" y="0"/>
                </a:moveTo>
                <a:lnTo>
                  <a:pt x="3832797" y="0"/>
                </a:lnTo>
                <a:lnTo>
                  <a:pt x="3832797" y="3850101"/>
                </a:lnTo>
                <a:lnTo>
                  <a:pt x="0" y="38501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4721733" y="1364952"/>
            <a:ext cx="5676535" cy="5702163"/>
          </a:xfrm>
          <a:custGeom>
            <a:avLst/>
            <a:gdLst/>
            <a:ahLst/>
            <a:cxnLst/>
            <a:rect l="l" t="t" r="r" b="b"/>
            <a:pathLst>
              <a:path w="5676535" h="5702163">
                <a:moveTo>
                  <a:pt x="0" y="0"/>
                </a:moveTo>
                <a:lnTo>
                  <a:pt x="5676534" y="0"/>
                </a:lnTo>
                <a:lnTo>
                  <a:pt x="5676534" y="5702163"/>
                </a:lnTo>
                <a:lnTo>
                  <a:pt x="0" y="57021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4838618" y="12515850"/>
            <a:ext cx="5442763" cy="1913642"/>
          </a:xfrm>
          <a:prstGeom prst="rect">
            <a:avLst/>
          </a:prstGeom>
        </p:spPr>
        <p:txBody>
          <a:bodyPr lIns="0" tIns="0" rIns="0" bIns="0" rtlCol="0" anchor="t">
            <a:prstTxWarp prst="textArchDown">
              <a:avLst/>
            </a:prstTxWarp>
            <a:spAutoFit/>
          </a:bodyPr>
          <a:lstStyle/>
          <a:p>
            <a:pPr algn="ctr">
              <a:lnSpc>
                <a:spcPts val="5639"/>
              </a:lnSpc>
            </a:pPr>
            <a:r>
              <a:rPr lang="en-US" sz="5370" b="1" spc="214" dirty="0" err="1">
                <a:solidFill>
                  <a:srgbClr val="FFFFF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d’établissement</a:t>
            </a:r>
            <a:endParaRPr lang="en-US" sz="5370" b="1" spc="214" dirty="0">
              <a:solidFill>
                <a:srgbClr val="FFFFFF"/>
              </a:solidFill>
              <a:latin typeface="Playpen Sans Bold"/>
              <a:ea typeface="Playpen Sans Bold"/>
              <a:cs typeface="Playpen Sans Bold"/>
              <a:sym typeface="Playpen Sans Bold"/>
            </a:endParaRPr>
          </a:p>
        </p:txBody>
      </p:sp>
      <p:sp>
        <p:nvSpPr>
          <p:cNvPr id="10" name="Freeform 10"/>
          <p:cNvSpPr/>
          <p:nvPr/>
        </p:nvSpPr>
        <p:spPr>
          <a:xfrm rot="-434273">
            <a:off x="2913102" y="2845762"/>
            <a:ext cx="1529276" cy="1279031"/>
          </a:xfrm>
          <a:custGeom>
            <a:avLst/>
            <a:gdLst/>
            <a:ahLst/>
            <a:cxnLst/>
            <a:rect l="l" t="t" r="r" b="b"/>
            <a:pathLst>
              <a:path w="1529276" h="1279031">
                <a:moveTo>
                  <a:pt x="0" y="0"/>
                </a:moveTo>
                <a:lnTo>
                  <a:pt x="1529276" y="0"/>
                </a:lnTo>
                <a:lnTo>
                  <a:pt x="1529276" y="1279031"/>
                </a:lnTo>
                <a:lnTo>
                  <a:pt x="0" y="12790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>
          <a:xfrm rot="10102174">
            <a:off x="10726407" y="17473568"/>
            <a:ext cx="1529276" cy="1279031"/>
          </a:xfrm>
          <a:custGeom>
            <a:avLst/>
            <a:gdLst/>
            <a:ahLst/>
            <a:cxnLst/>
            <a:rect l="l" t="t" r="r" b="b"/>
            <a:pathLst>
              <a:path w="1529276" h="1279031">
                <a:moveTo>
                  <a:pt x="0" y="0"/>
                </a:moveTo>
                <a:lnTo>
                  <a:pt x="1529275" y="0"/>
                </a:lnTo>
                <a:lnTo>
                  <a:pt x="1529275" y="1279030"/>
                </a:lnTo>
                <a:lnTo>
                  <a:pt x="0" y="127903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2" name="Freeform 12"/>
          <p:cNvSpPr/>
          <p:nvPr/>
        </p:nvSpPr>
        <p:spPr>
          <a:xfrm>
            <a:off x="9732329" y="8043517"/>
            <a:ext cx="5273159" cy="5296965"/>
          </a:xfrm>
          <a:custGeom>
            <a:avLst/>
            <a:gdLst/>
            <a:ahLst/>
            <a:cxnLst/>
            <a:rect l="l" t="t" r="r" b="b"/>
            <a:pathLst>
              <a:path w="5273159" h="5296965">
                <a:moveTo>
                  <a:pt x="0" y="0"/>
                </a:moveTo>
                <a:lnTo>
                  <a:pt x="5273159" y="0"/>
                </a:lnTo>
                <a:lnTo>
                  <a:pt x="5273159" y="5296966"/>
                </a:lnTo>
                <a:lnTo>
                  <a:pt x="0" y="52969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5402555" y="8569614"/>
            <a:ext cx="4314889" cy="4244772"/>
          </a:xfrm>
          <a:custGeom>
            <a:avLst/>
            <a:gdLst/>
            <a:ahLst/>
            <a:cxnLst/>
            <a:rect l="l" t="t" r="r" b="b"/>
            <a:pathLst>
              <a:path w="4314889" h="4244772">
                <a:moveTo>
                  <a:pt x="0" y="0"/>
                </a:moveTo>
                <a:lnTo>
                  <a:pt x="4314890" y="0"/>
                </a:lnTo>
                <a:lnTo>
                  <a:pt x="4314890" y="4244772"/>
                </a:lnTo>
                <a:lnTo>
                  <a:pt x="0" y="42447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5573477" y="7784253"/>
            <a:ext cx="3973046" cy="1150197"/>
          </a:xfrm>
          <a:prstGeom prst="rect">
            <a:avLst/>
          </a:prstGeom>
        </p:spPr>
        <p:txBody>
          <a:bodyPr lIns="0" tIns="0" rIns="0" bIns="0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ts val="6917"/>
              </a:lnSpc>
            </a:pPr>
            <a:r>
              <a:rPr lang="en-US" sz="5670" b="1" spc="226" dirty="0">
                <a:solidFill>
                  <a:srgbClr val="FFFFFF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Le conseil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33276" y="2090411"/>
            <a:ext cx="265344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6"/>
              </a:lnSpc>
            </a:pPr>
            <a:r>
              <a:rPr lang="en-US" sz="3072" b="1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C’est quoi 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22725" y="2948124"/>
            <a:ext cx="4863386" cy="29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25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Le </a:t>
            </a:r>
            <a:r>
              <a:rPr lang="en-US" sz="2596" b="1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conseil d’établissement</a:t>
            </a:r>
            <a:r>
              <a:rPr lang="en-US" sz="25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est une instance </a:t>
            </a:r>
            <a:r>
              <a:rPr lang="en-US" sz="2596" b="1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consultative</a:t>
            </a:r>
            <a:r>
              <a:rPr lang="en-US" sz="25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permettant d’aider le </a:t>
            </a:r>
            <a:r>
              <a:rPr lang="en-US" sz="2596" b="1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chef d’établissement</a:t>
            </a:r>
            <a:r>
              <a:rPr lang="en-US" sz="25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dans l’accomplissement de ses missions </a:t>
            </a:r>
            <a:r>
              <a:rPr lang="en-US" sz="2596" b="1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éducatives</a:t>
            </a:r>
            <a:r>
              <a:rPr lang="en-US" sz="25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et </a:t>
            </a:r>
            <a:r>
              <a:rPr lang="en-US" sz="2596" b="1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pastorales</a:t>
            </a:r>
            <a:r>
              <a:rPr lang="en-US" sz="25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55720" y="8698870"/>
            <a:ext cx="2806176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3"/>
              </a:lnSpc>
            </a:pPr>
            <a:r>
              <a:rPr lang="en-US" sz="3069" b="1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Pourquoi?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51476" y="10033836"/>
            <a:ext cx="4014663" cy="2096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4"/>
              </a:lnSpc>
            </a:pPr>
            <a:r>
              <a:rPr lang="en-US" sz="2503" dirty="0" err="1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Partager</a:t>
            </a:r>
            <a:r>
              <a:rPr lang="en-US" sz="2503" dirty="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et </a:t>
            </a:r>
            <a:r>
              <a:rPr lang="en-US" sz="2503" dirty="0" err="1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échanger</a:t>
            </a:r>
            <a:r>
              <a:rPr lang="en-US" sz="2503" dirty="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sur des </a:t>
            </a:r>
            <a:r>
              <a:rPr lang="en-US" sz="2503" dirty="0" err="1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sujets</a:t>
            </a:r>
            <a:r>
              <a:rPr lang="en-US" sz="2503" dirty="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</a:t>
            </a:r>
            <a:r>
              <a:rPr lang="en-US" sz="2503" dirty="0" err="1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relatifs</a:t>
            </a:r>
            <a:r>
              <a:rPr lang="en-US" sz="2503" dirty="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à la vie </a:t>
            </a:r>
            <a:r>
              <a:rPr lang="en-US" sz="2503" dirty="0" err="1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éducative</a:t>
            </a:r>
            <a:r>
              <a:rPr lang="en-US" sz="2503" dirty="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et pastorale de </a:t>
            </a:r>
            <a:r>
              <a:rPr lang="en-US" sz="2503" dirty="0" err="1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l’établissement</a:t>
            </a:r>
            <a:r>
              <a:rPr lang="en-US" sz="2503" dirty="0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 </a:t>
            </a:r>
          </a:p>
        </p:txBody>
      </p:sp>
      <p:sp>
        <p:nvSpPr>
          <p:cNvPr id="19" name="Freeform 19"/>
          <p:cNvSpPr/>
          <p:nvPr/>
        </p:nvSpPr>
        <p:spPr>
          <a:xfrm>
            <a:off x="5017838" y="15128173"/>
            <a:ext cx="5273159" cy="5296965"/>
          </a:xfrm>
          <a:custGeom>
            <a:avLst/>
            <a:gdLst/>
            <a:ahLst/>
            <a:cxnLst/>
            <a:rect l="l" t="t" r="r" b="b"/>
            <a:pathLst>
              <a:path w="5273159" h="5296965">
                <a:moveTo>
                  <a:pt x="0" y="0"/>
                </a:moveTo>
                <a:lnTo>
                  <a:pt x="5273159" y="0"/>
                </a:lnTo>
                <a:lnTo>
                  <a:pt x="5273159" y="5296965"/>
                </a:lnTo>
                <a:lnTo>
                  <a:pt x="0" y="52969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0" name="TextBox 20"/>
          <p:cNvSpPr txBox="1"/>
          <p:nvPr/>
        </p:nvSpPr>
        <p:spPr>
          <a:xfrm>
            <a:off x="6327693" y="15917033"/>
            <a:ext cx="265344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3"/>
              </a:lnSpc>
            </a:pPr>
            <a:r>
              <a:rPr lang="en-US" sz="3069" b="1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Quand 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65276" y="17224243"/>
            <a:ext cx="2989448" cy="1128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5"/>
              </a:lnSpc>
            </a:pPr>
            <a:r>
              <a:rPr lang="en-US" sz="22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2 à 3 fois par an à l’initiative du Chef d’établissement</a:t>
            </a:r>
          </a:p>
        </p:txBody>
      </p:sp>
      <p:sp>
        <p:nvSpPr>
          <p:cNvPr id="22" name="Freeform 22"/>
          <p:cNvSpPr/>
          <p:nvPr/>
        </p:nvSpPr>
        <p:spPr>
          <a:xfrm>
            <a:off x="0" y="8043517"/>
            <a:ext cx="5273159" cy="5296965"/>
          </a:xfrm>
          <a:custGeom>
            <a:avLst/>
            <a:gdLst/>
            <a:ahLst/>
            <a:cxnLst/>
            <a:rect l="l" t="t" r="r" b="b"/>
            <a:pathLst>
              <a:path w="5273159" h="5296965">
                <a:moveTo>
                  <a:pt x="0" y="0"/>
                </a:moveTo>
                <a:lnTo>
                  <a:pt x="5273159" y="0"/>
                </a:lnTo>
                <a:lnTo>
                  <a:pt x="5273159" y="5296966"/>
                </a:lnTo>
                <a:lnTo>
                  <a:pt x="0" y="52969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TextBox 23"/>
          <p:cNvSpPr txBox="1"/>
          <p:nvPr/>
        </p:nvSpPr>
        <p:spPr>
          <a:xfrm>
            <a:off x="1309855" y="8465508"/>
            <a:ext cx="2653448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6"/>
              </a:lnSpc>
            </a:pPr>
            <a:r>
              <a:rPr lang="en-US" sz="3072" b="1">
                <a:solidFill>
                  <a:srgbClr val="000000"/>
                </a:solidFill>
                <a:latin typeface="Playpen Sans Bold"/>
                <a:ea typeface="Playpen Sans Bold"/>
                <a:cs typeface="Playpen Sans Bold"/>
                <a:sym typeface="Playpen Sans Bold"/>
              </a:rPr>
              <a:t>Qui 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2394" y="9134759"/>
            <a:ext cx="4548371" cy="397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5"/>
              </a:lnSpc>
            </a:pPr>
            <a:r>
              <a:rPr lang="en-US" sz="21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Le Chef d’établissement qui anime</a:t>
            </a:r>
          </a:p>
          <a:p>
            <a:pPr algn="ctr">
              <a:lnSpc>
                <a:spcPts val="2855"/>
              </a:lnSpc>
            </a:pPr>
            <a:endParaRPr lang="en-US" sz="2196">
              <a:solidFill>
                <a:srgbClr val="000000"/>
              </a:solidFill>
              <a:latin typeface="Playpen Sans"/>
              <a:ea typeface="Playpen Sans"/>
              <a:cs typeface="Playpen Sans"/>
              <a:sym typeface="Playpen Sans"/>
            </a:endParaRPr>
          </a:p>
          <a:p>
            <a:pPr algn="ctr">
              <a:lnSpc>
                <a:spcPts val="2855"/>
              </a:lnSpc>
            </a:pPr>
            <a:r>
              <a:rPr lang="en-US" sz="21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Les représentants de la communauté éducative :</a:t>
            </a:r>
          </a:p>
          <a:p>
            <a:pPr algn="ctr">
              <a:lnSpc>
                <a:spcPts val="2855"/>
              </a:lnSpc>
            </a:pPr>
            <a:r>
              <a:rPr lang="en-US" sz="21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Enseignants</a:t>
            </a:r>
          </a:p>
          <a:p>
            <a:pPr algn="ctr">
              <a:lnSpc>
                <a:spcPts val="2855"/>
              </a:lnSpc>
            </a:pPr>
            <a:r>
              <a:rPr lang="en-US" sz="21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Personnels OGEC</a:t>
            </a:r>
          </a:p>
          <a:p>
            <a:pPr algn="ctr">
              <a:lnSpc>
                <a:spcPts val="2855"/>
              </a:lnSpc>
            </a:pPr>
            <a:r>
              <a:rPr lang="en-US" sz="21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Membres OGEC</a:t>
            </a:r>
          </a:p>
          <a:p>
            <a:pPr algn="ctr">
              <a:lnSpc>
                <a:spcPts val="2855"/>
              </a:lnSpc>
            </a:pPr>
            <a:r>
              <a:rPr lang="en-US" sz="21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Membres APEL</a:t>
            </a:r>
          </a:p>
          <a:p>
            <a:pPr algn="ctr">
              <a:lnSpc>
                <a:spcPts val="2855"/>
              </a:lnSpc>
            </a:pPr>
            <a:r>
              <a:rPr lang="en-US" sz="21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Paroisse</a:t>
            </a:r>
          </a:p>
          <a:p>
            <a:pPr algn="ctr">
              <a:lnSpc>
                <a:spcPts val="2855"/>
              </a:lnSpc>
            </a:pPr>
            <a:r>
              <a:rPr lang="en-US" sz="2196">
                <a:solidFill>
                  <a:srgbClr val="000000"/>
                </a:solidFill>
                <a:latin typeface="Playpen Sans"/>
                <a:ea typeface="Playpen Sans"/>
                <a:cs typeface="Playpen Sans"/>
                <a:sym typeface="Playpen Sans"/>
              </a:rPr>
              <a:t>Catéchistes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</Words>
  <Application>Microsoft Macintosh PowerPoint</Application>
  <PresentationFormat>Personnalisé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Playpen Sans Bold</vt:lpstr>
      <vt:lpstr>Calibri</vt:lpstr>
      <vt:lpstr>Playpen Sans</vt:lpstr>
      <vt:lpstr>Aptos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conseil d'établissement</dc:title>
  <cp:lastModifiedBy>Dorian OUVRARD</cp:lastModifiedBy>
  <cp:revision>4</cp:revision>
  <dcterms:created xsi:type="dcterms:W3CDTF">2006-08-16T00:00:00Z</dcterms:created>
  <dcterms:modified xsi:type="dcterms:W3CDTF">2025-08-19T10:02:51Z</dcterms:modified>
  <dc:identifier>DAGswd7IxeI</dc:identifier>
</cp:coreProperties>
</file>