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65" r:id="rId11"/>
    <p:sldId id="266" r:id="rId12"/>
    <p:sldId id="264" r:id="rId13"/>
    <p:sldId id="282" r:id="rId14"/>
    <p:sldId id="28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2EEDF-AE85-4F6B-B58E-1A12C1C617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395A387-E76F-4CEB-8E19-B488579415B4}">
      <dgm:prSet phldrT="[Texte]"/>
      <dgm:spPr/>
      <dgm:t>
        <a:bodyPr/>
        <a:lstStyle/>
        <a:p>
          <a:r>
            <a:rPr lang="fr-FR" b="1" dirty="0"/>
            <a:t>La gestion financière</a:t>
          </a:r>
        </a:p>
      </dgm:t>
    </dgm:pt>
    <dgm:pt modelId="{D0BAA1C1-9AB1-4AA4-AC49-954E5DB1E3AF}" type="parTrans" cxnId="{F0EAD812-BDA7-4DBC-821E-FCE6CF71F973}">
      <dgm:prSet/>
      <dgm:spPr/>
      <dgm:t>
        <a:bodyPr/>
        <a:lstStyle/>
        <a:p>
          <a:endParaRPr lang="fr-FR"/>
        </a:p>
      </dgm:t>
    </dgm:pt>
    <dgm:pt modelId="{C9E3B244-8024-4DF6-9B17-EA2EE540DC86}" type="sibTrans" cxnId="{F0EAD812-BDA7-4DBC-821E-FCE6CF71F973}">
      <dgm:prSet/>
      <dgm:spPr/>
      <dgm:t>
        <a:bodyPr/>
        <a:lstStyle/>
        <a:p>
          <a:endParaRPr lang="fr-FR"/>
        </a:p>
      </dgm:t>
    </dgm:pt>
    <dgm:pt modelId="{2CF0ADC2-B540-4C2A-B6AE-0C10E21D69B6}">
      <dgm:prSet phldrT="[Texte]"/>
      <dgm:spPr/>
      <dgm:t>
        <a:bodyPr/>
        <a:lstStyle/>
        <a:p>
          <a:r>
            <a:rPr lang="fr-FR" b="0" dirty="0"/>
            <a:t>Gestion des fonds publics (fonctionnement) et privés (investissement)</a:t>
          </a:r>
        </a:p>
      </dgm:t>
    </dgm:pt>
    <dgm:pt modelId="{602392DD-C2F4-4D20-B68F-E09D3CC4056A}" type="parTrans" cxnId="{2B19C5E1-FDE6-433F-8366-50AFCEBDA3F7}">
      <dgm:prSet/>
      <dgm:spPr/>
      <dgm:t>
        <a:bodyPr/>
        <a:lstStyle/>
        <a:p>
          <a:endParaRPr lang="fr-FR"/>
        </a:p>
      </dgm:t>
    </dgm:pt>
    <dgm:pt modelId="{8894A5E6-24DF-401C-A795-1C5B28E064B5}" type="sibTrans" cxnId="{2B19C5E1-FDE6-433F-8366-50AFCEBDA3F7}">
      <dgm:prSet/>
      <dgm:spPr/>
      <dgm:t>
        <a:bodyPr/>
        <a:lstStyle/>
        <a:p>
          <a:endParaRPr lang="fr-FR"/>
        </a:p>
      </dgm:t>
    </dgm:pt>
    <dgm:pt modelId="{B4B58E14-2D96-4410-9D7D-4DC1C0F696F6}">
      <dgm:prSet phldrT="[Texte]"/>
      <dgm:spPr/>
      <dgm:t>
        <a:bodyPr/>
        <a:lstStyle/>
        <a:p>
          <a:r>
            <a:rPr lang="fr-FR" b="1" dirty="0"/>
            <a:t>La Gestion immobilière</a:t>
          </a:r>
        </a:p>
      </dgm:t>
    </dgm:pt>
    <dgm:pt modelId="{04BA2819-67CE-4F14-B70B-0B53D603F37F}" type="parTrans" cxnId="{D8DE34D9-9FA4-4BA8-983D-22A6F0BE46AE}">
      <dgm:prSet/>
      <dgm:spPr/>
      <dgm:t>
        <a:bodyPr/>
        <a:lstStyle/>
        <a:p>
          <a:endParaRPr lang="fr-FR"/>
        </a:p>
      </dgm:t>
    </dgm:pt>
    <dgm:pt modelId="{A6961BE2-67DC-4576-B4FC-00BE54F00BCD}" type="sibTrans" cxnId="{D8DE34D9-9FA4-4BA8-983D-22A6F0BE46AE}">
      <dgm:prSet/>
      <dgm:spPr/>
      <dgm:t>
        <a:bodyPr/>
        <a:lstStyle/>
        <a:p>
          <a:endParaRPr lang="fr-FR"/>
        </a:p>
      </dgm:t>
    </dgm:pt>
    <dgm:pt modelId="{5B50CC7A-5961-4F47-96B8-F1EBB6E8F14B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dirty="0"/>
            <a:t>Entretien des locaux</a:t>
          </a:r>
        </a:p>
      </dgm:t>
    </dgm:pt>
    <dgm:pt modelId="{40789029-7B1F-47BC-971B-33766D99FAC4}" type="parTrans" cxnId="{581BFF3A-3C12-47F6-AB64-EA9A8EEE9783}">
      <dgm:prSet/>
      <dgm:spPr/>
      <dgm:t>
        <a:bodyPr/>
        <a:lstStyle/>
        <a:p>
          <a:endParaRPr lang="fr-FR"/>
        </a:p>
      </dgm:t>
    </dgm:pt>
    <dgm:pt modelId="{BE25C880-BD7B-4AEE-995A-D7D392BDF91E}" type="sibTrans" cxnId="{581BFF3A-3C12-47F6-AB64-EA9A8EEE9783}">
      <dgm:prSet/>
      <dgm:spPr/>
      <dgm:t>
        <a:bodyPr/>
        <a:lstStyle/>
        <a:p>
          <a:endParaRPr lang="fr-FR"/>
        </a:p>
      </dgm:t>
    </dgm:pt>
    <dgm:pt modelId="{889EB13E-A0E8-45B7-9421-470928F22C1E}">
      <dgm:prSet/>
      <dgm:spPr/>
      <dgm:t>
        <a:bodyPr/>
        <a:lstStyle/>
        <a:p>
          <a:r>
            <a:rPr lang="fr-FR" b="0"/>
            <a:t>Gestion des contributions des familles</a:t>
          </a:r>
          <a:endParaRPr lang="fr-FR" b="0" dirty="0"/>
        </a:p>
      </dgm:t>
    </dgm:pt>
    <dgm:pt modelId="{0AEAB128-049F-470E-AB78-857390183CF2}" type="parTrans" cxnId="{48869605-05BA-4D4A-B0D4-58A34767CC56}">
      <dgm:prSet/>
      <dgm:spPr/>
      <dgm:t>
        <a:bodyPr/>
        <a:lstStyle/>
        <a:p>
          <a:endParaRPr lang="fr-FR"/>
        </a:p>
      </dgm:t>
    </dgm:pt>
    <dgm:pt modelId="{5E1CF03C-63B9-4AAD-B55B-E64C1DF1DFFD}" type="sibTrans" cxnId="{48869605-05BA-4D4A-B0D4-58A34767CC56}">
      <dgm:prSet/>
      <dgm:spPr/>
      <dgm:t>
        <a:bodyPr/>
        <a:lstStyle/>
        <a:p>
          <a:endParaRPr lang="fr-FR"/>
        </a:p>
      </dgm:t>
    </dgm:pt>
    <dgm:pt modelId="{65006517-6359-4A39-9E54-6CD1ADB7EC29}">
      <dgm:prSet/>
      <dgm:spPr/>
      <dgm:t>
        <a:bodyPr/>
        <a:lstStyle/>
        <a:p>
          <a:r>
            <a:rPr lang="fr-FR" b="0"/>
            <a:t>Préparation et suivi des budgets</a:t>
          </a:r>
          <a:endParaRPr lang="fr-FR" b="0" dirty="0"/>
        </a:p>
      </dgm:t>
    </dgm:pt>
    <dgm:pt modelId="{A5FDBD2D-B68F-478B-9151-23E6C760864D}" type="parTrans" cxnId="{54B96354-D27F-43DB-B2F2-0EF05B36B490}">
      <dgm:prSet/>
      <dgm:spPr/>
      <dgm:t>
        <a:bodyPr/>
        <a:lstStyle/>
        <a:p>
          <a:endParaRPr lang="fr-FR"/>
        </a:p>
      </dgm:t>
    </dgm:pt>
    <dgm:pt modelId="{05BF286B-F1C3-4B6D-82A7-800021DAA6FE}" type="sibTrans" cxnId="{54B96354-D27F-43DB-B2F2-0EF05B36B490}">
      <dgm:prSet/>
      <dgm:spPr/>
      <dgm:t>
        <a:bodyPr/>
        <a:lstStyle/>
        <a:p>
          <a:endParaRPr lang="fr-FR"/>
        </a:p>
      </dgm:t>
    </dgm:pt>
    <dgm:pt modelId="{71C26BE4-8BC5-4DF8-9C52-9EBCF55829DF}">
      <dgm:prSet/>
      <dgm:spPr/>
      <dgm:t>
        <a:bodyPr/>
        <a:lstStyle/>
        <a:p>
          <a:r>
            <a:rPr lang="fr-FR" b="0"/>
            <a:t>Participation aux négociations locales (mairie)</a:t>
          </a:r>
          <a:endParaRPr lang="fr-FR" b="0" dirty="0"/>
        </a:p>
      </dgm:t>
    </dgm:pt>
    <dgm:pt modelId="{62EA7A3F-42FE-4FAA-8D12-9CA4F48155F3}" type="parTrans" cxnId="{5E8A6881-4AE8-4145-9F75-38F2A4D1CA8D}">
      <dgm:prSet/>
      <dgm:spPr/>
      <dgm:t>
        <a:bodyPr/>
        <a:lstStyle/>
        <a:p>
          <a:endParaRPr lang="fr-FR"/>
        </a:p>
      </dgm:t>
    </dgm:pt>
    <dgm:pt modelId="{FE00841C-EB1E-44B3-A567-457AE12CC1BB}" type="sibTrans" cxnId="{5E8A6881-4AE8-4145-9F75-38F2A4D1CA8D}">
      <dgm:prSet/>
      <dgm:spPr/>
      <dgm:t>
        <a:bodyPr/>
        <a:lstStyle/>
        <a:p>
          <a:endParaRPr lang="fr-FR"/>
        </a:p>
      </dgm:t>
    </dgm:pt>
    <dgm:pt modelId="{2F7DAE97-5A3F-4680-B8B3-A22FBC4474CE}">
      <dgm:prSet/>
      <dgm:spPr/>
      <dgm:t>
        <a:bodyPr/>
        <a:lstStyle/>
        <a:p>
          <a:r>
            <a:rPr lang="fr-FR" b="0"/>
            <a:t>Organisation des manifestations pour récolter des fonds d’investissement</a:t>
          </a:r>
          <a:endParaRPr lang="fr-FR" b="0" u="sng" dirty="0"/>
        </a:p>
      </dgm:t>
    </dgm:pt>
    <dgm:pt modelId="{BD060A4C-A36F-42CF-8C56-7DED607852A7}" type="parTrans" cxnId="{BEEC7881-EF48-4A74-9DEB-8FFE5F551DF5}">
      <dgm:prSet/>
      <dgm:spPr/>
      <dgm:t>
        <a:bodyPr/>
        <a:lstStyle/>
        <a:p>
          <a:endParaRPr lang="fr-FR"/>
        </a:p>
      </dgm:t>
    </dgm:pt>
    <dgm:pt modelId="{7320F69D-F741-43DD-B61B-5D99A0384492}" type="sibTrans" cxnId="{BEEC7881-EF48-4A74-9DEB-8FFE5F551DF5}">
      <dgm:prSet/>
      <dgm:spPr/>
      <dgm:t>
        <a:bodyPr/>
        <a:lstStyle/>
        <a:p>
          <a:endParaRPr lang="fr-FR"/>
        </a:p>
      </dgm:t>
    </dgm:pt>
    <dgm:pt modelId="{1DCF3CF8-8048-42DF-81FA-7CDFA15C6D25}">
      <dgm:prSet/>
      <dgm:spPr/>
      <dgm:t>
        <a:bodyPr/>
        <a:lstStyle/>
        <a:p>
          <a:r>
            <a:rPr lang="fr-FR" b="1" dirty="0"/>
            <a:t>La Responsabilité d’employeur</a:t>
          </a:r>
        </a:p>
      </dgm:t>
    </dgm:pt>
    <dgm:pt modelId="{FDEE47E7-C09E-4B51-804F-65AC55471AA0}" type="parTrans" cxnId="{01EAE76C-044D-4E7F-ABBE-5D2012B3CB43}">
      <dgm:prSet/>
      <dgm:spPr/>
      <dgm:t>
        <a:bodyPr/>
        <a:lstStyle/>
        <a:p>
          <a:endParaRPr lang="fr-FR"/>
        </a:p>
      </dgm:t>
    </dgm:pt>
    <dgm:pt modelId="{F2F40AA1-87F9-4B58-B884-F341801FC7A3}" type="sibTrans" cxnId="{01EAE76C-044D-4E7F-ABBE-5D2012B3CB43}">
      <dgm:prSet/>
      <dgm:spPr/>
      <dgm:t>
        <a:bodyPr/>
        <a:lstStyle/>
        <a:p>
          <a:endParaRPr lang="fr-FR"/>
        </a:p>
      </dgm:t>
    </dgm:pt>
    <dgm:pt modelId="{0A4EACB6-3D0A-4464-986D-9986391AF3FD}">
      <dgm:prSet/>
      <dgm:spPr/>
      <dgm:t>
        <a:bodyPr/>
        <a:lstStyle/>
        <a:p>
          <a:r>
            <a:rPr lang="fr-FR" b="0" dirty="0"/>
            <a:t>Projets de rénovation et planification des investissements</a:t>
          </a:r>
        </a:p>
      </dgm:t>
    </dgm:pt>
    <dgm:pt modelId="{0A67F023-C9FE-4E9A-A0C4-71F95D64807F}" type="parTrans" cxnId="{64B6D6F8-66D2-45D3-B80E-91776F20AD57}">
      <dgm:prSet/>
      <dgm:spPr/>
      <dgm:t>
        <a:bodyPr/>
        <a:lstStyle/>
        <a:p>
          <a:endParaRPr lang="fr-FR"/>
        </a:p>
      </dgm:t>
    </dgm:pt>
    <dgm:pt modelId="{F7DC5B4F-CD51-4FC0-BF21-44AA0D32F1F2}" type="sibTrans" cxnId="{64B6D6F8-66D2-45D3-B80E-91776F20AD57}">
      <dgm:prSet/>
      <dgm:spPr/>
      <dgm:t>
        <a:bodyPr/>
        <a:lstStyle/>
        <a:p>
          <a:endParaRPr lang="fr-FR"/>
        </a:p>
      </dgm:t>
    </dgm:pt>
    <dgm:pt modelId="{8397A4BB-E613-4C4A-ACDA-233D0DCA2F8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dirty="0"/>
            <a:t>Gestion RH (salariés OGEC)</a:t>
          </a:r>
        </a:p>
      </dgm:t>
    </dgm:pt>
    <dgm:pt modelId="{1F94BE49-EB01-4E90-A6A4-001D8489F74D}" type="parTrans" cxnId="{B225D8E0-09BD-4611-918D-DF744E10856D}">
      <dgm:prSet/>
      <dgm:spPr/>
      <dgm:t>
        <a:bodyPr/>
        <a:lstStyle/>
        <a:p>
          <a:endParaRPr lang="fr-FR"/>
        </a:p>
      </dgm:t>
    </dgm:pt>
    <dgm:pt modelId="{8583A040-3722-4B78-9063-BBBBF819C522}" type="sibTrans" cxnId="{B225D8E0-09BD-4611-918D-DF744E10856D}">
      <dgm:prSet/>
      <dgm:spPr/>
      <dgm:t>
        <a:bodyPr/>
        <a:lstStyle/>
        <a:p>
          <a:endParaRPr lang="fr-FR"/>
        </a:p>
      </dgm:t>
    </dgm:pt>
    <dgm:pt modelId="{898ADCCE-2821-4D81-AE88-F686F1A68FF4}">
      <dgm:prSet/>
      <dgm:spPr/>
      <dgm:t>
        <a:bodyPr/>
        <a:lstStyle/>
        <a:p>
          <a:r>
            <a:rPr lang="fr-FR" b="0" dirty="0"/>
            <a:t>Contrat du chef d’établissement visé (cf. UDOGEC employeur)</a:t>
          </a:r>
        </a:p>
      </dgm:t>
    </dgm:pt>
    <dgm:pt modelId="{B8C5328F-2C31-4157-8716-8C289ACCEB76}" type="parTrans" cxnId="{B343FA93-E9CA-4064-ADCD-5B2B808C3578}">
      <dgm:prSet/>
      <dgm:spPr/>
      <dgm:t>
        <a:bodyPr/>
        <a:lstStyle/>
        <a:p>
          <a:endParaRPr lang="fr-FR"/>
        </a:p>
      </dgm:t>
    </dgm:pt>
    <dgm:pt modelId="{F341E0ED-58D2-4B3C-AA8E-2F2AA288BDAB}" type="sibTrans" cxnId="{B343FA93-E9CA-4064-ADCD-5B2B808C3578}">
      <dgm:prSet/>
      <dgm:spPr/>
      <dgm:t>
        <a:bodyPr/>
        <a:lstStyle/>
        <a:p>
          <a:endParaRPr lang="fr-FR"/>
        </a:p>
      </dgm:t>
    </dgm:pt>
    <dgm:pt modelId="{5903555E-CBB7-4B2E-BA45-0BB9D8C47518}" type="pres">
      <dgm:prSet presAssocID="{DDA2EEDF-AE85-4F6B-B58E-1A12C1C617D8}" presName="linear" presStyleCnt="0">
        <dgm:presLayoutVars>
          <dgm:animLvl val="lvl"/>
          <dgm:resizeHandles val="exact"/>
        </dgm:presLayoutVars>
      </dgm:prSet>
      <dgm:spPr/>
    </dgm:pt>
    <dgm:pt modelId="{5433738C-8DE1-4615-A7BD-4E5C142C5681}" type="pres">
      <dgm:prSet presAssocID="{2395A387-E76F-4CEB-8E19-B488579415B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FF07C3-7CD0-4A51-8139-7D802C018A8F}" type="pres">
      <dgm:prSet presAssocID="{2395A387-E76F-4CEB-8E19-B488579415B4}" presName="childText" presStyleLbl="revTx" presStyleIdx="0" presStyleCnt="3">
        <dgm:presLayoutVars>
          <dgm:bulletEnabled val="1"/>
        </dgm:presLayoutVars>
      </dgm:prSet>
      <dgm:spPr/>
    </dgm:pt>
    <dgm:pt modelId="{8ACC37FC-A7AD-4E1D-B862-81DAF789934D}" type="pres">
      <dgm:prSet presAssocID="{B4B58E14-2D96-4410-9D7D-4DC1C0F696F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A97FB6-173E-4CD5-BF64-9B66EA41F98E}" type="pres">
      <dgm:prSet presAssocID="{B4B58E14-2D96-4410-9D7D-4DC1C0F696F6}" presName="childText" presStyleLbl="revTx" presStyleIdx="1" presStyleCnt="3">
        <dgm:presLayoutVars>
          <dgm:bulletEnabled val="1"/>
        </dgm:presLayoutVars>
      </dgm:prSet>
      <dgm:spPr/>
    </dgm:pt>
    <dgm:pt modelId="{90C41EC0-BB30-4073-9564-31CDBBB209AB}" type="pres">
      <dgm:prSet presAssocID="{1DCF3CF8-8048-42DF-81FA-7CDFA15C6D2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09A8DE2-6E1E-4AEC-BC94-26EBC7470660}" type="pres">
      <dgm:prSet presAssocID="{1DCF3CF8-8048-42DF-81FA-7CDFA15C6D2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8869605-05BA-4D4A-B0D4-58A34767CC56}" srcId="{2395A387-E76F-4CEB-8E19-B488579415B4}" destId="{889EB13E-A0E8-45B7-9421-470928F22C1E}" srcOrd="1" destOrd="0" parTransId="{0AEAB128-049F-470E-AB78-857390183CF2}" sibTransId="{5E1CF03C-63B9-4AAD-B55B-E64C1DF1DFFD}"/>
    <dgm:cxn modelId="{F0EAD812-BDA7-4DBC-821E-FCE6CF71F973}" srcId="{DDA2EEDF-AE85-4F6B-B58E-1A12C1C617D8}" destId="{2395A387-E76F-4CEB-8E19-B488579415B4}" srcOrd="0" destOrd="0" parTransId="{D0BAA1C1-9AB1-4AA4-AC49-954E5DB1E3AF}" sibTransId="{C9E3B244-8024-4DF6-9B17-EA2EE540DC86}"/>
    <dgm:cxn modelId="{91A85C26-3010-4AFB-9399-7C4F9D3EB482}" type="presOf" srcId="{65006517-6359-4A39-9E54-6CD1ADB7EC29}" destId="{7EFF07C3-7CD0-4A51-8139-7D802C018A8F}" srcOrd="0" destOrd="2" presId="urn:microsoft.com/office/officeart/2005/8/layout/vList2"/>
    <dgm:cxn modelId="{AB0D7126-31AC-4289-BB13-2377073D5FE8}" type="presOf" srcId="{889EB13E-A0E8-45B7-9421-470928F22C1E}" destId="{7EFF07C3-7CD0-4A51-8139-7D802C018A8F}" srcOrd="0" destOrd="1" presId="urn:microsoft.com/office/officeart/2005/8/layout/vList2"/>
    <dgm:cxn modelId="{D84F0229-3F4E-42F9-995F-07243B36B861}" type="presOf" srcId="{1DCF3CF8-8048-42DF-81FA-7CDFA15C6D25}" destId="{90C41EC0-BB30-4073-9564-31CDBBB209AB}" srcOrd="0" destOrd="0" presId="urn:microsoft.com/office/officeart/2005/8/layout/vList2"/>
    <dgm:cxn modelId="{E6965D2D-8FFB-4CAB-B3A0-827DE712C6E2}" type="presOf" srcId="{2CF0ADC2-B540-4C2A-B6AE-0C10E21D69B6}" destId="{7EFF07C3-7CD0-4A51-8139-7D802C018A8F}" srcOrd="0" destOrd="0" presId="urn:microsoft.com/office/officeart/2005/8/layout/vList2"/>
    <dgm:cxn modelId="{581BFF3A-3C12-47F6-AB64-EA9A8EEE9783}" srcId="{B4B58E14-2D96-4410-9D7D-4DC1C0F696F6}" destId="{5B50CC7A-5961-4F47-96B8-F1EBB6E8F14B}" srcOrd="0" destOrd="0" parTransId="{40789029-7B1F-47BC-971B-33766D99FAC4}" sibTransId="{BE25C880-BD7B-4AEE-995A-D7D392BDF91E}"/>
    <dgm:cxn modelId="{DFEB616B-8628-4056-8438-21805C9988B9}" type="presOf" srcId="{5B50CC7A-5961-4F47-96B8-F1EBB6E8F14B}" destId="{B0A97FB6-173E-4CD5-BF64-9B66EA41F98E}" srcOrd="0" destOrd="0" presId="urn:microsoft.com/office/officeart/2005/8/layout/vList2"/>
    <dgm:cxn modelId="{01EAE76C-044D-4E7F-ABBE-5D2012B3CB43}" srcId="{DDA2EEDF-AE85-4F6B-B58E-1A12C1C617D8}" destId="{1DCF3CF8-8048-42DF-81FA-7CDFA15C6D25}" srcOrd="2" destOrd="0" parTransId="{FDEE47E7-C09E-4B51-804F-65AC55471AA0}" sibTransId="{F2F40AA1-87F9-4B58-B884-F341801FC7A3}"/>
    <dgm:cxn modelId="{54B96354-D27F-43DB-B2F2-0EF05B36B490}" srcId="{2395A387-E76F-4CEB-8E19-B488579415B4}" destId="{65006517-6359-4A39-9E54-6CD1ADB7EC29}" srcOrd="2" destOrd="0" parTransId="{A5FDBD2D-B68F-478B-9151-23E6C760864D}" sibTransId="{05BF286B-F1C3-4B6D-82A7-800021DAA6FE}"/>
    <dgm:cxn modelId="{5E8A6881-4AE8-4145-9F75-38F2A4D1CA8D}" srcId="{2395A387-E76F-4CEB-8E19-B488579415B4}" destId="{71C26BE4-8BC5-4DF8-9C52-9EBCF55829DF}" srcOrd="3" destOrd="0" parTransId="{62EA7A3F-42FE-4FAA-8D12-9CA4F48155F3}" sibTransId="{FE00841C-EB1E-44B3-A567-457AE12CC1BB}"/>
    <dgm:cxn modelId="{BEEC7881-EF48-4A74-9DEB-8FFE5F551DF5}" srcId="{2395A387-E76F-4CEB-8E19-B488579415B4}" destId="{2F7DAE97-5A3F-4680-B8B3-A22FBC4474CE}" srcOrd="4" destOrd="0" parTransId="{BD060A4C-A36F-42CF-8C56-7DED607852A7}" sibTransId="{7320F69D-F741-43DD-B61B-5D99A0384492}"/>
    <dgm:cxn modelId="{0C6D7E81-A061-44BA-8FAF-9A73816A0688}" type="presOf" srcId="{2F7DAE97-5A3F-4680-B8B3-A22FBC4474CE}" destId="{7EFF07C3-7CD0-4A51-8139-7D802C018A8F}" srcOrd="0" destOrd="4" presId="urn:microsoft.com/office/officeart/2005/8/layout/vList2"/>
    <dgm:cxn modelId="{DCAE368E-115D-40EE-8A6C-944F5873B070}" type="presOf" srcId="{DDA2EEDF-AE85-4F6B-B58E-1A12C1C617D8}" destId="{5903555E-CBB7-4B2E-BA45-0BB9D8C47518}" srcOrd="0" destOrd="0" presId="urn:microsoft.com/office/officeart/2005/8/layout/vList2"/>
    <dgm:cxn modelId="{52D17193-5FD7-41CF-BB39-8B7DF25AB214}" type="presOf" srcId="{71C26BE4-8BC5-4DF8-9C52-9EBCF55829DF}" destId="{7EFF07C3-7CD0-4A51-8139-7D802C018A8F}" srcOrd="0" destOrd="3" presId="urn:microsoft.com/office/officeart/2005/8/layout/vList2"/>
    <dgm:cxn modelId="{B343FA93-E9CA-4064-ADCD-5B2B808C3578}" srcId="{1DCF3CF8-8048-42DF-81FA-7CDFA15C6D25}" destId="{898ADCCE-2821-4D81-AE88-F686F1A68FF4}" srcOrd="1" destOrd="0" parTransId="{B8C5328F-2C31-4157-8716-8C289ACCEB76}" sibTransId="{F341E0ED-58D2-4B3C-AA8E-2F2AA288BDAB}"/>
    <dgm:cxn modelId="{D8F15CB4-2822-4807-9721-67BDE9CF140E}" type="presOf" srcId="{8397A4BB-E613-4C4A-ACDA-233D0DCA2F87}" destId="{809A8DE2-6E1E-4AEC-BC94-26EBC7470660}" srcOrd="0" destOrd="0" presId="urn:microsoft.com/office/officeart/2005/8/layout/vList2"/>
    <dgm:cxn modelId="{2580EFD0-63C3-41F3-8680-7F2540F940D0}" type="presOf" srcId="{0A4EACB6-3D0A-4464-986D-9986391AF3FD}" destId="{B0A97FB6-173E-4CD5-BF64-9B66EA41F98E}" srcOrd="0" destOrd="1" presId="urn:microsoft.com/office/officeart/2005/8/layout/vList2"/>
    <dgm:cxn modelId="{D8DE34D9-9FA4-4BA8-983D-22A6F0BE46AE}" srcId="{DDA2EEDF-AE85-4F6B-B58E-1A12C1C617D8}" destId="{B4B58E14-2D96-4410-9D7D-4DC1C0F696F6}" srcOrd="1" destOrd="0" parTransId="{04BA2819-67CE-4F14-B70B-0B53D603F37F}" sibTransId="{A6961BE2-67DC-4576-B4FC-00BE54F00BCD}"/>
    <dgm:cxn modelId="{13FDB3D9-2BD1-4934-899D-A8361D179F2F}" type="presOf" srcId="{B4B58E14-2D96-4410-9D7D-4DC1C0F696F6}" destId="{8ACC37FC-A7AD-4E1D-B862-81DAF789934D}" srcOrd="0" destOrd="0" presId="urn:microsoft.com/office/officeart/2005/8/layout/vList2"/>
    <dgm:cxn modelId="{B225D8E0-09BD-4611-918D-DF744E10856D}" srcId="{1DCF3CF8-8048-42DF-81FA-7CDFA15C6D25}" destId="{8397A4BB-E613-4C4A-ACDA-233D0DCA2F87}" srcOrd="0" destOrd="0" parTransId="{1F94BE49-EB01-4E90-A6A4-001D8489F74D}" sibTransId="{8583A040-3722-4B78-9063-BBBBF819C522}"/>
    <dgm:cxn modelId="{2B19C5E1-FDE6-433F-8366-50AFCEBDA3F7}" srcId="{2395A387-E76F-4CEB-8E19-B488579415B4}" destId="{2CF0ADC2-B540-4C2A-B6AE-0C10E21D69B6}" srcOrd="0" destOrd="0" parTransId="{602392DD-C2F4-4D20-B68F-E09D3CC4056A}" sibTransId="{8894A5E6-24DF-401C-A795-1C5B28E064B5}"/>
    <dgm:cxn modelId="{EB98B8E6-1F67-4131-A95A-83633A11C26D}" type="presOf" srcId="{898ADCCE-2821-4D81-AE88-F686F1A68FF4}" destId="{809A8DE2-6E1E-4AEC-BC94-26EBC7470660}" srcOrd="0" destOrd="1" presId="urn:microsoft.com/office/officeart/2005/8/layout/vList2"/>
    <dgm:cxn modelId="{99E9DDF7-55F2-46D6-B981-F9EFEE761AA1}" type="presOf" srcId="{2395A387-E76F-4CEB-8E19-B488579415B4}" destId="{5433738C-8DE1-4615-A7BD-4E5C142C5681}" srcOrd="0" destOrd="0" presId="urn:microsoft.com/office/officeart/2005/8/layout/vList2"/>
    <dgm:cxn modelId="{64B6D6F8-66D2-45D3-B80E-91776F20AD57}" srcId="{B4B58E14-2D96-4410-9D7D-4DC1C0F696F6}" destId="{0A4EACB6-3D0A-4464-986D-9986391AF3FD}" srcOrd="1" destOrd="0" parTransId="{0A67F023-C9FE-4E9A-A0C4-71F95D64807F}" sibTransId="{F7DC5B4F-CD51-4FC0-BF21-44AA0D32F1F2}"/>
    <dgm:cxn modelId="{930F5BE4-E40E-4B02-8B59-A0E94756F3D0}" type="presParOf" srcId="{5903555E-CBB7-4B2E-BA45-0BB9D8C47518}" destId="{5433738C-8DE1-4615-A7BD-4E5C142C5681}" srcOrd="0" destOrd="0" presId="urn:microsoft.com/office/officeart/2005/8/layout/vList2"/>
    <dgm:cxn modelId="{47400965-7EC2-42EB-AE33-667F316D80BA}" type="presParOf" srcId="{5903555E-CBB7-4B2E-BA45-0BB9D8C47518}" destId="{7EFF07C3-7CD0-4A51-8139-7D802C018A8F}" srcOrd="1" destOrd="0" presId="urn:microsoft.com/office/officeart/2005/8/layout/vList2"/>
    <dgm:cxn modelId="{C1EDFCFB-C3DB-4A1C-8B92-8FBAD89FD911}" type="presParOf" srcId="{5903555E-CBB7-4B2E-BA45-0BB9D8C47518}" destId="{8ACC37FC-A7AD-4E1D-B862-81DAF789934D}" srcOrd="2" destOrd="0" presId="urn:microsoft.com/office/officeart/2005/8/layout/vList2"/>
    <dgm:cxn modelId="{F6E8A6E8-DF53-476C-9839-5BB8991A3247}" type="presParOf" srcId="{5903555E-CBB7-4B2E-BA45-0BB9D8C47518}" destId="{B0A97FB6-173E-4CD5-BF64-9B66EA41F98E}" srcOrd="3" destOrd="0" presId="urn:microsoft.com/office/officeart/2005/8/layout/vList2"/>
    <dgm:cxn modelId="{4326C79D-9404-4234-BC62-3085B9DE57AD}" type="presParOf" srcId="{5903555E-CBB7-4B2E-BA45-0BB9D8C47518}" destId="{90C41EC0-BB30-4073-9564-31CDBBB209AB}" srcOrd="4" destOrd="0" presId="urn:microsoft.com/office/officeart/2005/8/layout/vList2"/>
    <dgm:cxn modelId="{AB4106CE-A4B2-4CE1-BE99-8F9B6BDBE90B}" type="presParOf" srcId="{5903555E-CBB7-4B2E-BA45-0BB9D8C47518}" destId="{809A8DE2-6E1E-4AEC-BC94-26EBC747066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3738C-8DE1-4615-A7BD-4E5C142C5681}">
      <dsp:nvSpPr>
        <dsp:cNvPr id="0" name=""/>
        <dsp:cNvSpPr/>
      </dsp:nvSpPr>
      <dsp:spPr>
        <a:xfrm>
          <a:off x="0" y="63504"/>
          <a:ext cx="105156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La gestion financière</a:t>
          </a:r>
        </a:p>
      </dsp:txBody>
      <dsp:txXfrm>
        <a:off x="25759" y="89263"/>
        <a:ext cx="10464082" cy="476152"/>
      </dsp:txXfrm>
    </dsp:sp>
    <dsp:sp modelId="{7EFF07C3-7CD0-4A51-8139-7D802C018A8F}">
      <dsp:nvSpPr>
        <dsp:cNvPr id="0" name=""/>
        <dsp:cNvSpPr/>
      </dsp:nvSpPr>
      <dsp:spPr>
        <a:xfrm>
          <a:off x="0" y="591174"/>
          <a:ext cx="1051560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b="0" kern="1200" dirty="0"/>
            <a:t>Gestion des fonds publics (fonctionnement) et privés (investissement)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b="0" kern="1200"/>
            <a:t>Gestion des contributions des familles</a:t>
          </a:r>
          <a:endParaRPr lang="fr-FR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b="0" kern="1200"/>
            <a:t>Préparation et suivi des budgets</a:t>
          </a:r>
          <a:endParaRPr lang="fr-FR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b="0" kern="1200"/>
            <a:t>Participation aux négociations locales (mairie)</a:t>
          </a:r>
          <a:endParaRPr lang="fr-FR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b="0" kern="1200"/>
            <a:t>Organisation des manifestations pour récolter des fonds d’investissement</a:t>
          </a:r>
          <a:endParaRPr lang="fr-FR" sz="1700" b="0" u="sng" kern="1200" dirty="0"/>
        </a:p>
      </dsp:txBody>
      <dsp:txXfrm>
        <a:off x="0" y="591174"/>
        <a:ext cx="10515600" cy="1457280"/>
      </dsp:txXfrm>
    </dsp:sp>
    <dsp:sp modelId="{8ACC37FC-A7AD-4E1D-B862-81DAF789934D}">
      <dsp:nvSpPr>
        <dsp:cNvPr id="0" name=""/>
        <dsp:cNvSpPr/>
      </dsp:nvSpPr>
      <dsp:spPr>
        <a:xfrm>
          <a:off x="0" y="2048454"/>
          <a:ext cx="10515600" cy="52767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La Gestion immobilière</a:t>
          </a:r>
        </a:p>
      </dsp:txBody>
      <dsp:txXfrm>
        <a:off x="25759" y="2074213"/>
        <a:ext cx="10464082" cy="476152"/>
      </dsp:txXfrm>
    </dsp:sp>
    <dsp:sp modelId="{B0A97FB6-173E-4CD5-BF64-9B66EA41F98E}">
      <dsp:nvSpPr>
        <dsp:cNvPr id="0" name=""/>
        <dsp:cNvSpPr/>
      </dsp:nvSpPr>
      <dsp:spPr>
        <a:xfrm>
          <a:off x="0" y="2576124"/>
          <a:ext cx="105156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FR" sz="1700" b="0" kern="1200" dirty="0"/>
            <a:t>Entretien des locaux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b="0" kern="1200" dirty="0"/>
            <a:t>Projets de rénovation et planification des investissements</a:t>
          </a:r>
        </a:p>
      </dsp:txBody>
      <dsp:txXfrm>
        <a:off x="0" y="2576124"/>
        <a:ext cx="10515600" cy="592020"/>
      </dsp:txXfrm>
    </dsp:sp>
    <dsp:sp modelId="{90C41EC0-BB30-4073-9564-31CDBBB209AB}">
      <dsp:nvSpPr>
        <dsp:cNvPr id="0" name=""/>
        <dsp:cNvSpPr/>
      </dsp:nvSpPr>
      <dsp:spPr>
        <a:xfrm>
          <a:off x="0" y="3168144"/>
          <a:ext cx="10515600" cy="52767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La Responsabilité d’employeur</a:t>
          </a:r>
        </a:p>
      </dsp:txBody>
      <dsp:txXfrm>
        <a:off x="25759" y="3193903"/>
        <a:ext cx="10464082" cy="476152"/>
      </dsp:txXfrm>
    </dsp:sp>
    <dsp:sp modelId="{809A8DE2-6E1E-4AEC-BC94-26EBC7470660}">
      <dsp:nvSpPr>
        <dsp:cNvPr id="0" name=""/>
        <dsp:cNvSpPr/>
      </dsp:nvSpPr>
      <dsp:spPr>
        <a:xfrm>
          <a:off x="0" y="3695814"/>
          <a:ext cx="105156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FR" sz="1700" b="0" kern="1200" dirty="0"/>
            <a:t>Gestion RH (salariés OGEC)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b="0" kern="1200" dirty="0"/>
            <a:t>Contrat du chef d’établissement visé (cf. UDOGEC employeur)</a:t>
          </a:r>
        </a:p>
      </dsp:txBody>
      <dsp:txXfrm>
        <a:off x="0" y="3695814"/>
        <a:ext cx="10515600" cy="59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55EAD7-DDF2-BE49-00D1-DB5C0DE2D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809019-2390-6CF7-FA5E-EB5E208A5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F5153A-2E0F-EF36-D4C2-91548D12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CA32C3-24DF-7F36-A3C6-BB631550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96779B-748B-E08B-C02E-12D06F62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09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5BF25-F25D-9AD7-CE1F-D330E048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960195-21DD-C701-959D-764604CDC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E94915-71C1-A79C-6B6D-65145B9F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65E115-E0E0-4308-5546-256FF563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181205-461F-F902-719C-E92B77DC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30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CDFEA58-E4F6-CC43-EC9B-C2A193F51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68C2A0-1BD7-A64B-1976-CEDD22FD0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9208EC-BCCC-04F9-56D4-4350B21A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869870-7601-A65C-8634-51C403E8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2AC097-2F97-10AE-943C-4BC85BDC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06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25528-14D0-6FDE-3C81-C24A9AE2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D0FD61-9358-0BAF-1594-5D3151D69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79CC1B-E2B9-1DDD-79AB-9B211EA4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E5BA5A-5E5D-AF14-E070-2506CC99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B35BBD-2E2E-D7BC-03ED-56EBB998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22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9060B0-E921-0E7C-0F7E-5D31B9D2D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BE5001-956C-6201-8EFA-1598B037B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58421-DF59-3AF1-92CD-1E95241F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E2FEBC-F1D3-172E-EDBE-66D723DC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6B1F2B-33B4-DD2C-8F36-4963E536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56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51328-A7D7-7979-2E29-9E763E62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7AFA9E-BB50-80FE-E153-CE2973ABF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31AD97-D221-51E1-ACAB-5017CE05A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A749DC-D164-243B-1E12-C743034E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5C9E32-BC93-9F54-FC9F-9633E280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A0124C-A57B-76F2-608E-0E6B7A76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17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1290F-6775-63DB-FB6E-862B8519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E16124-E78E-D06E-B8B2-9ADE3901C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826A2C-8E1D-8858-4F54-AA2286940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311918-E627-042B-DE04-17E504286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492A1D-ED3D-EA65-AF44-5E459E5BB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0F0974-2402-B113-D4D8-583C5489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7B26B56-632E-B327-E66D-B624EB5FA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0DCA77-25AC-2D26-2F5D-79FF536F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2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E1D55-F06F-B481-8B08-D25150A4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3DCC49-ED1F-75C6-C87A-16A7D2DB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FD62B7-D8C6-0ABF-372B-B1141BF63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8537D1-FD0B-3979-ABD9-DC8D645E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69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C7BC582-13A3-B6C0-B807-DF1BE5E7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C86573-AB7E-5ECD-3ED5-EF460941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AEF859-B17B-5BF6-A093-6CBAE697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19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ABA20-FBED-2491-7B8C-1131A4A8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A0FACB-566F-0FB4-A6E9-C22B327F2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049552-00D3-01E5-7CC7-009B27F7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497CFA-C0E8-1824-F322-8537AA18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00A4B4-B827-6EBF-DFC5-DD04060B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0F2F4E-2866-52E2-38FC-6066768D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26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EAB48-A114-B5D5-2147-C3C827C8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BFEC24-8800-B44C-D165-570B7547D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19E855-7C16-17F9-D719-A9D054F96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2C8B3B-D6A1-8E8E-5BA4-2403A2DE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EB0-6F0D-40EC-9363-86F6269CE34F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DC722B-97DC-ACFE-64D6-FD0A61CA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984C1B-A192-1B03-15C7-D6B08D60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4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669CF8-3BA4-52EF-081F-2732AA32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2D7751-791D-37D4-85C9-A89FAA384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29426D-AA58-186C-E70F-3EAE060F1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DFEB0-6F0D-40EC-9363-86F6269CE34F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FFB7E0-F132-E227-F23D-E534B55B6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155E06-4B31-53B2-F48C-8E861B121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738F-B831-4A4B-9A97-5E41D24A3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01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Mains levées pendant une conférence">
            <a:extLst>
              <a:ext uri="{FF2B5EF4-FFF2-40B4-BE49-F238E27FC236}">
                <a16:creationId xmlns:a16="http://schemas.microsoft.com/office/drawing/2014/main" id="{F43422F7-2872-FD1C-A092-B5D97F474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9D52CA-82A2-3FE3-62AE-A9682DFC1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2804855"/>
            <a:ext cx="4023360" cy="1521641"/>
          </a:xfrm>
        </p:spPr>
        <p:txBody>
          <a:bodyPr anchor="b">
            <a:normAutofit/>
          </a:bodyPr>
          <a:lstStyle/>
          <a:p>
            <a:pPr algn="l"/>
            <a:r>
              <a:rPr lang="fr-FR" sz="4800" dirty="0"/>
              <a:t>Assemblée Générale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75D741-798E-D029-DE37-34C3C68B0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fr-FR" sz="2000" dirty="0"/>
              <a:t>OGEC</a:t>
            </a:r>
          </a:p>
          <a:p>
            <a:pPr algn="l"/>
            <a:r>
              <a:rPr lang="fr-FR" sz="2000" dirty="0"/>
              <a:t>Ecole</a:t>
            </a:r>
          </a:p>
          <a:p>
            <a:pPr algn="l"/>
            <a:r>
              <a:rPr lang="fr-FR" sz="2000" dirty="0"/>
              <a:t>Année </a:t>
            </a:r>
            <a:r>
              <a:rPr lang="fr-FR" sz="2000" dirty="0">
                <a:highlight>
                  <a:srgbClr val="FFFF00"/>
                </a:highlight>
              </a:rPr>
              <a:t>2024/2025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DD372D8-39EC-4AC5-B12E-75DE04A5D4D7}"/>
              </a:ext>
            </a:extLst>
          </p:cNvPr>
          <p:cNvSpPr txBox="1">
            <a:spLocks/>
          </p:cNvSpPr>
          <p:nvPr/>
        </p:nvSpPr>
        <p:spPr>
          <a:xfrm>
            <a:off x="587850" y="974812"/>
            <a:ext cx="4023360" cy="1521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dirty="0">
                <a:highlight>
                  <a:srgbClr val="FFFF00"/>
                </a:highlight>
              </a:rPr>
              <a:t>LOGO</a:t>
            </a:r>
            <a:r>
              <a:rPr lang="fr-FR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027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473"/>
            <a:ext cx="10515600" cy="1325563"/>
          </a:xfrm>
        </p:spPr>
        <p:txBody>
          <a:bodyPr/>
          <a:lstStyle/>
          <a:p>
            <a:r>
              <a:rPr lang="fr-FR" dirty="0"/>
              <a:t>Rapport financier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65" y="1470025"/>
            <a:ext cx="10515600" cy="4351338"/>
          </a:xfrm>
        </p:spPr>
        <p:txBody>
          <a:bodyPr/>
          <a:lstStyle/>
          <a:p>
            <a:r>
              <a:rPr lang="fr-FR" dirty="0"/>
              <a:t>Présentation du résultat de la cantine</a:t>
            </a: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(copie de l’onglet restauration)</a:t>
            </a:r>
            <a:endParaRPr lang="fr-FR" sz="1400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D91B66A-9E08-40A4-B387-563421082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181990"/>
              </p:ext>
            </p:extLst>
          </p:nvPr>
        </p:nvGraphicFramePr>
        <p:xfrm>
          <a:off x="2869383" y="2031723"/>
          <a:ext cx="7120799" cy="4747890"/>
        </p:xfrm>
        <a:graphic>
          <a:graphicData uri="http://schemas.openxmlformats.org/drawingml/2006/table">
            <a:tbl>
              <a:tblPr/>
              <a:tblGrid>
                <a:gridCol w="1876077">
                  <a:extLst>
                    <a:ext uri="{9D8B030D-6E8A-4147-A177-3AD203B41FA5}">
                      <a16:colId xmlns:a16="http://schemas.microsoft.com/office/drawing/2014/main" val="820790235"/>
                    </a:ext>
                  </a:extLst>
                </a:gridCol>
                <a:gridCol w="922491">
                  <a:extLst>
                    <a:ext uri="{9D8B030D-6E8A-4147-A177-3AD203B41FA5}">
                      <a16:colId xmlns:a16="http://schemas.microsoft.com/office/drawing/2014/main" val="2600279970"/>
                    </a:ext>
                  </a:extLst>
                </a:gridCol>
                <a:gridCol w="922491">
                  <a:extLst>
                    <a:ext uri="{9D8B030D-6E8A-4147-A177-3AD203B41FA5}">
                      <a16:colId xmlns:a16="http://schemas.microsoft.com/office/drawing/2014/main" val="1431135863"/>
                    </a:ext>
                  </a:extLst>
                </a:gridCol>
                <a:gridCol w="849935">
                  <a:extLst>
                    <a:ext uri="{9D8B030D-6E8A-4147-A177-3AD203B41FA5}">
                      <a16:colId xmlns:a16="http://schemas.microsoft.com/office/drawing/2014/main" val="980328279"/>
                    </a:ext>
                  </a:extLst>
                </a:gridCol>
                <a:gridCol w="849935">
                  <a:extLst>
                    <a:ext uri="{9D8B030D-6E8A-4147-A177-3AD203B41FA5}">
                      <a16:colId xmlns:a16="http://schemas.microsoft.com/office/drawing/2014/main" val="1551041660"/>
                    </a:ext>
                  </a:extLst>
                </a:gridCol>
                <a:gridCol w="849935">
                  <a:extLst>
                    <a:ext uri="{9D8B030D-6E8A-4147-A177-3AD203B41FA5}">
                      <a16:colId xmlns:a16="http://schemas.microsoft.com/office/drawing/2014/main" val="920188497"/>
                    </a:ext>
                  </a:extLst>
                </a:gridCol>
                <a:gridCol w="849935">
                  <a:extLst>
                    <a:ext uri="{9D8B030D-6E8A-4147-A177-3AD203B41FA5}">
                      <a16:colId xmlns:a16="http://schemas.microsoft.com/office/drawing/2014/main" val="875970527"/>
                    </a:ext>
                  </a:extLst>
                </a:gridCol>
              </a:tblGrid>
              <a:tr h="206430"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de repas 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37666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2022/2023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2023/2024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2024/2025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175748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 repas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 repas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 repas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212984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Repas/avantages nature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00139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subvention Restauration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600833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Aides à l'emploi + MAD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821430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 produits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335062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 imputables au forfait 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681763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Achats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949564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Services extérieurs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276273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Autres services extérieurs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553325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impots et taxes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349975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 de personnel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514584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autres :  loyer, amortissements ,,,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659921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 charges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67073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249348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Résultat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577084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r" fontAlgn="b"/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55864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Amortissement + provisions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63168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Reprise de provision - fonds dédiés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15539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Remboursement en capital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064096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r" fontAlgn="b"/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988935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Capacité de l'OGEC à investir 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00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61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financier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42"/>
            <a:ext cx="10515600" cy="4351338"/>
          </a:xfrm>
        </p:spPr>
        <p:txBody>
          <a:bodyPr/>
          <a:lstStyle/>
          <a:p>
            <a:r>
              <a:rPr lang="fr-FR" dirty="0"/>
              <a:t>Présentation du résultat de la garderie</a:t>
            </a: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(copie de l’onglet garderie)</a:t>
            </a:r>
            <a:endParaRPr lang="fr-FR" sz="1400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A8DCEE0-2672-44ED-AE5C-B70C58A99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662654"/>
              </p:ext>
            </p:extLst>
          </p:nvPr>
        </p:nvGraphicFramePr>
        <p:xfrm>
          <a:off x="2656114" y="1904004"/>
          <a:ext cx="6376697" cy="4871257"/>
        </p:xfrm>
        <a:graphic>
          <a:graphicData uri="http://schemas.openxmlformats.org/drawingml/2006/table">
            <a:tbl>
              <a:tblPr/>
              <a:tblGrid>
                <a:gridCol w="1741511">
                  <a:extLst>
                    <a:ext uri="{9D8B030D-6E8A-4147-A177-3AD203B41FA5}">
                      <a16:colId xmlns:a16="http://schemas.microsoft.com/office/drawing/2014/main" val="1129412608"/>
                    </a:ext>
                  </a:extLst>
                </a:gridCol>
                <a:gridCol w="979601">
                  <a:extLst>
                    <a:ext uri="{9D8B030D-6E8A-4147-A177-3AD203B41FA5}">
                      <a16:colId xmlns:a16="http://schemas.microsoft.com/office/drawing/2014/main" val="2681514934"/>
                    </a:ext>
                  </a:extLst>
                </a:gridCol>
                <a:gridCol w="565461">
                  <a:extLst>
                    <a:ext uri="{9D8B030D-6E8A-4147-A177-3AD203B41FA5}">
                      <a16:colId xmlns:a16="http://schemas.microsoft.com/office/drawing/2014/main" val="2462347396"/>
                    </a:ext>
                  </a:extLst>
                </a:gridCol>
                <a:gridCol w="979601">
                  <a:extLst>
                    <a:ext uri="{9D8B030D-6E8A-4147-A177-3AD203B41FA5}">
                      <a16:colId xmlns:a16="http://schemas.microsoft.com/office/drawing/2014/main" val="1514477786"/>
                    </a:ext>
                  </a:extLst>
                </a:gridCol>
                <a:gridCol w="565461">
                  <a:extLst>
                    <a:ext uri="{9D8B030D-6E8A-4147-A177-3AD203B41FA5}">
                      <a16:colId xmlns:a16="http://schemas.microsoft.com/office/drawing/2014/main" val="1597151213"/>
                    </a:ext>
                  </a:extLst>
                </a:gridCol>
                <a:gridCol w="979601">
                  <a:extLst>
                    <a:ext uri="{9D8B030D-6E8A-4147-A177-3AD203B41FA5}">
                      <a16:colId xmlns:a16="http://schemas.microsoft.com/office/drawing/2014/main" val="1132231532"/>
                    </a:ext>
                  </a:extLst>
                </a:gridCol>
                <a:gridCol w="565461">
                  <a:extLst>
                    <a:ext uri="{9D8B030D-6E8A-4147-A177-3AD203B41FA5}">
                      <a16:colId xmlns:a16="http://schemas.microsoft.com/office/drawing/2014/main" val="1178337578"/>
                    </a:ext>
                  </a:extLst>
                </a:gridCol>
              </a:tblGrid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d'heure facturées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67591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2022/2023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2023/2024</a:t>
                      </a:r>
                    </a:p>
                  </a:txBody>
                  <a:tcPr marL="7007" marR="7007" marT="700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2024/2025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778746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 H/Garderie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 H/Garderie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 H/Garderie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211265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Facturation Garderie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-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209323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subvention Périscolaire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932049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Aides à l'emploi+ MAD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97084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 produits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910416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 imputables au forfait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810720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Achats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259434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Services extérieurs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326074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Autres services extérieurs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731560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impots et taxes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855318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 de personnel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938388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Amortissement + provisions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269347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 charges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656232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contrôle</a:t>
                      </a: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contrôle</a:t>
                      </a: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contrôle</a:t>
                      </a: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401483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Résultat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202491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619919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Amortissement + provisions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278351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Reprise de provision - fonds dédiés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607761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Remboursement en capital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091188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r" fontAlgn="b"/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65608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Capacité de l'OGEC à investir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4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8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financier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Présentation du Compte de résultat</a:t>
            </a: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(copie de l’onglet synthèse)</a:t>
            </a:r>
            <a:endParaRPr lang="fr-FR" sz="1400" dirty="0"/>
          </a:p>
          <a:p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BD360A6-5FE5-4709-8FE8-87E128977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722159"/>
              </p:ext>
            </p:extLst>
          </p:nvPr>
        </p:nvGraphicFramePr>
        <p:xfrm>
          <a:off x="1994263" y="2851081"/>
          <a:ext cx="7283086" cy="2635318"/>
        </p:xfrm>
        <a:graphic>
          <a:graphicData uri="http://schemas.openxmlformats.org/drawingml/2006/table">
            <a:tbl>
              <a:tblPr/>
              <a:tblGrid>
                <a:gridCol w="4528978">
                  <a:extLst>
                    <a:ext uri="{9D8B030D-6E8A-4147-A177-3AD203B41FA5}">
                      <a16:colId xmlns:a16="http://schemas.microsoft.com/office/drawing/2014/main" val="2656687969"/>
                    </a:ext>
                  </a:extLst>
                </a:gridCol>
                <a:gridCol w="1550461">
                  <a:extLst>
                    <a:ext uri="{9D8B030D-6E8A-4147-A177-3AD203B41FA5}">
                      <a16:colId xmlns:a16="http://schemas.microsoft.com/office/drawing/2014/main" val="3022991338"/>
                    </a:ext>
                  </a:extLst>
                </a:gridCol>
                <a:gridCol w="1203647">
                  <a:extLst>
                    <a:ext uri="{9D8B030D-6E8A-4147-A177-3AD203B41FA5}">
                      <a16:colId xmlns:a16="http://schemas.microsoft.com/office/drawing/2014/main" val="3066435094"/>
                    </a:ext>
                  </a:extLst>
                </a:gridCol>
              </a:tblGrid>
              <a:tr h="376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 Produits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-   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254006"/>
                  </a:ext>
                </a:extLst>
              </a:tr>
              <a:tr h="376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 Charges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-   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887687"/>
                  </a:ext>
                </a:extLst>
              </a:tr>
              <a:tr h="376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Résultats exceptionnels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415971"/>
                  </a:ext>
                </a:extLst>
              </a:tr>
              <a:tr h="376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 du Résultat exceptionnel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307910"/>
                  </a:ext>
                </a:extLst>
              </a:tr>
              <a:tr h="376474"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334615"/>
                  </a:ext>
                </a:extLst>
              </a:tr>
              <a:tr h="376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Résultat général OGEC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299039"/>
                  </a:ext>
                </a:extLst>
              </a:tr>
              <a:tr h="376474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contrôle résultat général OGEC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b="0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469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90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790FB-7424-416A-A662-0D95BF23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Affectation du résultat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A235F1-2BB6-4B9D-927C-C4AACE7E6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ffecter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le bénéfice – la perte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de l’exercice qui s’élève à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XXXXXX </a:t>
            </a:r>
          </a:p>
          <a:p>
            <a:pPr marL="0" indent="0" algn="just">
              <a:buNone/>
            </a:pPr>
            <a:r>
              <a:rPr lang="fr-FR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au compte de « report à nouveau »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(par défaut)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pour sa totalité. </a:t>
            </a:r>
            <a:endParaRPr lang="fr-FR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721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790FB-7424-416A-A662-0D95BF23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Quitus aux administrateurs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A235F1-2BB6-4B9D-927C-C4AACE7E6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>
                <a:effectLst/>
                <a:latin typeface="Calibri" panose="020F0502020204030204" pitchFamily="34" charset="0"/>
                <a:ea typeface="Times" panose="02020603050405020304" pitchFamily="18" charset="0"/>
              </a:rPr>
              <a:t>Donner quitus entier et sans réserve de l’exécution </a:t>
            </a:r>
          </a:p>
          <a:p>
            <a:pPr marL="0" indent="0" algn="just">
              <a:buNone/>
            </a:pPr>
            <a:r>
              <a:rPr lang="fr-FR" dirty="0">
                <a:effectLst/>
                <a:latin typeface="Calibri" panose="020F0502020204030204" pitchFamily="34" charset="0"/>
                <a:ea typeface="Times" panose="02020603050405020304" pitchFamily="18" charset="0"/>
              </a:rPr>
              <a:t>de leur mandat d’administrateurs pour l’exercice écoulé.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25264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prévisionnel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Budget de fonctionnement</a:t>
            </a: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(copie de l’onglet HC forfait communal)</a:t>
            </a:r>
            <a:endParaRPr lang="fr-FR" sz="1400" dirty="0"/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58F38D9-2356-4310-B627-5F3A47C95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046125"/>
              </p:ext>
            </p:extLst>
          </p:nvPr>
        </p:nvGraphicFramePr>
        <p:xfrm>
          <a:off x="339634" y="2753833"/>
          <a:ext cx="11353802" cy="2596421"/>
        </p:xfrm>
        <a:graphic>
          <a:graphicData uri="http://schemas.openxmlformats.org/drawingml/2006/table">
            <a:tbl>
              <a:tblPr/>
              <a:tblGrid>
                <a:gridCol w="2182940">
                  <a:extLst>
                    <a:ext uri="{9D8B030D-6E8A-4147-A177-3AD203B41FA5}">
                      <a16:colId xmlns:a16="http://schemas.microsoft.com/office/drawing/2014/main" val="1817389748"/>
                    </a:ext>
                  </a:extLst>
                </a:gridCol>
                <a:gridCol w="702555">
                  <a:extLst>
                    <a:ext uri="{9D8B030D-6E8A-4147-A177-3AD203B41FA5}">
                      <a16:colId xmlns:a16="http://schemas.microsoft.com/office/drawing/2014/main" val="1453638315"/>
                    </a:ext>
                  </a:extLst>
                </a:gridCol>
                <a:gridCol w="940923">
                  <a:extLst>
                    <a:ext uri="{9D8B030D-6E8A-4147-A177-3AD203B41FA5}">
                      <a16:colId xmlns:a16="http://schemas.microsoft.com/office/drawing/2014/main" val="1549116996"/>
                    </a:ext>
                  </a:extLst>
                </a:gridCol>
                <a:gridCol w="940923">
                  <a:extLst>
                    <a:ext uri="{9D8B030D-6E8A-4147-A177-3AD203B41FA5}">
                      <a16:colId xmlns:a16="http://schemas.microsoft.com/office/drawing/2014/main" val="3047928597"/>
                    </a:ext>
                  </a:extLst>
                </a:gridCol>
                <a:gridCol w="940923">
                  <a:extLst>
                    <a:ext uri="{9D8B030D-6E8A-4147-A177-3AD203B41FA5}">
                      <a16:colId xmlns:a16="http://schemas.microsoft.com/office/drawing/2014/main" val="3584129735"/>
                    </a:ext>
                  </a:extLst>
                </a:gridCol>
                <a:gridCol w="940923">
                  <a:extLst>
                    <a:ext uri="{9D8B030D-6E8A-4147-A177-3AD203B41FA5}">
                      <a16:colId xmlns:a16="http://schemas.microsoft.com/office/drawing/2014/main" val="3609456637"/>
                    </a:ext>
                  </a:extLst>
                </a:gridCol>
                <a:gridCol w="940923">
                  <a:extLst>
                    <a:ext uri="{9D8B030D-6E8A-4147-A177-3AD203B41FA5}">
                      <a16:colId xmlns:a16="http://schemas.microsoft.com/office/drawing/2014/main" val="1972361192"/>
                    </a:ext>
                  </a:extLst>
                </a:gridCol>
                <a:gridCol w="940923">
                  <a:extLst>
                    <a:ext uri="{9D8B030D-6E8A-4147-A177-3AD203B41FA5}">
                      <a16:colId xmlns:a16="http://schemas.microsoft.com/office/drawing/2014/main" val="3671578483"/>
                    </a:ext>
                  </a:extLst>
                </a:gridCol>
                <a:gridCol w="940923">
                  <a:extLst>
                    <a:ext uri="{9D8B030D-6E8A-4147-A177-3AD203B41FA5}">
                      <a16:colId xmlns:a16="http://schemas.microsoft.com/office/drawing/2014/main" val="2849521680"/>
                    </a:ext>
                  </a:extLst>
                </a:gridCol>
                <a:gridCol w="940923">
                  <a:extLst>
                    <a:ext uri="{9D8B030D-6E8A-4147-A177-3AD203B41FA5}">
                      <a16:colId xmlns:a16="http://schemas.microsoft.com/office/drawing/2014/main" val="195961065"/>
                    </a:ext>
                  </a:extLst>
                </a:gridCol>
                <a:gridCol w="940923">
                  <a:extLst>
                    <a:ext uri="{9D8B030D-6E8A-4147-A177-3AD203B41FA5}">
                      <a16:colId xmlns:a16="http://schemas.microsoft.com/office/drawing/2014/main" val="6026638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2022/2023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2023/2024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2024/2025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578662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 élève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 élève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 élève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995764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Forfait de la commune de l'OGEC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931022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Forfait autres communes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€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€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€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964436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Forfaits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 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 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- 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972479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 imputables au forfait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701349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Achats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29158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Services extérieurs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83218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Autres services extérieurs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852005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impots et taxes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164904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 de personnel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135717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provision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93757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 charges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 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 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- 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627268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895454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Résultat du forfait 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- 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</a:t>
                      </a:r>
                    </a:p>
                  </a:txBody>
                  <a:tcPr marL="8715" marR="8715" marT="8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15" marR="8715" marT="8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976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82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prévisionnel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Budget d’investissement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(copie de l’onglet synthèse)</a:t>
            </a:r>
            <a:endParaRPr lang="fr-FR" sz="1400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0FE62C5-0228-468E-9136-2132FC04B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195157"/>
              </p:ext>
            </p:extLst>
          </p:nvPr>
        </p:nvGraphicFramePr>
        <p:xfrm>
          <a:off x="1254034" y="2448712"/>
          <a:ext cx="9509758" cy="4044163"/>
        </p:xfrm>
        <a:graphic>
          <a:graphicData uri="http://schemas.openxmlformats.org/drawingml/2006/table">
            <a:tbl>
              <a:tblPr/>
              <a:tblGrid>
                <a:gridCol w="3399624">
                  <a:extLst>
                    <a:ext uri="{9D8B030D-6E8A-4147-A177-3AD203B41FA5}">
                      <a16:colId xmlns:a16="http://schemas.microsoft.com/office/drawing/2014/main" val="302507438"/>
                    </a:ext>
                  </a:extLst>
                </a:gridCol>
                <a:gridCol w="1163834">
                  <a:extLst>
                    <a:ext uri="{9D8B030D-6E8A-4147-A177-3AD203B41FA5}">
                      <a16:colId xmlns:a16="http://schemas.microsoft.com/office/drawing/2014/main" val="999220184"/>
                    </a:ext>
                  </a:extLst>
                </a:gridCol>
                <a:gridCol w="903504">
                  <a:extLst>
                    <a:ext uri="{9D8B030D-6E8A-4147-A177-3AD203B41FA5}">
                      <a16:colId xmlns:a16="http://schemas.microsoft.com/office/drawing/2014/main" val="2025917762"/>
                    </a:ext>
                  </a:extLst>
                </a:gridCol>
                <a:gridCol w="1117894">
                  <a:extLst>
                    <a:ext uri="{9D8B030D-6E8A-4147-A177-3AD203B41FA5}">
                      <a16:colId xmlns:a16="http://schemas.microsoft.com/office/drawing/2014/main" val="3825800680"/>
                    </a:ext>
                  </a:extLst>
                </a:gridCol>
                <a:gridCol w="903504">
                  <a:extLst>
                    <a:ext uri="{9D8B030D-6E8A-4147-A177-3AD203B41FA5}">
                      <a16:colId xmlns:a16="http://schemas.microsoft.com/office/drawing/2014/main" val="622490145"/>
                    </a:ext>
                  </a:extLst>
                </a:gridCol>
                <a:gridCol w="1117894">
                  <a:extLst>
                    <a:ext uri="{9D8B030D-6E8A-4147-A177-3AD203B41FA5}">
                      <a16:colId xmlns:a16="http://schemas.microsoft.com/office/drawing/2014/main" val="603974316"/>
                    </a:ext>
                  </a:extLst>
                </a:gridCol>
                <a:gridCol w="903504">
                  <a:extLst>
                    <a:ext uri="{9D8B030D-6E8A-4147-A177-3AD203B41FA5}">
                      <a16:colId xmlns:a16="http://schemas.microsoft.com/office/drawing/2014/main" val="2754488778"/>
                    </a:ext>
                  </a:extLst>
                </a:gridCol>
              </a:tblGrid>
              <a:tr h="2108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 d'investissement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coût /élève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coût /élève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coût /élève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73387"/>
                  </a:ext>
                </a:extLst>
              </a:tr>
              <a:tr h="2108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965205"/>
                  </a:ext>
                </a:extLst>
              </a:tr>
              <a:tr h="2108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Contribution investissement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      -   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      -   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      -   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69685"/>
                  </a:ext>
                </a:extLst>
              </a:tr>
              <a:tr h="2108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Restauration scolaire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09681"/>
                  </a:ext>
                </a:extLst>
              </a:tr>
              <a:tr h="2108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dont subvention municipale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519493"/>
                  </a:ext>
                </a:extLst>
              </a:tr>
              <a:tr h="2108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Accueil périscolaire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723858"/>
                  </a:ext>
                </a:extLst>
              </a:tr>
              <a:tr h="2108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dont subvention municipale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212951"/>
                  </a:ext>
                </a:extLst>
              </a:tr>
              <a:tr h="2108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Manifestations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-   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-   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-   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290687"/>
                  </a:ext>
                </a:extLst>
              </a:tr>
              <a:tr h="2108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dont Don APEL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311734"/>
                  </a:ext>
                </a:extLst>
              </a:tr>
              <a:tr h="2108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dont subvention conseil départemental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2503"/>
                  </a:ext>
                </a:extLst>
              </a:tr>
              <a:tr h="2108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688139"/>
                  </a:ext>
                </a:extLst>
              </a:tr>
              <a:tr h="2108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amortissements/ locations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73926"/>
                  </a:ext>
                </a:extLst>
              </a:tr>
              <a:tr h="2108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dont subvention municipale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168084"/>
                  </a:ext>
                </a:extLst>
              </a:tr>
              <a:tr h="2108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Divers OGEC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052925"/>
                  </a:ext>
                </a:extLst>
              </a:tr>
              <a:tr h="2108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dont Solidarité UDOGEC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969991"/>
                  </a:ext>
                </a:extLst>
              </a:tr>
              <a:tr h="2108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 : REPRISE PROVISION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907468"/>
                  </a:ext>
                </a:extLst>
              </a:tr>
              <a:tr h="45899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Capacité de l'OGEC à investir avec manifestations et autres activités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€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745430"/>
                  </a:ext>
                </a:extLst>
              </a:tr>
              <a:tr h="2108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Solidarité UDOGEC versée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  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  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   €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3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07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prévisionnel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1" y="1468573"/>
            <a:ext cx="10515600" cy="435133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Cantine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(copie de l’onglet restauration)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631BCAA-9E3F-405E-B0FF-1DE9C6CBE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408913"/>
              </p:ext>
            </p:extLst>
          </p:nvPr>
        </p:nvGraphicFramePr>
        <p:xfrm>
          <a:off x="3458091" y="2023015"/>
          <a:ext cx="5275817" cy="4747890"/>
        </p:xfrm>
        <a:graphic>
          <a:graphicData uri="http://schemas.openxmlformats.org/drawingml/2006/table">
            <a:tbl>
              <a:tblPr/>
              <a:tblGrid>
                <a:gridCol w="1876077">
                  <a:extLst>
                    <a:ext uri="{9D8B030D-6E8A-4147-A177-3AD203B41FA5}">
                      <a16:colId xmlns:a16="http://schemas.microsoft.com/office/drawing/2014/main" val="820790235"/>
                    </a:ext>
                  </a:extLst>
                </a:gridCol>
                <a:gridCol w="849935">
                  <a:extLst>
                    <a:ext uri="{9D8B030D-6E8A-4147-A177-3AD203B41FA5}">
                      <a16:colId xmlns:a16="http://schemas.microsoft.com/office/drawing/2014/main" val="980328279"/>
                    </a:ext>
                  </a:extLst>
                </a:gridCol>
                <a:gridCol w="849935">
                  <a:extLst>
                    <a:ext uri="{9D8B030D-6E8A-4147-A177-3AD203B41FA5}">
                      <a16:colId xmlns:a16="http://schemas.microsoft.com/office/drawing/2014/main" val="1551041660"/>
                    </a:ext>
                  </a:extLst>
                </a:gridCol>
                <a:gridCol w="849935">
                  <a:extLst>
                    <a:ext uri="{9D8B030D-6E8A-4147-A177-3AD203B41FA5}">
                      <a16:colId xmlns:a16="http://schemas.microsoft.com/office/drawing/2014/main" val="920188497"/>
                    </a:ext>
                  </a:extLst>
                </a:gridCol>
                <a:gridCol w="849935">
                  <a:extLst>
                    <a:ext uri="{9D8B030D-6E8A-4147-A177-3AD203B41FA5}">
                      <a16:colId xmlns:a16="http://schemas.microsoft.com/office/drawing/2014/main" val="875970527"/>
                    </a:ext>
                  </a:extLst>
                </a:gridCol>
              </a:tblGrid>
              <a:tr h="206430"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de repas 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37666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2023/2024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2024/2025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175748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 repas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 repas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212984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Repas/avantages nature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00139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subvention Restauration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600833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Aides à l'emploi + MAD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821430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 produits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335062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 imputables au forfait 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681763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Achats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949564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Services extérieurs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276273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Autres services extérieurs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553325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impots et taxes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349975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 de personnel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514584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autres :  loyer, amortissements ,,,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659921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 charges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67073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249348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Résultat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577084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r" fontAlgn="b"/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55864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Amortissement + provisions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63168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Reprise de provision - fonds dédiés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15539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Remboursement en capital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064096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r" fontAlgn="b"/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988935"/>
                  </a:ext>
                </a:extLst>
              </a:tr>
              <a:tr h="20643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Capacité de l'OGEC à investir 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7" marR="7007" marT="7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00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282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prévisionnel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68" y="1451156"/>
            <a:ext cx="10515600" cy="435133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Garderie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(copie de l’onglet garderie)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fr-FR" sz="28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00BF170-9EBC-46A4-A3FF-5D6C8EC46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500967"/>
              </p:ext>
            </p:extLst>
          </p:nvPr>
        </p:nvGraphicFramePr>
        <p:xfrm>
          <a:off x="3596640" y="1881051"/>
          <a:ext cx="4831635" cy="4872446"/>
        </p:xfrm>
        <a:graphic>
          <a:graphicData uri="http://schemas.openxmlformats.org/drawingml/2006/table">
            <a:tbl>
              <a:tblPr/>
              <a:tblGrid>
                <a:gridCol w="1741511">
                  <a:extLst>
                    <a:ext uri="{9D8B030D-6E8A-4147-A177-3AD203B41FA5}">
                      <a16:colId xmlns:a16="http://schemas.microsoft.com/office/drawing/2014/main" val="1129412608"/>
                    </a:ext>
                  </a:extLst>
                </a:gridCol>
                <a:gridCol w="979601">
                  <a:extLst>
                    <a:ext uri="{9D8B030D-6E8A-4147-A177-3AD203B41FA5}">
                      <a16:colId xmlns:a16="http://schemas.microsoft.com/office/drawing/2014/main" val="1514477786"/>
                    </a:ext>
                  </a:extLst>
                </a:gridCol>
                <a:gridCol w="565461">
                  <a:extLst>
                    <a:ext uri="{9D8B030D-6E8A-4147-A177-3AD203B41FA5}">
                      <a16:colId xmlns:a16="http://schemas.microsoft.com/office/drawing/2014/main" val="1597151213"/>
                    </a:ext>
                  </a:extLst>
                </a:gridCol>
                <a:gridCol w="979601">
                  <a:extLst>
                    <a:ext uri="{9D8B030D-6E8A-4147-A177-3AD203B41FA5}">
                      <a16:colId xmlns:a16="http://schemas.microsoft.com/office/drawing/2014/main" val="1132231532"/>
                    </a:ext>
                  </a:extLst>
                </a:gridCol>
                <a:gridCol w="565461">
                  <a:extLst>
                    <a:ext uri="{9D8B030D-6E8A-4147-A177-3AD203B41FA5}">
                      <a16:colId xmlns:a16="http://schemas.microsoft.com/office/drawing/2014/main" val="1178337578"/>
                    </a:ext>
                  </a:extLst>
                </a:gridCol>
              </a:tblGrid>
              <a:tr h="21095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d'heure facturées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67591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2023/2024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2024/2025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778746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 H/Garderie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 H/Garderie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211265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Facturation Garderie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-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209323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subvention Périscolaire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932049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Aides à l'emploi+ MAD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97084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 produits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910416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 imputables au forfait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810720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Achats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259434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Services extérieurs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326074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Autres services extérieurs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731560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impots et taxes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855318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 de personnel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938388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Amortissement + provisions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269347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 charges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656232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contrôle</a:t>
                      </a: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contrôle</a:t>
                      </a: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401483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Résultat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202491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619919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Amortissement + provisions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 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278351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Reprise de provision - fonds dédiés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607761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Remboursement en capital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091188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r" fontAlgn="b"/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0" marR="6940" marT="6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65608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Capacité de l'OGEC à investir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€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4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842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prévisionnel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Compte de résultat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compléter</a:t>
            </a:r>
          </a:p>
          <a:p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F9B2C8C-8962-4361-8427-F43C1893C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234269"/>
              </p:ext>
            </p:extLst>
          </p:nvPr>
        </p:nvGraphicFramePr>
        <p:xfrm>
          <a:off x="2211977" y="2494030"/>
          <a:ext cx="8011886" cy="3271044"/>
        </p:xfrm>
        <a:graphic>
          <a:graphicData uri="http://schemas.openxmlformats.org/drawingml/2006/table">
            <a:tbl>
              <a:tblPr/>
              <a:tblGrid>
                <a:gridCol w="4982181">
                  <a:extLst>
                    <a:ext uri="{9D8B030D-6E8A-4147-A177-3AD203B41FA5}">
                      <a16:colId xmlns:a16="http://schemas.microsoft.com/office/drawing/2014/main" val="2656687969"/>
                    </a:ext>
                  </a:extLst>
                </a:gridCol>
                <a:gridCol w="1705612">
                  <a:extLst>
                    <a:ext uri="{9D8B030D-6E8A-4147-A177-3AD203B41FA5}">
                      <a16:colId xmlns:a16="http://schemas.microsoft.com/office/drawing/2014/main" val="3022991338"/>
                    </a:ext>
                  </a:extLst>
                </a:gridCol>
                <a:gridCol w="1324093">
                  <a:extLst>
                    <a:ext uri="{9D8B030D-6E8A-4147-A177-3AD203B41FA5}">
                      <a16:colId xmlns:a16="http://schemas.microsoft.com/office/drawing/2014/main" val="3066435094"/>
                    </a:ext>
                  </a:extLst>
                </a:gridCol>
              </a:tblGrid>
              <a:tr h="4672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 Produits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-   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254006"/>
                  </a:ext>
                </a:extLst>
              </a:tr>
              <a:tr h="4672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 Charges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-   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887687"/>
                  </a:ext>
                </a:extLst>
              </a:tr>
              <a:tr h="4672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Résultats exceptionnels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415971"/>
                  </a:ext>
                </a:extLst>
              </a:tr>
              <a:tr h="4672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 du Résultat exceptionnel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307910"/>
                  </a:ext>
                </a:extLst>
              </a:tr>
              <a:tr h="467292"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334615"/>
                  </a:ext>
                </a:extLst>
              </a:tr>
              <a:tr h="4672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Résultat général OGEC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299039"/>
                  </a:ext>
                </a:extLst>
              </a:tr>
              <a:tr h="467292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contrôle résultat général OGEC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b="0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469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21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F9736-E592-7721-E83C-BD172D6B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3A472E-EF60-B0F9-3843-7C76F3964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49272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3600" dirty="0"/>
              <a:t>Accueil du/de la Président(e)</a:t>
            </a:r>
          </a:p>
          <a:p>
            <a:pPr marL="0" indent="0">
              <a:buNone/>
            </a:pPr>
            <a:endParaRPr lang="fr-FR" sz="36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Présentation de l’OGEC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Rapport d’activités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Rapport financier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Affectation du résultat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Quitus aux administrateurs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Budget prévisionnel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Rapport d’orientation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Vote des rapports et du budget prévisionnel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Election du CA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Mot du chef d’établissement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Résultats des votes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3800" dirty="0"/>
              <a:t>Temps de convivialité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818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7ACF3-EA08-1905-284D-73CF33F5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d’orientation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187D61-187E-4D57-0B46-C351D5B72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Conseils:</a:t>
            </a:r>
          </a:p>
          <a:p>
            <a:r>
              <a:rPr lang="fr-FR" dirty="0"/>
              <a:t>Nommer les objectifs et projets pour l’année en cours, </a:t>
            </a:r>
          </a:p>
          <a:p>
            <a:r>
              <a:rPr lang="fr-FR" dirty="0"/>
              <a:t>les chantiers à conduire </a:t>
            </a:r>
          </a:p>
          <a:p>
            <a:r>
              <a:rPr lang="fr-FR" dirty="0"/>
              <a:t>les moyens que se donne l’OGEC pour les atteindre</a:t>
            </a:r>
          </a:p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Présentation par le/la président(e)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438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7ACF3-EA08-1905-284D-73CF33F5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Votes des Rapports </a:t>
            </a:r>
            <a:br>
              <a:rPr lang="fr-FR" dirty="0"/>
            </a:br>
            <a:r>
              <a:rPr lang="fr-FR" dirty="0"/>
              <a:t>et du budget prévisionnel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187D61-187E-4D57-0B46-C351D5B7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1233"/>
            <a:ext cx="7421880" cy="3806367"/>
          </a:xfrm>
        </p:spPr>
        <p:txBody>
          <a:bodyPr>
            <a:normAutofit/>
          </a:bodyPr>
          <a:lstStyle/>
          <a:p>
            <a:r>
              <a:rPr lang="fr-FR" sz="3600" dirty="0"/>
              <a:t>Rapport d’activités</a:t>
            </a:r>
          </a:p>
          <a:p>
            <a:r>
              <a:rPr lang="fr-FR" sz="3600" dirty="0"/>
              <a:t>Rapport financier</a:t>
            </a:r>
          </a:p>
          <a:p>
            <a:r>
              <a:rPr lang="fr-FR" sz="3600" dirty="0"/>
              <a:t>Affectation du résultat</a:t>
            </a:r>
          </a:p>
          <a:p>
            <a:r>
              <a:rPr lang="fr-FR" sz="3600" dirty="0"/>
              <a:t>Rapport d’orientation</a:t>
            </a:r>
          </a:p>
          <a:p>
            <a:r>
              <a:rPr lang="fr-FR" sz="3600" dirty="0"/>
              <a:t>Quitus aux administrateurs</a:t>
            </a:r>
          </a:p>
          <a:p>
            <a:r>
              <a:rPr lang="fr-FR" sz="3600" dirty="0"/>
              <a:t>Budget prévisionnel 2025/2026</a:t>
            </a:r>
          </a:p>
        </p:txBody>
      </p:sp>
    </p:spTree>
    <p:extLst>
      <p:ext uri="{BB962C8B-B14F-4D97-AF65-F5344CB8AC3E}">
        <p14:creationId xmlns:p14="http://schemas.microsoft.com/office/powerpoint/2010/main" val="2554418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6D78B-9176-AFBF-AC6C-952A970B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conseil d’Administration de l’OGEC</a:t>
            </a:r>
            <a:br>
              <a:rPr lang="fr-FR" dirty="0"/>
            </a:br>
            <a:r>
              <a:rPr lang="fr-FR" dirty="0"/>
              <a:t>Tiers sortant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2351EC41-4DEF-A8F6-8A9F-50E91CAA22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975890"/>
              </p:ext>
            </p:extLst>
          </p:nvPr>
        </p:nvGraphicFramePr>
        <p:xfrm>
          <a:off x="838200" y="2834293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5034821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9446125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2153243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43286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NOM Prénom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Fonction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Tiers sortant (oui/non)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Candidat (oui/non)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48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87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2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2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1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273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53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592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6D78B-9176-AFBF-AC6C-952A970B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conseil d’Administration de l’OGEC</a:t>
            </a:r>
            <a:br>
              <a:rPr lang="fr-FR" dirty="0"/>
            </a:br>
            <a:r>
              <a:rPr lang="fr-FR" dirty="0"/>
              <a:t>Présentation des nouvelles candidatures et vote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2351EC41-4DEF-A8F6-8A9F-50E91CAA22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143741"/>
              </p:ext>
            </p:extLst>
          </p:nvPr>
        </p:nvGraphicFramePr>
        <p:xfrm>
          <a:off x="4354398" y="2626904"/>
          <a:ext cx="26289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503482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NOM Prénom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48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87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2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2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1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273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53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09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C7DF55-A995-CB9B-57CA-AA29DE01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mot du chef d’établissement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A9F187-C858-DFD9-96EF-4785233BB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77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23644-F4F8-A28F-D123-B0E037EBF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des votes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2519EE-BFB3-24DB-9D08-7AF8E4A5D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81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9E020-A636-D235-D46B-8D6E2B4781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426CCC-6B6B-3612-6CE6-84B1502A7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Temps convivial</a:t>
            </a:r>
          </a:p>
        </p:txBody>
      </p:sp>
    </p:spTree>
    <p:extLst>
      <p:ext uri="{BB962C8B-B14F-4D97-AF65-F5344CB8AC3E}">
        <p14:creationId xmlns:p14="http://schemas.microsoft.com/office/powerpoint/2010/main" val="321024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2F59E3-43E4-BDDD-F206-C113C3C0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l’OGEC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4414FD-4A21-6622-0410-5417A0C2C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Présentation de l’équipe OGEC</a:t>
            </a:r>
          </a:p>
          <a:p>
            <a:r>
              <a:rPr lang="fr-FR" dirty="0"/>
              <a:t>Les missions de l’OGEC:</a:t>
            </a:r>
            <a:endParaRPr lang="fr-FR" sz="2000" i="0" dirty="0">
              <a:solidFill>
                <a:srgbClr val="424242"/>
              </a:solidFill>
              <a:effectLst/>
            </a:endParaRPr>
          </a:p>
          <a:p>
            <a:pPr marL="0" indent="0">
              <a:buNone/>
            </a:pPr>
            <a:r>
              <a:rPr lang="fr-FR" sz="2000" i="0" dirty="0">
                <a:solidFill>
                  <a:srgbClr val="424242"/>
                </a:solidFill>
                <a:effectLst/>
              </a:rPr>
              <a:t>L'</a:t>
            </a:r>
            <a:r>
              <a:rPr lang="fr-FR" sz="2000" i="0" dirty="0" err="1">
                <a:solidFill>
                  <a:srgbClr val="424242"/>
                </a:solidFill>
                <a:effectLst/>
              </a:rPr>
              <a:t>Ogec</a:t>
            </a:r>
            <a:r>
              <a:rPr lang="fr-FR" sz="2000" i="0" dirty="0">
                <a:solidFill>
                  <a:srgbClr val="424242"/>
                </a:solidFill>
                <a:effectLst/>
              </a:rPr>
              <a:t> est l'association-support d'une école catholique. </a:t>
            </a:r>
          </a:p>
          <a:p>
            <a:pPr marL="0" indent="0">
              <a:buNone/>
            </a:pPr>
            <a:r>
              <a:rPr lang="fr-FR" sz="2000" i="0" dirty="0">
                <a:solidFill>
                  <a:srgbClr val="424242"/>
                </a:solidFill>
                <a:effectLst/>
              </a:rPr>
              <a:t>Elle donne les moyens humains, financiers et matériels de servir le projet éducatif porté par la communauté éducative autour du chef d'établissement.</a:t>
            </a:r>
          </a:p>
          <a:p>
            <a:pPr marL="0" indent="0">
              <a:buNone/>
            </a:pPr>
            <a:r>
              <a:rPr lang="fr-FR" sz="2000" b="0" i="0" dirty="0">
                <a:solidFill>
                  <a:srgbClr val="424242"/>
                </a:solidFill>
                <a:effectLst/>
              </a:rPr>
              <a:t>Il s'agit de l'association qui gère et représente juridiquement un établissement catholique d'enseignement sous contrat avec l'État.</a:t>
            </a:r>
          </a:p>
          <a:p>
            <a:pPr marL="0" indent="0" algn="just">
              <a:buNone/>
            </a:pPr>
            <a:r>
              <a:rPr lang="fr-FR" sz="2000" b="1" i="0" dirty="0">
                <a:solidFill>
                  <a:srgbClr val="424242"/>
                </a:solidFill>
                <a:effectLst/>
              </a:rPr>
              <a:t>Toute personne </a:t>
            </a:r>
            <a:r>
              <a:rPr lang="fr-FR" sz="2000" b="0" i="0" dirty="0">
                <a:solidFill>
                  <a:srgbClr val="424242"/>
                </a:solidFill>
                <a:effectLst/>
              </a:rPr>
              <a:t>qui veut œuvrer bénévolement au service de l’Enseignement catholique et qui manifeste un intérêt pour la gestion peut être membre </a:t>
            </a:r>
            <a:r>
              <a:rPr lang="fr-FR" sz="2000" dirty="0">
                <a:solidFill>
                  <a:srgbClr val="424242"/>
                </a:solidFill>
              </a:rPr>
              <a:t>O</a:t>
            </a:r>
            <a:r>
              <a:rPr lang="fr-FR" sz="2000" b="0" i="0" dirty="0">
                <a:solidFill>
                  <a:srgbClr val="424242"/>
                </a:solidFill>
                <a:effectLst/>
              </a:rPr>
              <a:t>GEC. Des compétences en la matière lui seront très utiles mais ne sont pas une nécessité en soi. </a:t>
            </a:r>
          </a:p>
          <a:p>
            <a:pPr marL="0" indent="0">
              <a:buNone/>
            </a:pPr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36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1478D7-4473-01D7-BA97-454AA80D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missions de l’OGEC</a:t>
            </a:r>
            <a:br>
              <a:rPr lang="fr-FR" dirty="0"/>
            </a:br>
            <a:r>
              <a:rPr lang="fr-FR" sz="1600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L’OGEC a la personnalité juridique et son rôle est d'assurer :</a:t>
            </a:r>
            <a:endParaRPr lang="fr-FR" sz="1600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16F1E99-97E1-022A-DC8B-920DF7EDF4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9104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45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7ACF3-EA08-1905-284D-73CF33F5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d’activités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187D61-187E-4D57-0B46-C351D5B72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Conseils: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Présenté par le/la secrétaire ou le/la Président(e) de l’OGEC</a:t>
            </a:r>
          </a:p>
          <a:p>
            <a:r>
              <a:rPr lang="fr-FR" dirty="0"/>
              <a:t>Présentation des activités réalisées par l’OGEC : travaux, gestion du personnel, négociation Forfait Communal, manifestations, ….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Insérer la liste succincte des faits, pour permettre à l’assemblée de suivre</a:t>
            </a:r>
          </a:p>
          <a:p>
            <a:r>
              <a:rPr lang="fr-FR" dirty="0"/>
              <a:t>Evitez la lecture systématique, préférez des commentaires en mettant en évidence les points forts. 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 garder un caractère attractif, recherchez des présentations courtes et dynamiques, alliant vidéo, photo, etc…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527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7ACF3-EA08-1905-284D-73CF33F5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Financier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187D61-187E-4D57-0B46-C351D5B72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Conseils:</a:t>
            </a:r>
          </a:p>
          <a:p>
            <a:r>
              <a:rPr lang="fr-FR" dirty="0"/>
              <a:t>Présenter les montants par section analytique. Pour plus de précision, indiquer la mise à disposition du grand livre pour qui souhaite avoir des informations plus précises.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Nommer les écarts avec le budget prévisionnel voté lors de la dernière AG et les expliquer</a:t>
            </a:r>
          </a:p>
          <a:p>
            <a:pPr lvl="1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Utiliser la fiche financière qui vous a été transmise, fichier Excel: Nom de la commune 2023-2024 (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cf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copie de la fiche financière sur les diapositives suivantes)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Présenter des éléments d’analyse permettant d’expliquer l’excédent ou le déficit</a:t>
            </a:r>
          </a:p>
          <a:p>
            <a:pPr lvl="1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Utiliser les éléments d’analyse transmise par votre gestionnaire comptable</a:t>
            </a:r>
          </a:p>
          <a:p>
            <a:pPr marL="457200" lvl="1" indent="0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Exemple : </a:t>
            </a:r>
          </a:p>
          <a:p>
            <a:pPr lvl="1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montant des contributions insuffisant – augmentation de certaines charges/ lesquelles?</a:t>
            </a:r>
          </a:p>
          <a:p>
            <a:pPr lvl="1"/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Forfait Communal insuffisant – nécessité de travailler avec la municipalité, …</a:t>
            </a:r>
          </a:p>
          <a:p>
            <a:pPr lvl="1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coût du repas facturé aux familles insuffisant/suffisant – augmentation de certaines charges/ lesquelles? …</a:t>
            </a:r>
          </a:p>
          <a:p>
            <a:pPr marL="457200" lvl="1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b="1" dirty="0"/>
              <a:t>Présenté par le/la Trésorier(</a:t>
            </a:r>
            <a:r>
              <a:rPr lang="fr-FR" b="1" dirty="0" err="1"/>
              <a:t>ière</a:t>
            </a:r>
            <a:r>
              <a:rPr lang="fr-FR" b="1" dirty="0"/>
              <a:t>)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870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financier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Présentation du budget de fonctionnement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(Copie de l’onglet HC et forfait communal)</a:t>
            </a: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0FC2524-5011-4FA9-803B-DB143DFB6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34670"/>
              </p:ext>
            </p:extLst>
          </p:nvPr>
        </p:nvGraphicFramePr>
        <p:xfrm>
          <a:off x="2551611" y="2605880"/>
          <a:ext cx="6836954" cy="3706020"/>
        </p:xfrm>
        <a:graphic>
          <a:graphicData uri="http://schemas.openxmlformats.org/drawingml/2006/table">
            <a:tbl>
              <a:tblPr/>
              <a:tblGrid>
                <a:gridCol w="3130605">
                  <a:extLst>
                    <a:ext uri="{9D8B030D-6E8A-4147-A177-3AD203B41FA5}">
                      <a16:colId xmlns:a16="http://schemas.microsoft.com/office/drawing/2014/main" val="163673532"/>
                    </a:ext>
                  </a:extLst>
                </a:gridCol>
                <a:gridCol w="1007551">
                  <a:extLst>
                    <a:ext uri="{9D8B030D-6E8A-4147-A177-3AD203B41FA5}">
                      <a16:colId xmlns:a16="http://schemas.microsoft.com/office/drawing/2014/main" val="13607005"/>
                    </a:ext>
                  </a:extLst>
                </a:gridCol>
                <a:gridCol w="1349399">
                  <a:extLst>
                    <a:ext uri="{9D8B030D-6E8A-4147-A177-3AD203B41FA5}">
                      <a16:colId xmlns:a16="http://schemas.microsoft.com/office/drawing/2014/main" val="1204955549"/>
                    </a:ext>
                  </a:extLst>
                </a:gridCol>
                <a:gridCol w="1349399">
                  <a:extLst>
                    <a:ext uri="{9D8B030D-6E8A-4147-A177-3AD203B41FA5}">
                      <a16:colId xmlns:a16="http://schemas.microsoft.com/office/drawing/2014/main" val="4053857840"/>
                    </a:ext>
                  </a:extLst>
                </a:gridCol>
              </a:tblGrid>
              <a:tr h="24706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2024/2025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459368"/>
                  </a:ext>
                </a:extLst>
              </a:tr>
              <a:tr h="24706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 élève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79994"/>
                  </a:ext>
                </a:extLst>
              </a:tr>
              <a:tr h="24706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Forfait de la commune de l'OGEC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-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988668"/>
                  </a:ext>
                </a:extLst>
              </a:tr>
              <a:tr h="24706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Forfait autres communes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-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819775"/>
                  </a:ext>
                </a:extLst>
              </a:tr>
              <a:tr h="247068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Forfaits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90882"/>
                  </a:ext>
                </a:extLst>
              </a:tr>
              <a:tr h="24706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 imputables au forfait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716482"/>
                  </a:ext>
                </a:extLst>
              </a:tr>
              <a:tr h="24706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Achats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688835"/>
                  </a:ext>
                </a:extLst>
              </a:tr>
              <a:tr h="24706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Services extérieurs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367842"/>
                  </a:ext>
                </a:extLst>
              </a:tr>
              <a:tr h="24706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Autres services extérieurs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852166"/>
                  </a:ext>
                </a:extLst>
              </a:tr>
              <a:tr h="24706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impots et taxes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21394"/>
                  </a:ext>
                </a:extLst>
              </a:tr>
              <a:tr h="24706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 de personnel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14380"/>
                  </a:ext>
                </a:extLst>
              </a:tr>
              <a:tr h="24706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230717"/>
                  </a:ext>
                </a:extLst>
              </a:tr>
              <a:tr h="247068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 charges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32701"/>
                  </a:ext>
                </a:extLst>
              </a:tr>
              <a:tr h="24706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235323"/>
                  </a:ext>
                </a:extLst>
              </a:tr>
              <a:tr h="247068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Résultat du forfait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38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59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financier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Présentation du budget de fonctionnement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(copie de l’onglet synthèse – budget de fonctionnement)</a:t>
            </a: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FCBECD0-613E-4604-B001-FAF2E8804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21161"/>
              </p:ext>
            </p:extLst>
          </p:nvPr>
        </p:nvGraphicFramePr>
        <p:xfrm>
          <a:off x="3078480" y="2873216"/>
          <a:ext cx="5660390" cy="3267453"/>
        </p:xfrm>
        <a:graphic>
          <a:graphicData uri="http://schemas.openxmlformats.org/drawingml/2006/table">
            <a:tbl>
              <a:tblPr/>
              <a:tblGrid>
                <a:gridCol w="3519906">
                  <a:extLst>
                    <a:ext uri="{9D8B030D-6E8A-4147-A177-3AD203B41FA5}">
                      <a16:colId xmlns:a16="http://schemas.microsoft.com/office/drawing/2014/main" val="4276714100"/>
                    </a:ext>
                  </a:extLst>
                </a:gridCol>
                <a:gridCol w="1174014">
                  <a:extLst>
                    <a:ext uri="{9D8B030D-6E8A-4147-A177-3AD203B41FA5}">
                      <a16:colId xmlns:a16="http://schemas.microsoft.com/office/drawing/2014/main" val="3488806770"/>
                    </a:ext>
                  </a:extLst>
                </a:gridCol>
                <a:gridCol w="966470">
                  <a:extLst>
                    <a:ext uri="{9D8B030D-6E8A-4147-A177-3AD203B41FA5}">
                      <a16:colId xmlns:a16="http://schemas.microsoft.com/office/drawing/2014/main" val="965257983"/>
                    </a:ext>
                  </a:extLst>
                </a:gridCol>
              </a:tblGrid>
              <a:tr h="23630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 de fonctionnement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13927"/>
                  </a:ext>
                </a:extLst>
              </a:tr>
              <a:tr h="23630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275698"/>
                  </a:ext>
                </a:extLst>
              </a:tr>
              <a:tr h="23630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Résultats par 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80450"/>
                  </a:ext>
                </a:extLst>
              </a:tr>
              <a:tr h="23630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Forfait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€</a:t>
                      </a:r>
                    </a:p>
                    <a:p>
                      <a:pPr algn="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€</a:t>
                      </a:r>
                    </a:p>
                    <a:p>
                      <a:pPr algn="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280922"/>
                  </a:ext>
                </a:extLst>
              </a:tr>
              <a:tr h="23630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 aidé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€</a:t>
                      </a:r>
                    </a:p>
                    <a:p>
                      <a:pPr algn="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1904"/>
                  </a:ext>
                </a:extLst>
              </a:tr>
              <a:tr h="23630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Subvention fournitures scolaires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€</a:t>
                      </a:r>
                    </a:p>
                    <a:p>
                      <a:pPr algn="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6F9F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16851"/>
                  </a:ext>
                </a:extLst>
              </a:tr>
              <a:tr h="23630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Activités pédagogiques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€</a:t>
                      </a:r>
                    </a:p>
                    <a:p>
                      <a:pPr algn="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6F9F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22481"/>
                  </a:ext>
                </a:extLst>
              </a:tr>
              <a:tr h="23630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dont Subv voyages scolaires (mairie)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€</a:t>
                      </a:r>
                    </a:p>
                    <a:p>
                      <a:pPr algn="r" fontAlgn="b"/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6F9F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591203"/>
                  </a:ext>
                </a:extLst>
              </a:tr>
              <a:tr h="23630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Divers Ecole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6F9F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964113"/>
                  </a:ext>
                </a:extLst>
              </a:tr>
              <a:tr h="23630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 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6F9F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8508"/>
                  </a:ext>
                </a:extLst>
              </a:tr>
              <a:tr h="51430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Résultat budget fonctionnement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€</a:t>
                      </a:r>
                    </a:p>
                    <a:p>
                      <a:pPr algn="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00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63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20221-0D47-EED9-8C96-B2FD9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financier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7A307-A8F9-52C7-1B50-3F9637F8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Présentation du budget d’investissement</a:t>
            </a: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(copie de l’onglet synthèse – budget d’investissement)</a:t>
            </a:r>
            <a:endParaRPr lang="fr-FR" sz="1400" dirty="0"/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8801AEA-DCEE-4ACB-BA68-1DE0D164A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60895"/>
              </p:ext>
            </p:extLst>
          </p:nvPr>
        </p:nvGraphicFramePr>
        <p:xfrm>
          <a:off x="2661920" y="2448723"/>
          <a:ext cx="5914390" cy="3863177"/>
        </p:xfrm>
        <a:graphic>
          <a:graphicData uri="http://schemas.openxmlformats.org/drawingml/2006/table">
            <a:tbl>
              <a:tblPr/>
              <a:tblGrid>
                <a:gridCol w="3677856">
                  <a:extLst>
                    <a:ext uri="{9D8B030D-6E8A-4147-A177-3AD203B41FA5}">
                      <a16:colId xmlns:a16="http://schemas.microsoft.com/office/drawing/2014/main" val="2643235522"/>
                    </a:ext>
                  </a:extLst>
                </a:gridCol>
                <a:gridCol w="1259086">
                  <a:extLst>
                    <a:ext uri="{9D8B030D-6E8A-4147-A177-3AD203B41FA5}">
                      <a16:colId xmlns:a16="http://schemas.microsoft.com/office/drawing/2014/main" val="42768626"/>
                    </a:ext>
                  </a:extLst>
                </a:gridCol>
                <a:gridCol w="977448">
                  <a:extLst>
                    <a:ext uri="{9D8B030D-6E8A-4147-A177-3AD203B41FA5}">
                      <a16:colId xmlns:a16="http://schemas.microsoft.com/office/drawing/2014/main" val="742235199"/>
                    </a:ext>
                  </a:extLst>
                </a:gridCol>
              </a:tblGrid>
              <a:tr h="201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 d'investissement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coût /élève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979488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15581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Contribution investissement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      -   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85259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Restauration scolaire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503609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dont subvention municipale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24449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Accueil périscolaire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51458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dont subvention municipale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71862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Manifestations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-   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651155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dont Don APEL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080422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dont subvention conseil départemental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365205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831375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amortissements/ locations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989955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dont subvention municipale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481824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Divers OGEC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20567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dont Solidarité UDOGEC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658118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 : REPRISE PROVISION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BFBFBF"/>
                      </a:fgClr>
                      <a:bgClr>
                        <a:srgbClr val="FFFDF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415342"/>
                  </a:ext>
                </a:extLst>
              </a:tr>
              <a:tr h="438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Capacité de l'OGEC à investir avec manifestations et autres activités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 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3547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Solidarité UDOGEC versée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  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83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3683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2219</Words>
  <Application>Microsoft Office PowerPoint</Application>
  <PresentationFormat>Grand écran</PresentationFormat>
  <Paragraphs>995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Times</vt:lpstr>
      <vt:lpstr>Thème Office</vt:lpstr>
      <vt:lpstr>Assemblée Générale</vt:lpstr>
      <vt:lpstr>Ordre du jour</vt:lpstr>
      <vt:lpstr>Présentation de l’OGEC</vt:lpstr>
      <vt:lpstr>Les missions de l’OGEC  L’OGEC a la personnalité juridique et son rôle est d'assurer :</vt:lpstr>
      <vt:lpstr>Rapport d’activités</vt:lpstr>
      <vt:lpstr>Rapport Financier</vt:lpstr>
      <vt:lpstr>Rapport financier</vt:lpstr>
      <vt:lpstr>Rapport financier</vt:lpstr>
      <vt:lpstr>Rapport financier</vt:lpstr>
      <vt:lpstr>Rapport financier</vt:lpstr>
      <vt:lpstr>Rapport financier</vt:lpstr>
      <vt:lpstr>Rapport financier</vt:lpstr>
      <vt:lpstr>Affectation du résultat</vt:lpstr>
      <vt:lpstr>Quitus aux administrateurs</vt:lpstr>
      <vt:lpstr>Budget prévisionnel</vt:lpstr>
      <vt:lpstr>Budget prévisionnel</vt:lpstr>
      <vt:lpstr>Budget prévisionnel</vt:lpstr>
      <vt:lpstr>Budget prévisionnel</vt:lpstr>
      <vt:lpstr>Budget prévisionnel</vt:lpstr>
      <vt:lpstr>Rapport d’orientation</vt:lpstr>
      <vt:lpstr>Votes des Rapports  et du budget prévisionnel</vt:lpstr>
      <vt:lpstr>Le conseil d’Administration de l’OGEC Tiers sortant</vt:lpstr>
      <vt:lpstr>Le conseil d’Administration de l’OGEC Présentation des nouvelles candidatures et vote</vt:lpstr>
      <vt:lpstr>Le mot du chef d’établissement</vt:lpstr>
      <vt:lpstr>Résultats des votes</vt:lpstr>
      <vt:lpstr>Merci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</dc:title>
  <dc:creator>manuella.drapeau</dc:creator>
  <cp:lastModifiedBy>Thomas COURTIN</cp:lastModifiedBy>
  <cp:revision>21</cp:revision>
  <cp:lastPrinted>2022-10-03T14:09:51Z</cp:lastPrinted>
  <dcterms:created xsi:type="dcterms:W3CDTF">2022-10-03T07:18:09Z</dcterms:created>
  <dcterms:modified xsi:type="dcterms:W3CDTF">2025-09-05T07:46:43Z</dcterms:modified>
</cp:coreProperties>
</file>