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7"/>
  </p:notesMasterIdLst>
  <p:sldIdLst>
    <p:sldId id="266" r:id="rId2"/>
    <p:sldId id="263" r:id="rId3"/>
    <p:sldId id="267" r:id="rId4"/>
    <p:sldId id="268" r:id="rId5"/>
    <p:sldId id="270" r:id="rId6"/>
    <p:sldId id="271" r:id="rId7"/>
    <p:sldId id="272" r:id="rId8"/>
    <p:sldId id="273" r:id="rId9"/>
    <p:sldId id="269" r:id="rId10"/>
    <p:sldId id="274" r:id="rId11"/>
    <p:sldId id="275" r:id="rId12"/>
    <p:sldId id="276" r:id="rId13"/>
    <p:sldId id="277" r:id="rId14"/>
    <p:sldId id="278" r:id="rId15"/>
    <p:sldId id="27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6" autoAdjust="0"/>
    <p:restoredTop sz="87651" autoAdjust="0"/>
  </p:normalViewPr>
  <p:slideViewPr>
    <p:cSldViewPr snapToGrid="0">
      <p:cViewPr varScale="1">
        <p:scale>
          <a:sx n="93" d="100"/>
          <a:sy n="93" d="100"/>
        </p:scale>
        <p:origin x="10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6F24C-0740-40D5-ACED-FB9AA4F556F3}" type="datetimeFigureOut">
              <a:rPr lang="fr-FR" smtClean="0"/>
              <a:t>21/11/2025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83DDBF-A4FC-4C98-8C6C-40496C99831E}" type="slidenum">
              <a:rPr lang="fr-FR" smtClean="0"/>
              <a:t>‹N°›</a:t>
            </a:fld>
            <a:endParaRPr lang="fr-FR"/>
          </a:p>
        </p:txBody>
      </p:sp>
    </p:spTree>
    <p:extLst>
      <p:ext uri="{BB962C8B-B14F-4D97-AF65-F5344CB8AC3E}">
        <p14:creationId xmlns:p14="http://schemas.microsoft.com/office/powerpoint/2010/main" val="3949663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Accueil</a:t>
            </a:r>
          </a:p>
        </p:txBody>
      </p:sp>
      <p:sp>
        <p:nvSpPr>
          <p:cNvPr id="4" name="Espace réservé du numéro de diapositive 3"/>
          <p:cNvSpPr>
            <a:spLocks noGrp="1"/>
          </p:cNvSpPr>
          <p:nvPr>
            <p:ph type="sldNum" sz="quarter" idx="5"/>
          </p:nvPr>
        </p:nvSpPr>
        <p:spPr/>
        <p:txBody>
          <a:bodyPr/>
          <a:lstStyle/>
          <a:p>
            <a:fld id="{0783DDBF-A4FC-4C98-8C6C-40496C99831E}" type="slidenum">
              <a:rPr lang="fr-FR" smtClean="0"/>
              <a:t>1</a:t>
            </a:fld>
            <a:endParaRPr lang="fr-FR"/>
          </a:p>
        </p:txBody>
      </p:sp>
    </p:spTree>
    <p:extLst>
      <p:ext uri="{BB962C8B-B14F-4D97-AF65-F5344CB8AC3E}">
        <p14:creationId xmlns:p14="http://schemas.microsoft.com/office/powerpoint/2010/main" val="3171052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Intérêt : aide à prioriser, faire des choix en lien avec les besoins de l’école.</a:t>
            </a:r>
          </a:p>
        </p:txBody>
      </p:sp>
      <p:sp>
        <p:nvSpPr>
          <p:cNvPr id="4" name="Espace réservé du numéro de diapositive 3"/>
          <p:cNvSpPr>
            <a:spLocks noGrp="1"/>
          </p:cNvSpPr>
          <p:nvPr>
            <p:ph type="sldNum" sz="quarter" idx="5"/>
          </p:nvPr>
        </p:nvSpPr>
        <p:spPr/>
        <p:txBody>
          <a:bodyPr/>
          <a:lstStyle/>
          <a:p>
            <a:fld id="{0783DDBF-A4FC-4C98-8C6C-40496C99831E}" type="slidenum">
              <a:rPr lang="fr-FR" smtClean="0"/>
              <a:t>11</a:t>
            </a:fld>
            <a:endParaRPr lang="fr-FR"/>
          </a:p>
        </p:txBody>
      </p:sp>
    </p:spTree>
    <p:extLst>
      <p:ext uri="{BB962C8B-B14F-4D97-AF65-F5344CB8AC3E}">
        <p14:creationId xmlns:p14="http://schemas.microsoft.com/office/powerpoint/2010/main" val="3826324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IMPORTANCE DES ECHANGES </a:t>
            </a:r>
          </a:p>
        </p:txBody>
      </p:sp>
      <p:sp>
        <p:nvSpPr>
          <p:cNvPr id="4" name="Espace réservé du numéro de diapositive 3"/>
          <p:cNvSpPr>
            <a:spLocks noGrp="1"/>
          </p:cNvSpPr>
          <p:nvPr>
            <p:ph type="sldNum" sz="quarter" idx="5"/>
          </p:nvPr>
        </p:nvSpPr>
        <p:spPr/>
        <p:txBody>
          <a:bodyPr/>
          <a:lstStyle/>
          <a:p>
            <a:fld id="{0783DDBF-A4FC-4C98-8C6C-40496C99831E}" type="slidenum">
              <a:rPr lang="fr-FR" smtClean="0"/>
              <a:t>13</a:t>
            </a:fld>
            <a:endParaRPr lang="fr-FR"/>
          </a:p>
        </p:txBody>
      </p:sp>
    </p:spTree>
    <p:extLst>
      <p:ext uri="{BB962C8B-B14F-4D97-AF65-F5344CB8AC3E}">
        <p14:creationId xmlns:p14="http://schemas.microsoft.com/office/powerpoint/2010/main" val="3882403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0773A4B-B47F-405F-A846-7DBF5A9D88C3}" type="datetime1">
              <a:rPr lang="fr-FR" smtClean="0"/>
              <a:t>21/11/2025</a:t>
            </a:fld>
            <a:endParaRPr lang="fr-FR"/>
          </a:p>
        </p:txBody>
      </p:sp>
      <p:sp>
        <p:nvSpPr>
          <p:cNvPr id="5" name="Footer Placeholder 4"/>
          <p:cNvSpPr>
            <a:spLocks noGrp="1"/>
          </p:cNvSpPr>
          <p:nvPr>
            <p:ph type="ftr" sz="quarter" idx="11"/>
          </p:nvPr>
        </p:nvSpPr>
        <p:spPr/>
        <p:txBody>
          <a:bodyPr/>
          <a:lstStyle/>
          <a:p>
            <a:r>
              <a:rPr lang="fr-FR"/>
              <a:t>Thème réunion</a:t>
            </a:r>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pic>
        <p:nvPicPr>
          <p:cNvPr id="7" name="Image 6">
            <a:extLst>
              <a:ext uri="{FF2B5EF4-FFF2-40B4-BE49-F238E27FC236}">
                <a16:creationId xmlns:a16="http://schemas.microsoft.com/office/drawing/2014/main" id="{112DCAD6-6AC4-CBC0-0443-7FA1C7A2CE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035501" y="1600538"/>
            <a:ext cx="121001" cy="3535925"/>
          </a:xfrm>
          <a:prstGeom prst="rect">
            <a:avLst/>
          </a:prstGeom>
        </p:spPr>
      </p:pic>
    </p:spTree>
    <p:extLst>
      <p:ext uri="{BB962C8B-B14F-4D97-AF65-F5344CB8AC3E}">
        <p14:creationId xmlns:p14="http://schemas.microsoft.com/office/powerpoint/2010/main" val="743375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6363ADA-E891-4175-8DEF-CCD554216E51}" type="datetime1">
              <a:rPr lang="fr-FR" smtClean="0"/>
              <a:t>21/11/2025</a:t>
            </a:fld>
            <a:endParaRPr lang="fr-FR"/>
          </a:p>
        </p:txBody>
      </p:sp>
      <p:sp>
        <p:nvSpPr>
          <p:cNvPr id="5" name="Footer Placeholder 4"/>
          <p:cNvSpPr>
            <a:spLocks noGrp="1"/>
          </p:cNvSpPr>
          <p:nvPr>
            <p:ph type="ftr" sz="quarter" idx="11"/>
          </p:nvPr>
        </p:nvSpPr>
        <p:spPr/>
        <p:txBody>
          <a:bodyPr/>
          <a:lstStyle/>
          <a:p>
            <a:r>
              <a:rPr lang="fr-FR"/>
              <a:t>Thème réunion</a:t>
            </a:r>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pic>
        <p:nvPicPr>
          <p:cNvPr id="7" name="Image 6">
            <a:extLst>
              <a:ext uri="{FF2B5EF4-FFF2-40B4-BE49-F238E27FC236}">
                <a16:creationId xmlns:a16="http://schemas.microsoft.com/office/drawing/2014/main" id="{35FA7346-F53A-468B-E982-1D3863DC43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707464" y="-829966"/>
            <a:ext cx="121001" cy="3535925"/>
          </a:xfrm>
          <a:prstGeom prst="rect">
            <a:avLst/>
          </a:prstGeom>
        </p:spPr>
      </p:pic>
    </p:spTree>
    <p:extLst>
      <p:ext uri="{BB962C8B-B14F-4D97-AF65-F5344CB8AC3E}">
        <p14:creationId xmlns:p14="http://schemas.microsoft.com/office/powerpoint/2010/main" val="767973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96D2ED9-2C30-4F83-B46E-22E843191118}" type="datetime1">
              <a:rPr lang="fr-FR" smtClean="0"/>
              <a:t>21/11/2025</a:t>
            </a:fld>
            <a:endParaRPr lang="fr-FR"/>
          </a:p>
        </p:txBody>
      </p:sp>
      <p:sp>
        <p:nvSpPr>
          <p:cNvPr id="5" name="Footer Placeholder 4"/>
          <p:cNvSpPr>
            <a:spLocks noGrp="1"/>
          </p:cNvSpPr>
          <p:nvPr>
            <p:ph type="ftr" sz="quarter" idx="11"/>
          </p:nvPr>
        </p:nvSpPr>
        <p:spPr/>
        <p:txBody>
          <a:bodyPr/>
          <a:lstStyle/>
          <a:p>
            <a:r>
              <a:rPr lang="fr-FR"/>
              <a:t>Thème réunion</a:t>
            </a:r>
          </a:p>
        </p:txBody>
      </p:sp>
      <p:sp>
        <p:nvSpPr>
          <p:cNvPr id="6" name="Slide Number Placeholder 5"/>
          <p:cNvSpPr>
            <a:spLocks noGrp="1"/>
          </p:cNvSpPr>
          <p:nvPr>
            <p:ph type="sldNum" sz="quarter" idx="12"/>
          </p:nvPr>
        </p:nvSpPr>
        <p:spPr/>
        <p:txBody>
          <a:bodyPr/>
          <a:lstStyle/>
          <a:p>
            <a:fld id="{DEFF4A3C-34C4-4D4E-A27D-CF142A422F00}" type="slidenum">
              <a:rPr lang="fr-FR" smtClean="0"/>
              <a:t>‹N°›</a:t>
            </a:fld>
            <a:endParaRPr lang="fr-FR"/>
          </a:p>
        </p:txBody>
      </p:sp>
    </p:spTree>
    <p:extLst>
      <p:ext uri="{BB962C8B-B14F-4D97-AF65-F5344CB8AC3E}">
        <p14:creationId xmlns:p14="http://schemas.microsoft.com/office/powerpoint/2010/main" val="3756012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859C36D-8FFA-4DD5-B7D1-F0155517E979}" type="datetime1">
              <a:rPr lang="fr-FR" smtClean="0"/>
              <a:t>21/11/2025</a:t>
            </a:fld>
            <a:endParaRPr lang="fr-FR"/>
          </a:p>
        </p:txBody>
      </p:sp>
      <p:sp>
        <p:nvSpPr>
          <p:cNvPr id="5" name="Footer Placeholder 4"/>
          <p:cNvSpPr>
            <a:spLocks noGrp="1"/>
          </p:cNvSpPr>
          <p:nvPr>
            <p:ph type="ftr" sz="quarter" idx="11"/>
          </p:nvPr>
        </p:nvSpPr>
        <p:spPr/>
        <p:txBody>
          <a:bodyPr/>
          <a:lstStyle/>
          <a:p>
            <a:r>
              <a:rPr lang="fr-FR"/>
              <a:t>Thème réunion</a:t>
            </a:r>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pic>
        <p:nvPicPr>
          <p:cNvPr id="7" name="Image 6">
            <a:extLst>
              <a:ext uri="{FF2B5EF4-FFF2-40B4-BE49-F238E27FC236}">
                <a16:creationId xmlns:a16="http://schemas.microsoft.com/office/drawing/2014/main" id="{71BA0AC3-58D2-E896-A046-5FFD0ACF83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662489" y="-770847"/>
            <a:ext cx="121001" cy="3535925"/>
          </a:xfrm>
          <a:prstGeom prst="rect">
            <a:avLst/>
          </a:prstGeom>
        </p:spPr>
      </p:pic>
    </p:spTree>
    <p:extLst>
      <p:ext uri="{BB962C8B-B14F-4D97-AF65-F5344CB8AC3E}">
        <p14:creationId xmlns:p14="http://schemas.microsoft.com/office/powerpoint/2010/main" val="1066606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08ED3AB-2595-47BD-B591-DE31A691F16D}" type="datetime1">
              <a:rPr lang="fr-FR" smtClean="0"/>
              <a:t>21/11/2025</a:t>
            </a:fld>
            <a:endParaRPr lang="fr-FR"/>
          </a:p>
        </p:txBody>
      </p:sp>
      <p:sp>
        <p:nvSpPr>
          <p:cNvPr id="5" name="Footer Placeholder 4"/>
          <p:cNvSpPr>
            <a:spLocks noGrp="1"/>
          </p:cNvSpPr>
          <p:nvPr>
            <p:ph type="ftr" sz="quarter" idx="11"/>
          </p:nvPr>
        </p:nvSpPr>
        <p:spPr/>
        <p:txBody>
          <a:bodyPr/>
          <a:lstStyle/>
          <a:p>
            <a:r>
              <a:rPr lang="fr-FR"/>
              <a:t>Thème réunion</a:t>
            </a:r>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pic>
        <p:nvPicPr>
          <p:cNvPr id="7" name="Image 6">
            <a:extLst>
              <a:ext uri="{FF2B5EF4-FFF2-40B4-BE49-F238E27FC236}">
                <a16:creationId xmlns:a16="http://schemas.microsoft.com/office/drawing/2014/main" id="{4990D068-F4CD-E571-3370-7D2A54FA9B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539313" y="2422990"/>
            <a:ext cx="121001" cy="3535925"/>
          </a:xfrm>
          <a:prstGeom prst="rect">
            <a:avLst/>
          </a:prstGeom>
        </p:spPr>
      </p:pic>
    </p:spTree>
    <p:extLst>
      <p:ext uri="{BB962C8B-B14F-4D97-AF65-F5344CB8AC3E}">
        <p14:creationId xmlns:p14="http://schemas.microsoft.com/office/powerpoint/2010/main" val="102265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9EEB8AF-B84D-4DB2-A450-5D152C288A46}" type="datetime1">
              <a:rPr lang="fr-FR" smtClean="0"/>
              <a:t>21/11/2025</a:t>
            </a:fld>
            <a:endParaRPr lang="fr-FR"/>
          </a:p>
        </p:txBody>
      </p:sp>
      <p:sp>
        <p:nvSpPr>
          <p:cNvPr id="6" name="Footer Placeholder 5"/>
          <p:cNvSpPr>
            <a:spLocks noGrp="1"/>
          </p:cNvSpPr>
          <p:nvPr>
            <p:ph type="ftr" sz="quarter" idx="11"/>
          </p:nvPr>
        </p:nvSpPr>
        <p:spPr/>
        <p:txBody>
          <a:bodyPr/>
          <a:lstStyle/>
          <a:p>
            <a:r>
              <a:rPr lang="fr-FR"/>
              <a:t>Thème réunion</a:t>
            </a:r>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pic>
        <p:nvPicPr>
          <p:cNvPr id="8" name="Image 7">
            <a:extLst>
              <a:ext uri="{FF2B5EF4-FFF2-40B4-BE49-F238E27FC236}">
                <a16:creationId xmlns:a16="http://schemas.microsoft.com/office/drawing/2014/main" id="{70468154-7C2F-B993-1DA1-EF8D51D2C2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707464" y="-831347"/>
            <a:ext cx="121001" cy="3535925"/>
          </a:xfrm>
          <a:prstGeom prst="rect">
            <a:avLst/>
          </a:prstGeom>
        </p:spPr>
      </p:pic>
    </p:spTree>
    <p:extLst>
      <p:ext uri="{BB962C8B-B14F-4D97-AF65-F5344CB8AC3E}">
        <p14:creationId xmlns:p14="http://schemas.microsoft.com/office/powerpoint/2010/main" val="3659257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F07673B-28E4-45CF-BA90-B150D677540F}" type="datetime1">
              <a:rPr lang="fr-FR" smtClean="0"/>
              <a:t>21/11/2025</a:t>
            </a:fld>
            <a:endParaRPr lang="fr-FR"/>
          </a:p>
        </p:txBody>
      </p:sp>
      <p:sp>
        <p:nvSpPr>
          <p:cNvPr id="8" name="Footer Placeholder 7"/>
          <p:cNvSpPr>
            <a:spLocks noGrp="1"/>
          </p:cNvSpPr>
          <p:nvPr>
            <p:ph type="ftr" sz="quarter" idx="11"/>
          </p:nvPr>
        </p:nvSpPr>
        <p:spPr/>
        <p:txBody>
          <a:bodyPr/>
          <a:lstStyle/>
          <a:p>
            <a:r>
              <a:rPr lang="fr-FR"/>
              <a:t>Thème réunion</a:t>
            </a:r>
          </a:p>
        </p:txBody>
      </p:sp>
      <p:sp>
        <p:nvSpPr>
          <p:cNvPr id="9" name="Slide Number Placeholder 8"/>
          <p:cNvSpPr>
            <a:spLocks noGrp="1"/>
          </p:cNvSpPr>
          <p:nvPr>
            <p:ph type="sldNum" sz="quarter" idx="12"/>
          </p:nvPr>
        </p:nvSpPr>
        <p:spPr/>
        <p:txBody>
          <a:bodyPr/>
          <a:lstStyle/>
          <a:p>
            <a:fld id="{48F63A3B-78C7-47BE-AE5E-E10140E04643}" type="slidenum">
              <a:rPr lang="en-US" smtClean="0"/>
              <a:t>‹N°›</a:t>
            </a:fld>
            <a:endParaRPr lang="en-US" dirty="0"/>
          </a:p>
        </p:txBody>
      </p:sp>
      <p:pic>
        <p:nvPicPr>
          <p:cNvPr id="10" name="Image 9">
            <a:extLst>
              <a:ext uri="{FF2B5EF4-FFF2-40B4-BE49-F238E27FC236}">
                <a16:creationId xmlns:a16="http://schemas.microsoft.com/office/drawing/2014/main" id="{06AA18B7-755B-C757-EBD1-7A06C501FE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707464" y="-662095"/>
            <a:ext cx="121001" cy="3535925"/>
          </a:xfrm>
          <a:prstGeom prst="rect">
            <a:avLst/>
          </a:prstGeom>
        </p:spPr>
      </p:pic>
    </p:spTree>
    <p:extLst>
      <p:ext uri="{BB962C8B-B14F-4D97-AF65-F5344CB8AC3E}">
        <p14:creationId xmlns:p14="http://schemas.microsoft.com/office/powerpoint/2010/main" val="965661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97809EB-3154-4B47-A9D6-269F41329ADD}" type="datetime1">
              <a:rPr lang="fr-FR" smtClean="0"/>
              <a:t>21/11/2025</a:t>
            </a:fld>
            <a:endParaRPr lang="fr-FR"/>
          </a:p>
        </p:txBody>
      </p:sp>
      <p:sp>
        <p:nvSpPr>
          <p:cNvPr id="4" name="Footer Placeholder 3"/>
          <p:cNvSpPr>
            <a:spLocks noGrp="1"/>
          </p:cNvSpPr>
          <p:nvPr>
            <p:ph type="ftr" sz="quarter" idx="11"/>
          </p:nvPr>
        </p:nvSpPr>
        <p:spPr/>
        <p:txBody>
          <a:bodyPr/>
          <a:lstStyle/>
          <a:p>
            <a:r>
              <a:rPr lang="fr-FR"/>
              <a:t>Thème réunion</a:t>
            </a:r>
          </a:p>
        </p:txBody>
      </p:sp>
      <p:sp>
        <p:nvSpPr>
          <p:cNvPr id="5" name="Slide Number Placeholder 4"/>
          <p:cNvSpPr>
            <a:spLocks noGrp="1"/>
          </p:cNvSpPr>
          <p:nvPr>
            <p:ph type="sldNum" sz="quarter" idx="12"/>
          </p:nvPr>
        </p:nvSpPr>
        <p:spPr/>
        <p:txBody>
          <a:bodyPr/>
          <a:lstStyle/>
          <a:p>
            <a:fld id="{48F63A3B-78C7-47BE-AE5E-E10140E04643}" type="slidenum">
              <a:rPr lang="en-US" smtClean="0"/>
              <a:t>‹N°›</a:t>
            </a:fld>
            <a:endParaRPr lang="en-US" dirty="0"/>
          </a:p>
        </p:txBody>
      </p:sp>
      <p:pic>
        <p:nvPicPr>
          <p:cNvPr id="6" name="Image 5">
            <a:extLst>
              <a:ext uri="{FF2B5EF4-FFF2-40B4-BE49-F238E27FC236}">
                <a16:creationId xmlns:a16="http://schemas.microsoft.com/office/drawing/2014/main" id="{296B0894-655B-8D0E-EF9B-CDB978E197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707464" y="-829966"/>
            <a:ext cx="121001" cy="3535925"/>
          </a:xfrm>
          <a:prstGeom prst="rect">
            <a:avLst/>
          </a:prstGeom>
        </p:spPr>
      </p:pic>
    </p:spTree>
    <p:extLst>
      <p:ext uri="{BB962C8B-B14F-4D97-AF65-F5344CB8AC3E}">
        <p14:creationId xmlns:p14="http://schemas.microsoft.com/office/powerpoint/2010/main" val="212141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7F8A8-B7DD-4866-A48F-CD8FD654727A}" type="datetime1">
              <a:rPr lang="fr-FR" smtClean="0"/>
              <a:t>21/11/2025</a:t>
            </a:fld>
            <a:endParaRPr lang="fr-FR"/>
          </a:p>
        </p:txBody>
      </p:sp>
      <p:sp>
        <p:nvSpPr>
          <p:cNvPr id="3" name="Footer Placeholder 2"/>
          <p:cNvSpPr>
            <a:spLocks noGrp="1"/>
          </p:cNvSpPr>
          <p:nvPr>
            <p:ph type="ftr" sz="quarter" idx="11"/>
          </p:nvPr>
        </p:nvSpPr>
        <p:spPr/>
        <p:txBody>
          <a:bodyPr/>
          <a:lstStyle/>
          <a:p>
            <a:r>
              <a:rPr lang="fr-FR"/>
              <a:t>Thème réunion</a:t>
            </a:r>
          </a:p>
        </p:txBody>
      </p:sp>
      <p:sp>
        <p:nvSpPr>
          <p:cNvPr id="4" name="Slide Number Placeholder 3"/>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224430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7C598CB-8E7F-4933-9F1F-4B71D9D81CB4}" type="datetime1">
              <a:rPr lang="fr-FR" smtClean="0"/>
              <a:t>21/11/2025</a:t>
            </a:fld>
            <a:endParaRPr lang="fr-FR"/>
          </a:p>
        </p:txBody>
      </p:sp>
      <p:sp>
        <p:nvSpPr>
          <p:cNvPr id="6" name="Footer Placeholder 5"/>
          <p:cNvSpPr>
            <a:spLocks noGrp="1"/>
          </p:cNvSpPr>
          <p:nvPr>
            <p:ph type="ftr" sz="quarter" idx="11"/>
          </p:nvPr>
        </p:nvSpPr>
        <p:spPr/>
        <p:txBody>
          <a:bodyPr/>
          <a:lstStyle/>
          <a:p>
            <a:r>
              <a:rPr lang="fr-FR"/>
              <a:t>Thème réunion</a:t>
            </a:r>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pic>
        <p:nvPicPr>
          <p:cNvPr id="8" name="Image 7">
            <a:extLst>
              <a:ext uri="{FF2B5EF4-FFF2-40B4-BE49-F238E27FC236}">
                <a16:creationId xmlns:a16="http://schemas.microsoft.com/office/drawing/2014/main" id="{BB057A78-66C9-1F7F-1403-35C338702F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745406" y="-18713"/>
            <a:ext cx="121001" cy="3535925"/>
          </a:xfrm>
          <a:prstGeom prst="rect">
            <a:avLst/>
          </a:prstGeom>
        </p:spPr>
      </p:pic>
    </p:spTree>
    <p:extLst>
      <p:ext uri="{BB962C8B-B14F-4D97-AF65-F5344CB8AC3E}">
        <p14:creationId xmlns:p14="http://schemas.microsoft.com/office/powerpoint/2010/main" val="3522879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200EF1-09B6-404D-8AD8-005FD136F72E}" type="datetime1">
              <a:rPr lang="fr-FR" smtClean="0"/>
              <a:t>21/11/2025</a:t>
            </a:fld>
            <a:endParaRPr lang="fr-FR"/>
          </a:p>
        </p:txBody>
      </p:sp>
      <p:sp>
        <p:nvSpPr>
          <p:cNvPr id="6" name="Footer Placeholder 5"/>
          <p:cNvSpPr>
            <a:spLocks noGrp="1"/>
          </p:cNvSpPr>
          <p:nvPr>
            <p:ph type="ftr" sz="quarter" idx="11"/>
          </p:nvPr>
        </p:nvSpPr>
        <p:spPr/>
        <p:txBody>
          <a:bodyPr/>
          <a:lstStyle/>
          <a:p>
            <a:r>
              <a:rPr lang="fr-FR"/>
              <a:t>Thème réunion</a:t>
            </a:r>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pic>
        <p:nvPicPr>
          <p:cNvPr id="8" name="Image 7">
            <a:extLst>
              <a:ext uri="{FF2B5EF4-FFF2-40B4-BE49-F238E27FC236}">
                <a16:creationId xmlns:a16="http://schemas.microsoft.com/office/drawing/2014/main" id="{99CC3EAB-083A-653A-504D-1C538CC864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745406" y="-18713"/>
            <a:ext cx="121001" cy="3535925"/>
          </a:xfrm>
          <a:prstGeom prst="rect">
            <a:avLst/>
          </a:prstGeom>
        </p:spPr>
      </p:pic>
    </p:spTree>
    <p:extLst>
      <p:ext uri="{BB962C8B-B14F-4D97-AF65-F5344CB8AC3E}">
        <p14:creationId xmlns:p14="http://schemas.microsoft.com/office/powerpoint/2010/main" val="889158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940DA-395F-4FC4-90B3-83B241B34493}" type="datetime1">
              <a:rPr lang="fr-FR" smtClean="0"/>
              <a:t>21/11/2025</a:t>
            </a:fld>
            <a:endParaRPr lang="fr-F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Thème réunion</a:t>
            </a:r>
            <a:endParaRPr lang="fr-F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‹N°›</a:t>
            </a:fld>
            <a:endParaRPr lang="en-US" dirty="0"/>
          </a:p>
        </p:txBody>
      </p:sp>
      <p:pic>
        <p:nvPicPr>
          <p:cNvPr id="7" name="Image 6">
            <a:extLst>
              <a:ext uri="{FF2B5EF4-FFF2-40B4-BE49-F238E27FC236}">
                <a16:creationId xmlns:a16="http://schemas.microsoft.com/office/drawing/2014/main" id="{A7F33BE8-39E9-5CCD-416E-A62FBF29B13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19825" y="5319687"/>
            <a:ext cx="1371609" cy="1401788"/>
          </a:xfrm>
          <a:prstGeom prst="rect">
            <a:avLst/>
          </a:prstGeom>
        </p:spPr>
      </p:pic>
    </p:spTree>
    <p:extLst>
      <p:ext uri="{BB962C8B-B14F-4D97-AF65-F5344CB8AC3E}">
        <p14:creationId xmlns:p14="http://schemas.microsoft.com/office/powerpoint/2010/main" val="41595482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65y1ulViNd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96783C-B4CB-8D8E-97CA-607C98987601}"/>
              </a:ext>
            </a:extLst>
          </p:cNvPr>
          <p:cNvSpPr>
            <a:spLocks noGrp="1"/>
          </p:cNvSpPr>
          <p:nvPr>
            <p:ph type="title"/>
          </p:nvPr>
        </p:nvSpPr>
        <p:spPr>
          <a:xfrm>
            <a:off x="762000" y="0"/>
            <a:ext cx="10515600" cy="1325563"/>
          </a:xfrm>
        </p:spPr>
        <p:txBody>
          <a:bodyPr/>
          <a:lstStyle/>
          <a:p>
            <a:r>
              <a:rPr lang="fr-FR" b="1" dirty="0"/>
              <a:t>Conseil d’établissement n°1</a:t>
            </a:r>
          </a:p>
        </p:txBody>
      </p:sp>
      <p:sp>
        <p:nvSpPr>
          <p:cNvPr id="3" name="Espace réservé du contenu 2">
            <a:extLst>
              <a:ext uri="{FF2B5EF4-FFF2-40B4-BE49-F238E27FC236}">
                <a16:creationId xmlns:a16="http://schemas.microsoft.com/office/drawing/2014/main" id="{FFC9689E-30EB-B43D-C0A0-8DEA7DE544B7}"/>
              </a:ext>
            </a:extLst>
          </p:cNvPr>
          <p:cNvSpPr>
            <a:spLocks noGrp="1"/>
          </p:cNvSpPr>
          <p:nvPr>
            <p:ph idx="1"/>
          </p:nvPr>
        </p:nvSpPr>
        <p:spPr/>
        <p:txBody>
          <a:bodyPr>
            <a:normAutofit lnSpcReduction="10000"/>
          </a:bodyPr>
          <a:lstStyle/>
          <a:p>
            <a:pPr marL="0" lvl="0" indent="0" rtl="0">
              <a:spcBef>
                <a:spcPts val="0"/>
              </a:spcBef>
              <a:spcAft>
                <a:spcPts val="600"/>
              </a:spcAft>
              <a:buNone/>
            </a:pPr>
            <a:endParaRPr lang="fr-FR" dirty="0"/>
          </a:p>
          <a:p>
            <a:pPr marL="0" lvl="0" indent="0" rtl="0">
              <a:spcBef>
                <a:spcPts val="0"/>
              </a:spcBef>
              <a:spcAft>
                <a:spcPts val="600"/>
              </a:spcAft>
              <a:buNone/>
            </a:pPr>
            <a:endParaRPr lang="fr-FR" dirty="0"/>
          </a:p>
          <a:p>
            <a:pPr marL="0" lvl="0" indent="0" rtl="0">
              <a:spcBef>
                <a:spcPts val="0"/>
              </a:spcBef>
              <a:spcAft>
                <a:spcPts val="600"/>
              </a:spcAft>
              <a:buNone/>
            </a:pPr>
            <a:endParaRPr lang="fr-FR" dirty="0"/>
          </a:p>
          <a:p>
            <a:pPr marL="0" lvl="0" indent="0" algn="ctr" rtl="0">
              <a:spcBef>
                <a:spcPts val="0"/>
              </a:spcBef>
              <a:spcAft>
                <a:spcPts val="600"/>
              </a:spcAft>
              <a:buNone/>
            </a:pPr>
            <a:r>
              <a:rPr lang="fr-FR" sz="5200" b="1" dirty="0"/>
              <a:t>Le projet Educatif</a:t>
            </a:r>
          </a:p>
          <a:p>
            <a:pPr marL="0" lvl="0" indent="0" rtl="0">
              <a:spcBef>
                <a:spcPts val="0"/>
              </a:spcBef>
              <a:spcAft>
                <a:spcPts val="600"/>
              </a:spcAft>
              <a:buNone/>
            </a:pPr>
            <a:endParaRPr lang="fr-FR" dirty="0"/>
          </a:p>
          <a:p>
            <a:pPr marL="0" lvl="0" indent="0" rtl="0">
              <a:spcBef>
                <a:spcPts val="0"/>
              </a:spcBef>
              <a:spcAft>
                <a:spcPts val="600"/>
              </a:spcAft>
              <a:buNone/>
            </a:pPr>
            <a:endParaRPr lang="fr-FR" dirty="0"/>
          </a:p>
          <a:p>
            <a:pPr marL="0" lvl="0" indent="0" rtl="0">
              <a:spcBef>
                <a:spcPts val="0"/>
              </a:spcBef>
              <a:spcAft>
                <a:spcPts val="600"/>
              </a:spcAft>
              <a:buNone/>
            </a:pPr>
            <a:endParaRPr lang="fr-FR" dirty="0"/>
          </a:p>
          <a:p>
            <a:pPr marL="0" lvl="0" indent="0" rtl="0">
              <a:spcBef>
                <a:spcPts val="0"/>
              </a:spcBef>
              <a:spcAft>
                <a:spcPts val="600"/>
              </a:spcAft>
              <a:buNone/>
            </a:pPr>
            <a:r>
              <a:rPr lang="fr-FR" i="1" dirty="0"/>
              <a:t>Ecole ……………., ……………………</a:t>
            </a:r>
          </a:p>
          <a:p>
            <a:pPr marL="0" lvl="0" indent="0" rtl="0">
              <a:spcBef>
                <a:spcPts val="0"/>
              </a:spcBef>
              <a:spcAft>
                <a:spcPts val="600"/>
              </a:spcAft>
              <a:buNone/>
            </a:pPr>
            <a:r>
              <a:rPr lang="fr-FR" dirty="0"/>
              <a:t>Année 2025-2026</a:t>
            </a:r>
          </a:p>
          <a:p>
            <a:endParaRPr lang="fr-FR" dirty="0"/>
          </a:p>
        </p:txBody>
      </p:sp>
      <p:sp>
        <p:nvSpPr>
          <p:cNvPr id="4" name="Espace réservé du numéro de diapositive 3">
            <a:extLst>
              <a:ext uri="{FF2B5EF4-FFF2-40B4-BE49-F238E27FC236}">
                <a16:creationId xmlns:a16="http://schemas.microsoft.com/office/drawing/2014/main" id="{7D5536F4-3601-816F-1C03-8692C6CB3FE7}"/>
              </a:ext>
            </a:extLst>
          </p:cNvPr>
          <p:cNvSpPr>
            <a:spLocks noGrp="1"/>
          </p:cNvSpPr>
          <p:nvPr>
            <p:ph type="sldNum" sz="quarter" idx="12"/>
          </p:nvPr>
        </p:nvSpPr>
        <p:spPr/>
        <p:txBody>
          <a:bodyPr/>
          <a:lstStyle/>
          <a:p>
            <a:fld id="{71CC6B40-2872-4E6B-AC63-6EAF8770EBBA}" type="slidenum">
              <a:rPr lang="fr-FR" smtClean="0"/>
              <a:t>1</a:t>
            </a:fld>
            <a:endParaRPr lang="fr-FR"/>
          </a:p>
        </p:txBody>
      </p:sp>
    </p:spTree>
    <p:extLst>
      <p:ext uri="{BB962C8B-B14F-4D97-AF65-F5344CB8AC3E}">
        <p14:creationId xmlns:p14="http://schemas.microsoft.com/office/powerpoint/2010/main" val="54840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70E8CF-51FC-3228-9700-D80774B16D49}"/>
              </a:ext>
            </a:extLst>
          </p:cNvPr>
          <p:cNvSpPr>
            <a:spLocks noGrp="1"/>
          </p:cNvSpPr>
          <p:nvPr>
            <p:ph type="title"/>
          </p:nvPr>
        </p:nvSpPr>
        <p:spPr/>
        <p:txBody>
          <a:bodyPr>
            <a:normAutofit fontScale="90000"/>
          </a:bodyPr>
          <a:lstStyle/>
          <a:p>
            <a:r>
              <a:rPr lang="fr-FR" b="1" dirty="0"/>
              <a:t>3</a:t>
            </a:r>
            <a:r>
              <a:rPr lang="fr-FR" sz="4400" b="1" dirty="0"/>
              <a:t>-Le projet Educatif et le projet d’établissement</a:t>
            </a:r>
            <a:br>
              <a:rPr lang="fr-FR" sz="4400" dirty="0"/>
            </a:br>
            <a:endParaRPr lang="fr-FR" dirty="0"/>
          </a:p>
        </p:txBody>
      </p:sp>
      <p:sp>
        <p:nvSpPr>
          <p:cNvPr id="4" name="ZoneTexte 3">
            <a:extLst>
              <a:ext uri="{FF2B5EF4-FFF2-40B4-BE49-F238E27FC236}">
                <a16:creationId xmlns:a16="http://schemas.microsoft.com/office/drawing/2014/main" id="{44ECF0AB-2982-C574-693A-76B5AA7CFA0F}"/>
              </a:ext>
            </a:extLst>
          </p:cNvPr>
          <p:cNvSpPr txBox="1"/>
          <p:nvPr/>
        </p:nvSpPr>
        <p:spPr>
          <a:xfrm>
            <a:off x="619125" y="1229023"/>
            <a:ext cx="8715375" cy="461665"/>
          </a:xfrm>
          <a:prstGeom prst="rect">
            <a:avLst/>
          </a:prstGeom>
          <a:noFill/>
        </p:spPr>
        <p:txBody>
          <a:bodyPr wrap="square" rtlCol="0">
            <a:spAutoFit/>
          </a:bodyPr>
          <a:lstStyle/>
          <a:p>
            <a:r>
              <a:rPr lang="fr-FR" sz="2400" i="1" dirty="0"/>
              <a:t>Que dit le statut de l’Enseignement Catholique?</a:t>
            </a:r>
          </a:p>
        </p:txBody>
      </p:sp>
      <p:sp>
        <p:nvSpPr>
          <p:cNvPr id="5" name="ZoneTexte 4">
            <a:extLst>
              <a:ext uri="{FF2B5EF4-FFF2-40B4-BE49-F238E27FC236}">
                <a16:creationId xmlns:a16="http://schemas.microsoft.com/office/drawing/2014/main" id="{0AFC960C-6661-E136-8412-03CC5D1E9387}"/>
              </a:ext>
            </a:extLst>
          </p:cNvPr>
          <p:cNvSpPr txBox="1"/>
          <p:nvPr/>
        </p:nvSpPr>
        <p:spPr>
          <a:xfrm>
            <a:off x="280959" y="1690688"/>
            <a:ext cx="11215716" cy="1200329"/>
          </a:xfrm>
          <a:prstGeom prst="rect">
            <a:avLst/>
          </a:prstGeom>
          <a:noFill/>
        </p:spPr>
        <p:txBody>
          <a:bodyPr wrap="square" rtlCol="0">
            <a:spAutoFit/>
          </a:bodyPr>
          <a:lstStyle/>
          <a:p>
            <a:pPr algn="just"/>
            <a:r>
              <a:rPr lang="fr-FR" dirty="0"/>
              <a:t>Art. 124</a:t>
            </a:r>
          </a:p>
          <a:p>
            <a:pPr algn="just"/>
            <a:r>
              <a:rPr lang="fr-FR" dirty="0"/>
              <a:t>« Le projet éducatif de chaque école, inscrit dans les orientations de la tutelle et du diocèse est un cadre de référence, dont se dote la communauté éducative. Il mobilise les énergies de manière convergente, dans le respect de l’autorité ; il oriente et éclaire les décisions à prendre; il permet d’apprécier la bonne marche de l’école. »</a:t>
            </a:r>
          </a:p>
        </p:txBody>
      </p:sp>
      <p:sp>
        <p:nvSpPr>
          <p:cNvPr id="6" name="ZoneTexte 5">
            <a:extLst>
              <a:ext uri="{FF2B5EF4-FFF2-40B4-BE49-F238E27FC236}">
                <a16:creationId xmlns:a16="http://schemas.microsoft.com/office/drawing/2014/main" id="{09D90BDE-7BFA-390D-2949-6F4EAB42555A}"/>
              </a:ext>
            </a:extLst>
          </p:cNvPr>
          <p:cNvSpPr txBox="1"/>
          <p:nvPr/>
        </p:nvSpPr>
        <p:spPr>
          <a:xfrm>
            <a:off x="280957" y="2971245"/>
            <a:ext cx="11072841" cy="1200329"/>
          </a:xfrm>
          <a:prstGeom prst="rect">
            <a:avLst/>
          </a:prstGeom>
          <a:noFill/>
        </p:spPr>
        <p:txBody>
          <a:bodyPr wrap="square" rtlCol="0">
            <a:spAutoFit/>
          </a:bodyPr>
          <a:lstStyle/>
          <a:p>
            <a:pPr algn="just"/>
            <a:r>
              <a:rPr lang="fr-FR" dirty="0"/>
              <a:t>Art. 128</a:t>
            </a:r>
          </a:p>
          <a:p>
            <a:pPr algn="just"/>
            <a:r>
              <a:rPr lang="fr-FR" dirty="0"/>
              <a:t>« Le projet éducatif concerne tous les membres de la communauté éducative, de telle sorte que chacun puisse jouer son rôle. Chaque acteur éducatif pourra ainsi faire sien et y inscrire son activité, « pour que les traits propres à l’école apparaissent à travers son travail personnel. »</a:t>
            </a:r>
          </a:p>
        </p:txBody>
      </p:sp>
      <p:sp>
        <p:nvSpPr>
          <p:cNvPr id="7" name="ZoneTexte 6">
            <a:extLst>
              <a:ext uri="{FF2B5EF4-FFF2-40B4-BE49-F238E27FC236}">
                <a16:creationId xmlns:a16="http://schemas.microsoft.com/office/drawing/2014/main" id="{35FB2FCE-821E-DC13-D5DC-77C3AEBDD095}"/>
              </a:ext>
            </a:extLst>
          </p:cNvPr>
          <p:cNvSpPr txBox="1"/>
          <p:nvPr/>
        </p:nvSpPr>
        <p:spPr>
          <a:xfrm>
            <a:off x="280958" y="4384035"/>
            <a:ext cx="11072841" cy="1200329"/>
          </a:xfrm>
          <a:prstGeom prst="rect">
            <a:avLst/>
          </a:prstGeom>
          <a:noFill/>
        </p:spPr>
        <p:txBody>
          <a:bodyPr wrap="square" rtlCol="0">
            <a:spAutoFit/>
          </a:bodyPr>
          <a:lstStyle/>
          <a:p>
            <a:pPr algn="just"/>
            <a:r>
              <a:rPr lang="fr-FR" dirty="0"/>
              <a:t>Art. 132</a:t>
            </a:r>
          </a:p>
          <a:p>
            <a:pPr algn="just"/>
            <a:r>
              <a:rPr lang="fr-FR" dirty="0"/>
              <a:t>« Chaque école catholique se dote d’un projet d’établissement, sous la responsabilité du chef d’établissement. Le projet d’établissement, dont l’objet est la mise en œuvre du projet éducatif, peut comporter plusieurs volets : pédagogique, pastoral, d’internat </a:t>
            </a:r>
            <a:r>
              <a:rPr lang="fr-FR" dirty="0" err="1"/>
              <a:t>etc</a:t>
            </a:r>
            <a:r>
              <a:rPr lang="fr-FR" dirty="0"/>
              <a:t>… »</a:t>
            </a:r>
          </a:p>
        </p:txBody>
      </p:sp>
    </p:spTree>
    <p:extLst>
      <p:ext uri="{BB962C8B-B14F-4D97-AF65-F5344CB8AC3E}">
        <p14:creationId xmlns:p14="http://schemas.microsoft.com/office/powerpoint/2010/main" val="1749641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70E8CF-51FC-3228-9700-D80774B16D49}"/>
              </a:ext>
            </a:extLst>
          </p:cNvPr>
          <p:cNvSpPr>
            <a:spLocks noGrp="1"/>
          </p:cNvSpPr>
          <p:nvPr>
            <p:ph type="title"/>
          </p:nvPr>
        </p:nvSpPr>
        <p:spPr/>
        <p:txBody>
          <a:bodyPr>
            <a:normAutofit fontScale="90000"/>
          </a:bodyPr>
          <a:lstStyle/>
          <a:p>
            <a:r>
              <a:rPr lang="fr-FR" b="1" dirty="0"/>
              <a:t>3</a:t>
            </a:r>
            <a:r>
              <a:rPr lang="fr-FR" sz="4400" b="1" dirty="0"/>
              <a:t>-Le projet Educatif et le projet d’établissement</a:t>
            </a:r>
            <a:br>
              <a:rPr lang="fr-FR" sz="4400" dirty="0"/>
            </a:br>
            <a:endParaRPr lang="fr-FR" dirty="0"/>
          </a:p>
        </p:txBody>
      </p:sp>
      <p:sp>
        <p:nvSpPr>
          <p:cNvPr id="4" name="ZoneTexte 3">
            <a:extLst>
              <a:ext uri="{FF2B5EF4-FFF2-40B4-BE49-F238E27FC236}">
                <a16:creationId xmlns:a16="http://schemas.microsoft.com/office/drawing/2014/main" id="{44ECF0AB-2982-C574-693A-76B5AA7CFA0F}"/>
              </a:ext>
            </a:extLst>
          </p:cNvPr>
          <p:cNvSpPr txBox="1"/>
          <p:nvPr/>
        </p:nvSpPr>
        <p:spPr>
          <a:xfrm>
            <a:off x="619125" y="1229023"/>
            <a:ext cx="8715375" cy="461665"/>
          </a:xfrm>
          <a:prstGeom prst="rect">
            <a:avLst/>
          </a:prstGeom>
          <a:noFill/>
        </p:spPr>
        <p:txBody>
          <a:bodyPr wrap="square" rtlCol="0">
            <a:spAutoFit/>
          </a:bodyPr>
          <a:lstStyle/>
          <a:p>
            <a:r>
              <a:rPr lang="fr-FR" sz="2400" i="1" dirty="0"/>
              <a:t>Illustration</a:t>
            </a:r>
          </a:p>
        </p:txBody>
      </p:sp>
      <p:pic>
        <p:nvPicPr>
          <p:cNvPr id="8" name="Image 7">
            <a:extLst>
              <a:ext uri="{FF2B5EF4-FFF2-40B4-BE49-F238E27FC236}">
                <a16:creationId xmlns:a16="http://schemas.microsoft.com/office/drawing/2014/main" id="{C89686C5-27DA-E63B-72F6-7C55843CA311}"/>
              </a:ext>
            </a:extLst>
          </p:cNvPr>
          <p:cNvPicPr>
            <a:picLocks noChangeAspect="1"/>
          </p:cNvPicPr>
          <p:nvPr/>
        </p:nvPicPr>
        <p:blipFill>
          <a:blip r:embed="rId3"/>
          <a:stretch>
            <a:fillRect/>
          </a:stretch>
        </p:blipFill>
        <p:spPr>
          <a:xfrm>
            <a:off x="2902896" y="1201028"/>
            <a:ext cx="3775610" cy="5291847"/>
          </a:xfrm>
          <a:prstGeom prst="rect">
            <a:avLst/>
          </a:prstGeom>
        </p:spPr>
      </p:pic>
      <p:sp>
        <p:nvSpPr>
          <p:cNvPr id="9" name="ZoneTexte 8">
            <a:extLst>
              <a:ext uri="{FF2B5EF4-FFF2-40B4-BE49-F238E27FC236}">
                <a16:creationId xmlns:a16="http://schemas.microsoft.com/office/drawing/2014/main" id="{1505EDE4-C9C5-999C-7415-DBC681E700F6}"/>
              </a:ext>
            </a:extLst>
          </p:cNvPr>
          <p:cNvSpPr txBox="1"/>
          <p:nvPr/>
        </p:nvSpPr>
        <p:spPr>
          <a:xfrm>
            <a:off x="6750995" y="1965222"/>
            <a:ext cx="2357422" cy="276999"/>
          </a:xfrm>
          <a:prstGeom prst="rect">
            <a:avLst/>
          </a:prstGeom>
          <a:noFill/>
          <a:ln w="3175">
            <a:solidFill>
              <a:schemeClr val="tx1"/>
            </a:solidFill>
          </a:ln>
        </p:spPr>
        <p:txBody>
          <a:bodyPr wrap="square" rtlCol="0">
            <a:spAutoFit/>
          </a:bodyPr>
          <a:lstStyle/>
          <a:p>
            <a:pPr algn="just"/>
            <a:r>
              <a:rPr lang="fr-FR" sz="1200" dirty="0"/>
              <a:t>Réaménager la cour de l’école</a:t>
            </a:r>
          </a:p>
        </p:txBody>
      </p:sp>
      <p:sp>
        <p:nvSpPr>
          <p:cNvPr id="10" name="ZoneTexte 9">
            <a:extLst>
              <a:ext uri="{FF2B5EF4-FFF2-40B4-BE49-F238E27FC236}">
                <a16:creationId xmlns:a16="http://schemas.microsoft.com/office/drawing/2014/main" id="{72F9DDEB-8276-0903-B6FA-4B8C74A98070}"/>
              </a:ext>
            </a:extLst>
          </p:cNvPr>
          <p:cNvSpPr txBox="1"/>
          <p:nvPr/>
        </p:nvSpPr>
        <p:spPr>
          <a:xfrm>
            <a:off x="6750995" y="2332859"/>
            <a:ext cx="2357422" cy="461665"/>
          </a:xfrm>
          <a:prstGeom prst="rect">
            <a:avLst/>
          </a:prstGeom>
          <a:noFill/>
          <a:ln w="3175">
            <a:solidFill>
              <a:schemeClr val="tx1"/>
            </a:solidFill>
          </a:ln>
        </p:spPr>
        <p:txBody>
          <a:bodyPr wrap="square" rtlCol="0">
            <a:spAutoFit/>
          </a:bodyPr>
          <a:lstStyle/>
          <a:p>
            <a:pPr algn="just"/>
            <a:r>
              <a:rPr lang="fr-FR" sz="1200" dirty="0"/>
              <a:t>Redéfinir avec les élèves le règlement de l’école</a:t>
            </a:r>
          </a:p>
        </p:txBody>
      </p:sp>
      <p:sp>
        <p:nvSpPr>
          <p:cNvPr id="11" name="ZoneTexte 10">
            <a:extLst>
              <a:ext uri="{FF2B5EF4-FFF2-40B4-BE49-F238E27FC236}">
                <a16:creationId xmlns:a16="http://schemas.microsoft.com/office/drawing/2014/main" id="{DCFFE0BF-0BBA-C7FB-8F53-A79BC7CE7D83}"/>
              </a:ext>
            </a:extLst>
          </p:cNvPr>
          <p:cNvSpPr txBox="1"/>
          <p:nvPr/>
        </p:nvSpPr>
        <p:spPr>
          <a:xfrm>
            <a:off x="6750995" y="2885162"/>
            <a:ext cx="2357422" cy="646331"/>
          </a:xfrm>
          <a:prstGeom prst="rect">
            <a:avLst/>
          </a:prstGeom>
          <a:noFill/>
          <a:ln w="3175">
            <a:solidFill>
              <a:schemeClr val="tx1"/>
            </a:solidFill>
          </a:ln>
        </p:spPr>
        <p:txBody>
          <a:bodyPr wrap="square" rtlCol="0">
            <a:spAutoFit/>
          </a:bodyPr>
          <a:lstStyle/>
          <a:p>
            <a:pPr algn="just"/>
            <a:r>
              <a:rPr lang="fr-FR" sz="1200" dirty="0"/>
              <a:t>Mettre en place un temps de vie d’école hebdomadaire pour un moment d’intériorité</a:t>
            </a:r>
          </a:p>
        </p:txBody>
      </p:sp>
      <p:sp>
        <p:nvSpPr>
          <p:cNvPr id="13" name="ZoneTexte 12">
            <a:extLst>
              <a:ext uri="{FF2B5EF4-FFF2-40B4-BE49-F238E27FC236}">
                <a16:creationId xmlns:a16="http://schemas.microsoft.com/office/drawing/2014/main" id="{0147AE3A-EAD6-EFC7-E476-89072ACF067C}"/>
              </a:ext>
            </a:extLst>
          </p:cNvPr>
          <p:cNvSpPr txBox="1"/>
          <p:nvPr/>
        </p:nvSpPr>
        <p:spPr>
          <a:xfrm>
            <a:off x="6750995" y="4333522"/>
            <a:ext cx="2214578" cy="646331"/>
          </a:xfrm>
          <a:prstGeom prst="rect">
            <a:avLst/>
          </a:prstGeom>
          <a:noFill/>
          <a:ln w="3175">
            <a:solidFill>
              <a:schemeClr val="accent2"/>
            </a:solidFill>
          </a:ln>
        </p:spPr>
        <p:txBody>
          <a:bodyPr wrap="square" rtlCol="0">
            <a:spAutoFit/>
          </a:bodyPr>
          <a:lstStyle/>
          <a:p>
            <a:pPr algn="just"/>
            <a:r>
              <a:rPr lang="fr-FR" sz="1200" dirty="0"/>
              <a:t>Aménager les espaces et le temps pour favoriser le bien-être des élèves</a:t>
            </a:r>
          </a:p>
        </p:txBody>
      </p:sp>
      <p:sp>
        <p:nvSpPr>
          <p:cNvPr id="14" name="ZoneTexte 13">
            <a:extLst>
              <a:ext uri="{FF2B5EF4-FFF2-40B4-BE49-F238E27FC236}">
                <a16:creationId xmlns:a16="http://schemas.microsoft.com/office/drawing/2014/main" id="{7C2B9ED2-48E0-B977-54AA-EBA7CA65AB2F}"/>
              </a:ext>
            </a:extLst>
          </p:cNvPr>
          <p:cNvSpPr txBox="1"/>
          <p:nvPr/>
        </p:nvSpPr>
        <p:spPr>
          <a:xfrm>
            <a:off x="6747699" y="5477212"/>
            <a:ext cx="2214578" cy="1015663"/>
          </a:xfrm>
          <a:prstGeom prst="rect">
            <a:avLst/>
          </a:prstGeom>
          <a:noFill/>
          <a:ln w="3175">
            <a:solidFill>
              <a:schemeClr val="accent5"/>
            </a:solidFill>
          </a:ln>
        </p:spPr>
        <p:txBody>
          <a:bodyPr wrap="square" rtlCol="0">
            <a:spAutoFit/>
          </a:bodyPr>
          <a:lstStyle/>
          <a:p>
            <a:pPr algn="just"/>
            <a:r>
              <a:rPr lang="fr-FR" sz="1200" dirty="0"/>
              <a:t>Développer un climat scolaire qui contribue à l’épanouissement de chaque membre de la communauté éducative</a:t>
            </a:r>
          </a:p>
        </p:txBody>
      </p:sp>
    </p:spTree>
    <p:extLst>
      <p:ext uri="{BB962C8B-B14F-4D97-AF65-F5344CB8AC3E}">
        <p14:creationId xmlns:p14="http://schemas.microsoft.com/office/powerpoint/2010/main" val="195985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70E8CF-51FC-3228-9700-D80774B16D49}"/>
              </a:ext>
            </a:extLst>
          </p:cNvPr>
          <p:cNvSpPr>
            <a:spLocks noGrp="1"/>
          </p:cNvSpPr>
          <p:nvPr>
            <p:ph type="title"/>
          </p:nvPr>
        </p:nvSpPr>
        <p:spPr/>
        <p:txBody>
          <a:bodyPr>
            <a:normAutofit fontScale="90000"/>
          </a:bodyPr>
          <a:lstStyle/>
          <a:p>
            <a:r>
              <a:rPr lang="fr-FR" b="1" dirty="0"/>
              <a:t>3</a:t>
            </a:r>
            <a:r>
              <a:rPr lang="fr-FR" sz="4400" b="1" dirty="0"/>
              <a:t>-Le projet Educatif et le projet d’établissement</a:t>
            </a:r>
            <a:br>
              <a:rPr lang="fr-FR" sz="4400" dirty="0"/>
            </a:br>
            <a:endParaRPr lang="fr-FR" dirty="0"/>
          </a:p>
        </p:txBody>
      </p:sp>
      <p:sp>
        <p:nvSpPr>
          <p:cNvPr id="4" name="ZoneTexte 3">
            <a:extLst>
              <a:ext uri="{FF2B5EF4-FFF2-40B4-BE49-F238E27FC236}">
                <a16:creationId xmlns:a16="http://schemas.microsoft.com/office/drawing/2014/main" id="{44ECF0AB-2982-C574-693A-76B5AA7CFA0F}"/>
              </a:ext>
            </a:extLst>
          </p:cNvPr>
          <p:cNvSpPr txBox="1"/>
          <p:nvPr/>
        </p:nvSpPr>
        <p:spPr>
          <a:xfrm>
            <a:off x="506109" y="2692754"/>
            <a:ext cx="8715375" cy="461665"/>
          </a:xfrm>
          <a:prstGeom prst="rect">
            <a:avLst/>
          </a:prstGeom>
          <a:noFill/>
        </p:spPr>
        <p:txBody>
          <a:bodyPr wrap="square" rtlCol="0">
            <a:spAutoFit/>
          </a:bodyPr>
          <a:lstStyle/>
          <a:p>
            <a:r>
              <a:rPr lang="fr-FR" sz="2400" i="1" dirty="0"/>
              <a:t>Aujourd'hui, dans l’école…quels sont les documents de référence?</a:t>
            </a:r>
          </a:p>
        </p:txBody>
      </p:sp>
      <p:sp>
        <p:nvSpPr>
          <p:cNvPr id="3" name="ZoneTexte 2">
            <a:extLst>
              <a:ext uri="{FF2B5EF4-FFF2-40B4-BE49-F238E27FC236}">
                <a16:creationId xmlns:a16="http://schemas.microsoft.com/office/drawing/2014/main" id="{FAE58A6A-FF5D-EF51-35BE-781989D81FB4}"/>
              </a:ext>
            </a:extLst>
          </p:cNvPr>
          <p:cNvSpPr txBox="1"/>
          <p:nvPr/>
        </p:nvSpPr>
        <p:spPr>
          <a:xfrm>
            <a:off x="506109" y="1960888"/>
            <a:ext cx="9716678" cy="461665"/>
          </a:xfrm>
          <a:prstGeom prst="rect">
            <a:avLst/>
          </a:prstGeom>
          <a:noFill/>
        </p:spPr>
        <p:txBody>
          <a:bodyPr wrap="square" rtlCol="0">
            <a:spAutoFit/>
          </a:bodyPr>
          <a:lstStyle/>
          <a:p>
            <a:r>
              <a:rPr lang="fr-FR" sz="2400" i="1" dirty="0"/>
              <a:t>Aujourd'hui, en Vendée : les orientations de l’Enseignement catholique</a:t>
            </a:r>
          </a:p>
        </p:txBody>
      </p:sp>
    </p:spTree>
    <p:extLst>
      <p:ext uri="{BB962C8B-B14F-4D97-AF65-F5344CB8AC3E}">
        <p14:creationId xmlns:p14="http://schemas.microsoft.com/office/powerpoint/2010/main" val="2992411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70E8CF-51FC-3228-9700-D80774B16D49}"/>
              </a:ext>
            </a:extLst>
          </p:cNvPr>
          <p:cNvSpPr>
            <a:spLocks noGrp="1"/>
          </p:cNvSpPr>
          <p:nvPr>
            <p:ph type="title"/>
          </p:nvPr>
        </p:nvSpPr>
        <p:spPr/>
        <p:txBody>
          <a:bodyPr>
            <a:normAutofit/>
          </a:bodyPr>
          <a:lstStyle/>
          <a:p>
            <a:r>
              <a:rPr lang="fr-FR" b="1" dirty="0"/>
              <a:t>3</a:t>
            </a:r>
            <a:r>
              <a:rPr lang="fr-FR" sz="4400" b="1" dirty="0"/>
              <a:t>-Le projet Educatif</a:t>
            </a:r>
            <a:br>
              <a:rPr lang="fr-FR" sz="4400" dirty="0"/>
            </a:br>
            <a:endParaRPr lang="fr-FR" dirty="0"/>
          </a:p>
        </p:txBody>
      </p:sp>
      <p:sp>
        <p:nvSpPr>
          <p:cNvPr id="3" name="ZoneTexte 2">
            <a:extLst>
              <a:ext uri="{FF2B5EF4-FFF2-40B4-BE49-F238E27FC236}">
                <a16:creationId xmlns:a16="http://schemas.microsoft.com/office/drawing/2014/main" id="{FAE58A6A-FF5D-EF51-35BE-781989D81FB4}"/>
              </a:ext>
            </a:extLst>
          </p:cNvPr>
          <p:cNvSpPr txBox="1"/>
          <p:nvPr/>
        </p:nvSpPr>
        <p:spPr>
          <a:xfrm>
            <a:off x="588302" y="1200600"/>
            <a:ext cx="10168740" cy="461665"/>
          </a:xfrm>
          <a:prstGeom prst="rect">
            <a:avLst/>
          </a:prstGeom>
          <a:noFill/>
        </p:spPr>
        <p:txBody>
          <a:bodyPr wrap="square" rtlCol="0">
            <a:spAutoFit/>
          </a:bodyPr>
          <a:lstStyle/>
          <a:p>
            <a:r>
              <a:rPr lang="fr-FR" sz="2400" i="1" dirty="0"/>
              <a:t>Identification des valeurs communes et des visées de notre école</a:t>
            </a:r>
          </a:p>
        </p:txBody>
      </p:sp>
      <p:sp>
        <p:nvSpPr>
          <p:cNvPr id="4" name="ZoneTexte 3">
            <a:extLst>
              <a:ext uri="{FF2B5EF4-FFF2-40B4-BE49-F238E27FC236}">
                <a16:creationId xmlns:a16="http://schemas.microsoft.com/office/drawing/2014/main" id="{458CBFF6-DD28-592A-A6E3-E3E6498ABF5E}"/>
              </a:ext>
            </a:extLst>
          </p:cNvPr>
          <p:cNvSpPr txBox="1"/>
          <p:nvPr/>
        </p:nvSpPr>
        <p:spPr>
          <a:xfrm>
            <a:off x="1040016" y="1852135"/>
            <a:ext cx="9265312" cy="4619854"/>
          </a:xfrm>
          <a:prstGeom prst="rect">
            <a:avLst/>
          </a:prstGeom>
          <a:noFill/>
        </p:spPr>
        <p:txBody>
          <a:bodyPr wrap="square" rtlCol="0">
            <a:spAutoFit/>
          </a:bodyPr>
          <a:lstStyle/>
          <a:p>
            <a:pPr>
              <a:lnSpc>
                <a:spcPct val="150000"/>
              </a:lnSpc>
            </a:pPr>
            <a:r>
              <a:rPr lang="fr-FR" b="1" u="sng" dirty="0"/>
              <a:t>Matériel</a:t>
            </a:r>
            <a:r>
              <a:rPr lang="fr-FR" dirty="0"/>
              <a:t> :</a:t>
            </a:r>
          </a:p>
          <a:p>
            <a:pPr>
              <a:lnSpc>
                <a:spcPct val="150000"/>
              </a:lnSpc>
              <a:buFont typeface="Wingdings" pitchFamily="2" charset="2"/>
              <a:buChar char="§"/>
            </a:pPr>
            <a:r>
              <a:rPr lang="fr-FR" dirty="0"/>
              <a:t> Un jeu de cartes des valeurs par groupe</a:t>
            </a:r>
          </a:p>
          <a:p>
            <a:pPr>
              <a:lnSpc>
                <a:spcPct val="150000"/>
              </a:lnSpc>
              <a:buFont typeface="Wingdings" pitchFamily="2" charset="2"/>
              <a:buChar char="§"/>
            </a:pPr>
            <a:r>
              <a:rPr lang="fr-FR" dirty="0"/>
              <a:t> Une feuille de prise de notes par personne</a:t>
            </a:r>
          </a:p>
          <a:p>
            <a:pPr>
              <a:lnSpc>
                <a:spcPct val="150000"/>
              </a:lnSpc>
            </a:pPr>
            <a:endParaRPr lang="fr-FR" dirty="0"/>
          </a:p>
          <a:p>
            <a:pPr>
              <a:lnSpc>
                <a:spcPct val="150000"/>
              </a:lnSpc>
            </a:pPr>
            <a:r>
              <a:rPr lang="fr-FR" b="1" u="sng" dirty="0"/>
              <a:t>Déroulement</a:t>
            </a:r>
            <a:r>
              <a:rPr lang="fr-FR" u="sng" dirty="0"/>
              <a:t> </a:t>
            </a:r>
            <a:r>
              <a:rPr lang="fr-FR" dirty="0"/>
              <a:t>:</a:t>
            </a:r>
          </a:p>
          <a:p>
            <a:pPr algn="ctr">
              <a:lnSpc>
                <a:spcPct val="150000"/>
              </a:lnSpc>
              <a:buFontTx/>
              <a:buChar char="-"/>
            </a:pPr>
            <a:r>
              <a:rPr lang="fr-FR" dirty="0"/>
              <a:t>Chacun choisit 10 valeurs qui lui sont chères qu’il note individuellement sur sa feuille.</a:t>
            </a:r>
          </a:p>
          <a:p>
            <a:pPr algn="ctr">
              <a:lnSpc>
                <a:spcPct val="150000"/>
              </a:lnSpc>
              <a:buFontTx/>
              <a:buChar char="-"/>
            </a:pPr>
            <a:r>
              <a:rPr lang="fr-FR" dirty="0"/>
              <a:t> En retenir 7 et les prioriser de 1 à 7 (selon l’ordre d’importance pour vous).</a:t>
            </a:r>
          </a:p>
          <a:p>
            <a:pPr algn="ctr">
              <a:lnSpc>
                <a:spcPct val="150000"/>
              </a:lnSpc>
              <a:buFontTx/>
              <a:buChar char="-"/>
            </a:pPr>
            <a:r>
              <a:rPr lang="fr-FR" dirty="0"/>
              <a:t>Constituer des groupes de 3 ou 4 personnes (groupes mixtes) : classer les cartes en fonction du nombre de fois où elles ont été choisies. Identifier 4 ou 5 valeurs communes </a:t>
            </a:r>
          </a:p>
          <a:p>
            <a:pPr algn="ctr">
              <a:lnSpc>
                <a:spcPct val="150000"/>
              </a:lnSpc>
              <a:buFontTx/>
              <a:buChar char="-"/>
            </a:pPr>
            <a:r>
              <a:rPr lang="fr-FR" dirty="0"/>
              <a:t> Chaque groupe priorise les valeurs de 1 à 5.</a:t>
            </a:r>
          </a:p>
          <a:p>
            <a:pPr algn="ctr">
              <a:lnSpc>
                <a:spcPct val="150000"/>
              </a:lnSpc>
              <a:buFontTx/>
              <a:buChar char="-"/>
            </a:pPr>
            <a:r>
              <a:rPr lang="fr-FR" dirty="0"/>
              <a:t>Mise en commun des valeurs de chaque groupe : identifier 5 valeurs pour tous</a:t>
            </a:r>
          </a:p>
        </p:txBody>
      </p:sp>
    </p:spTree>
    <p:extLst>
      <p:ext uri="{BB962C8B-B14F-4D97-AF65-F5344CB8AC3E}">
        <p14:creationId xmlns:p14="http://schemas.microsoft.com/office/powerpoint/2010/main" val="10687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70E8CF-51FC-3228-9700-D80774B16D49}"/>
              </a:ext>
            </a:extLst>
          </p:cNvPr>
          <p:cNvSpPr>
            <a:spLocks noGrp="1"/>
          </p:cNvSpPr>
          <p:nvPr>
            <p:ph type="title"/>
          </p:nvPr>
        </p:nvSpPr>
        <p:spPr/>
        <p:txBody>
          <a:bodyPr>
            <a:normAutofit/>
          </a:bodyPr>
          <a:lstStyle/>
          <a:p>
            <a:r>
              <a:rPr lang="fr-FR" b="1" dirty="0"/>
              <a:t>3</a:t>
            </a:r>
            <a:r>
              <a:rPr lang="fr-FR" sz="4400" b="1" dirty="0"/>
              <a:t>-Le projet Educatif</a:t>
            </a:r>
            <a:br>
              <a:rPr lang="fr-FR" sz="4400" dirty="0"/>
            </a:br>
            <a:endParaRPr lang="fr-FR" dirty="0"/>
          </a:p>
        </p:txBody>
      </p:sp>
      <p:sp>
        <p:nvSpPr>
          <p:cNvPr id="3" name="ZoneTexte 2">
            <a:extLst>
              <a:ext uri="{FF2B5EF4-FFF2-40B4-BE49-F238E27FC236}">
                <a16:creationId xmlns:a16="http://schemas.microsoft.com/office/drawing/2014/main" id="{FAE58A6A-FF5D-EF51-35BE-781989D81FB4}"/>
              </a:ext>
            </a:extLst>
          </p:cNvPr>
          <p:cNvSpPr txBox="1"/>
          <p:nvPr/>
        </p:nvSpPr>
        <p:spPr>
          <a:xfrm>
            <a:off x="123289" y="1253125"/>
            <a:ext cx="11938572" cy="801758"/>
          </a:xfrm>
          <a:prstGeom prst="rect">
            <a:avLst/>
          </a:prstGeom>
          <a:noFill/>
        </p:spPr>
        <p:txBody>
          <a:bodyPr wrap="square" rtlCol="0">
            <a:spAutoFit/>
          </a:bodyPr>
          <a:lstStyle/>
          <a:p>
            <a:pPr marL="226695" marR="125730" algn="ctr">
              <a:lnSpc>
                <a:spcPct val="115000"/>
              </a:lnSpc>
              <a:spcAft>
                <a:spcPts val="1000"/>
              </a:spcAft>
            </a:pPr>
            <a:r>
              <a:rPr lang="fr-FR" sz="1600" b="1" dirty="0">
                <a:solidFill>
                  <a:srgbClr val="002060"/>
                </a:solidFill>
                <a:effectLst/>
                <a:latin typeface="Cambria" panose="02040503050406030204" pitchFamily="18" charset="0"/>
                <a:ea typeface="Cambria" panose="02040503050406030204" pitchFamily="18" charset="0"/>
                <a:cs typeface="Cambria" panose="02040503050406030204" pitchFamily="18" charset="0"/>
              </a:rPr>
              <a:t>A développer (ou à conforter) dans notre école au regard des convictions des orientations diocésaines du 4 octobre 2024</a:t>
            </a:r>
            <a:endParaRPr lang="fr-FR" sz="1600" dirty="0">
              <a:effectLst/>
              <a:latin typeface="Calibri" panose="020F0502020204030204" pitchFamily="34" charset="0"/>
              <a:ea typeface="Calibri" panose="020F0502020204030204" pitchFamily="34" charset="0"/>
            </a:endParaRPr>
          </a:p>
          <a:p>
            <a:pPr marL="226695" marR="125730" algn="ctr">
              <a:lnSpc>
                <a:spcPct val="115000"/>
              </a:lnSpc>
              <a:spcAft>
                <a:spcPts val="1000"/>
              </a:spcAft>
            </a:pPr>
            <a:r>
              <a:rPr lang="fr-FR" sz="1800" b="1" dirty="0">
                <a:solidFill>
                  <a:srgbClr val="002060"/>
                </a:solidFill>
                <a:effectLst/>
                <a:latin typeface="Cambria" panose="02040503050406030204" pitchFamily="18" charset="0"/>
                <a:ea typeface="Cambria" panose="02040503050406030204" pitchFamily="18" charset="0"/>
                <a:cs typeface="Cambria" panose="02040503050406030204" pitchFamily="18" charset="0"/>
              </a:rPr>
              <a:t>(</a:t>
            </a:r>
            <a:r>
              <a:rPr lang="fr-FR" sz="1800" b="1" u="sng"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2"/>
              </a:rPr>
              <a:t>cf. vidéo présentation EC85</a:t>
            </a:r>
            <a:r>
              <a:rPr lang="fr-FR" sz="1800" b="1" dirty="0">
                <a:solidFill>
                  <a:srgbClr val="002060"/>
                </a:solidFill>
                <a:effectLst/>
                <a:latin typeface="Cambria" panose="02040503050406030204" pitchFamily="18" charset="0"/>
                <a:ea typeface="Cambria" panose="02040503050406030204" pitchFamily="18" charset="0"/>
                <a:cs typeface="Cambria" panose="02040503050406030204" pitchFamily="18" charset="0"/>
              </a:rPr>
              <a:t>)</a:t>
            </a:r>
            <a:endParaRPr lang="fr-FR" sz="1800" dirty="0">
              <a:effectLst/>
              <a:latin typeface="Calibri" panose="020F0502020204030204" pitchFamily="34" charset="0"/>
              <a:ea typeface="Calibri" panose="020F0502020204030204" pitchFamily="34" charset="0"/>
            </a:endParaRPr>
          </a:p>
        </p:txBody>
      </p:sp>
      <p:graphicFrame>
        <p:nvGraphicFramePr>
          <p:cNvPr id="5" name="Tableau 4">
            <a:extLst>
              <a:ext uri="{FF2B5EF4-FFF2-40B4-BE49-F238E27FC236}">
                <a16:creationId xmlns:a16="http://schemas.microsoft.com/office/drawing/2014/main" id="{33482978-2057-5559-7D2F-C86CA1AE0E40}"/>
              </a:ext>
            </a:extLst>
          </p:cNvPr>
          <p:cNvGraphicFramePr>
            <a:graphicFrameLocks noGrp="1"/>
          </p:cNvGraphicFramePr>
          <p:nvPr>
            <p:extLst>
              <p:ext uri="{D42A27DB-BD31-4B8C-83A1-F6EECF244321}">
                <p14:modId xmlns:p14="http://schemas.microsoft.com/office/powerpoint/2010/main" val="3521381422"/>
              </p:ext>
            </p:extLst>
          </p:nvPr>
        </p:nvGraphicFramePr>
        <p:xfrm>
          <a:off x="1582219" y="2213332"/>
          <a:ext cx="8784406" cy="4351337"/>
        </p:xfrm>
        <a:graphic>
          <a:graphicData uri="http://schemas.openxmlformats.org/drawingml/2006/table">
            <a:tbl>
              <a:tblPr/>
              <a:tblGrid>
                <a:gridCol w="2195636">
                  <a:extLst>
                    <a:ext uri="{9D8B030D-6E8A-4147-A177-3AD203B41FA5}">
                      <a16:colId xmlns:a16="http://schemas.microsoft.com/office/drawing/2014/main" val="3058936280"/>
                    </a:ext>
                  </a:extLst>
                </a:gridCol>
                <a:gridCol w="2197498">
                  <a:extLst>
                    <a:ext uri="{9D8B030D-6E8A-4147-A177-3AD203B41FA5}">
                      <a16:colId xmlns:a16="http://schemas.microsoft.com/office/drawing/2014/main" val="1709543147"/>
                    </a:ext>
                  </a:extLst>
                </a:gridCol>
                <a:gridCol w="2195636">
                  <a:extLst>
                    <a:ext uri="{9D8B030D-6E8A-4147-A177-3AD203B41FA5}">
                      <a16:colId xmlns:a16="http://schemas.microsoft.com/office/drawing/2014/main" val="365709291"/>
                    </a:ext>
                  </a:extLst>
                </a:gridCol>
                <a:gridCol w="2195636">
                  <a:extLst>
                    <a:ext uri="{9D8B030D-6E8A-4147-A177-3AD203B41FA5}">
                      <a16:colId xmlns:a16="http://schemas.microsoft.com/office/drawing/2014/main" val="3598744348"/>
                    </a:ext>
                  </a:extLst>
                </a:gridCol>
              </a:tblGrid>
              <a:tr h="243730">
                <a:tc gridSpan="4">
                  <a:txBody>
                    <a:bodyPr/>
                    <a:lstStyle/>
                    <a:p>
                      <a:pPr marL="19685" algn="ctr">
                        <a:lnSpc>
                          <a:spcPct val="115000"/>
                        </a:lnSpc>
                        <a:spcAft>
                          <a:spcPts val="1000"/>
                        </a:spcAft>
                      </a:pPr>
                      <a:r>
                        <a:rPr lang="fr-FR" sz="1200" b="1" dirty="0">
                          <a:solidFill>
                            <a:srgbClr val="1F487C"/>
                          </a:solidFill>
                          <a:effectLst/>
                          <a:latin typeface="Calibri" panose="020F0502020204030204" pitchFamily="34" charset="0"/>
                          <a:ea typeface="Calibri" panose="020F0502020204030204" pitchFamily="34" charset="0"/>
                        </a:rPr>
                        <a:t>DES ETABLISSEMENTS CATHOLIQUES D’ENSEIGNEMENT</a:t>
                      </a:r>
                      <a:endParaRPr lang="fr-FR" sz="1100" dirty="0">
                        <a:effectLst/>
                        <a:latin typeface="Calibri" panose="020F0502020204030204" pitchFamily="34" charset="0"/>
                        <a:ea typeface="Calibri" panose="020F0502020204030204" pitchFamily="34" charset="0"/>
                      </a:endParaRPr>
                    </a:p>
                  </a:txBody>
                  <a:tcPr marL="67842" marR="67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33445606"/>
                  </a:ext>
                </a:extLst>
              </a:tr>
              <a:tr h="243730">
                <a:tc>
                  <a:txBody>
                    <a:bodyPr/>
                    <a:lstStyle/>
                    <a:p>
                      <a:pPr marL="24765" algn="ctr">
                        <a:lnSpc>
                          <a:spcPct val="115000"/>
                        </a:lnSpc>
                        <a:spcAft>
                          <a:spcPts val="1000"/>
                        </a:spcAft>
                      </a:pPr>
                      <a:r>
                        <a:rPr lang="fr-FR" sz="1200" b="1">
                          <a:solidFill>
                            <a:srgbClr val="1F487C"/>
                          </a:solidFill>
                          <a:effectLst/>
                          <a:latin typeface="Calibri" panose="020F0502020204030204" pitchFamily="34" charset="0"/>
                          <a:ea typeface="Calibri" panose="020F0502020204030204" pitchFamily="34" charset="0"/>
                        </a:rPr>
                        <a:t>L’ACCUEIL</a:t>
                      </a:r>
                      <a:endParaRPr lang="fr-FR" sz="1100" b="1">
                        <a:effectLst/>
                        <a:latin typeface="Calibri" panose="020F0502020204030204" pitchFamily="34" charset="0"/>
                        <a:ea typeface="Calibri" panose="020F0502020204030204" pitchFamily="34" charset="0"/>
                      </a:endParaRPr>
                    </a:p>
                  </a:txBody>
                  <a:tcPr marL="67842" marR="67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24765" algn="ctr">
                        <a:lnSpc>
                          <a:spcPct val="115000"/>
                        </a:lnSpc>
                        <a:spcAft>
                          <a:spcPts val="1000"/>
                        </a:spcAft>
                      </a:pPr>
                      <a:r>
                        <a:rPr lang="fr-FR" sz="1200" b="1">
                          <a:solidFill>
                            <a:srgbClr val="1F487C"/>
                          </a:solidFill>
                          <a:effectLst/>
                          <a:latin typeface="Calibri" panose="020F0502020204030204" pitchFamily="34" charset="0"/>
                          <a:ea typeface="Calibri" panose="020F0502020204030204" pitchFamily="34" charset="0"/>
                        </a:rPr>
                        <a:t>LA FRATERNITÉ</a:t>
                      </a:r>
                      <a:endParaRPr lang="fr-FR" sz="1100" b="1">
                        <a:effectLst/>
                        <a:latin typeface="Calibri" panose="020F0502020204030204" pitchFamily="34" charset="0"/>
                        <a:ea typeface="Calibri" panose="020F0502020204030204" pitchFamily="34" charset="0"/>
                      </a:endParaRPr>
                    </a:p>
                  </a:txBody>
                  <a:tcPr marL="67842" marR="67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24765" algn="ctr">
                        <a:lnSpc>
                          <a:spcPct val="115000"/>
                        </a:lnSpc>
                        <a:spcAft>
                          <a:spcPts val="1000"/>
                        </a:spcAft>
                      </a:pPr>
                      <a:r>
                        <a:rPr lang="fr-FR" sz="1200" b="1">
                          <a:solidFill>
                            <a:srgbClr val="1F487C"/>
                          </a:solidFill>
                          <a:effectLst/>
                          <a:latin typeface="Calibri" panose="020F0502020204030204" pitchFamily="34" charset="0"/>
                          <a:ea typeface="Calibri" panose="020F0502020204030204" pitchFamily="34" charset="0"/>
                        </a:rPr>
                        <a:t>L’EXIGENCE</a:t>
                      </a:r>
                      <a:endParaRPr lang="fr-FR" sz="1100" b="1">
                        <a:effectLst/>
                        <a:latin typeface="Calibri" panose="020F0502020204030204" pitchFamily="34" charset="0"/>
                        <a:ea typeface="Calibri" panose="020F0502020204030204" pitchFamily="34" charset="0"/>
                      </a:endParaRPr>
                    </a:p>
                  </a:txBody>
                  <a:tcPr marL="67842" marR="67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24765" algn="ctr">
                        <a:lnSpc>
                          <a:spcPct val="115000"/>
                        </a:lnSpc>
                        <a:spcAft>
                          <a:spcPts val="1000"/>
                        </a:spcAft>
                      </a:pPr>
                      <a:r>
                        <a:rPr lang="fr-FR" sz="1200" b="1" dirty="0">
                          <a:solidFill>
                            <a:srgbClr val="1F487C"/>
                          </a:solidFill>
                          <a:effectLst/>
                          <a:latin typeface="Calibri" panose="020F0502020204030204" pitchFamily="34" charset="0"/>
                          <a:ea typeface="Calibri" panose="020F0502020204030204" pitchFamily="34" charset="0"/>
                        </a:rPr>
                        <a:t>L’ESPÉRANCE</a:t>
                      </a:r>
                      <a:endParaRPr lang="fr-FR" sz="1100" b="1" dirty="0">
                        <a:effectLst/>
                        <a:latin typeface="Calibri" panose="020F0502020204030204" pitchFamily="34" charset="0"/>
                        <a:ea typeface="Calibri" panose="020F0502020204030204" pitchFamily="34" charset="0"/>
                      </a:endParaRPr>
                    </a:p>
                  </a:txBody>
                  <a:tcPr marL="67842" marR="67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407693583"/>
                  </a:ext>
                </a:extLst>
              </a:tr>
              <a:tr h="3863877">
                <a:tc>
                  <a:txBody>
                    <a:bodyPr/>
                    <a:lstStyle/>
                    <a:p>
                      <a:pPr>
                        <a:lnSpc>
                          <a:spcPct val="115000"/>
                        </a:lnSpc>
                        <a:spcAft>
                          <a:spcPts val="1000"/>
                        </a:spcAft>
                      </a:pPr>
                      <a:r>
                        <a:rPr lang="fr-FR" sz="1300" dirty="0">
                          <a:solidFill>
                            <a:srgbClr val="000000"/>
                          </a:solidFill>
                          <a:effectLst/>
                          <a:latin typeface="Times New Roman" panose="02020603050405020304" pitchFamily="18" charset="0"/>
                          <a:ea typeface="Times New Roman" panose="02020603050405020304" pitchFamily="18" charset="0"/>
                        </a:rPr>
                        <a:t> </a:t>
                      </a:r>
                      <a:endParaRPr lang="fr-FR" sz="1100" dirty="0">
                        <a:effectLst/>
                        <a:latin typeface="Calibri" panose="020F0502020204030204" pitchFamily="34" charset="0"/>
                        <a:ea typeface="Calibri" panose="020F0502020204030204" pitchFamily="34" charset="0"/>
                      </a:endParaRPr>
                    </a:p>
                  </a:txBody>
                  <a:tcPr marL="67842" marR="67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fr-FR" sz="1200" b="1" u="sng" dirty="0">
                        <a:solidFill>
                          <a:srgbClr val="FF0000"/>
                        </a:solidFill>
                        <a:effectLst/>
                        <a:latin typeface="+mn-lt"/>
                        <a:ea typeface="Times New Roman" panose="02020603050405020304" pitchFamily="18" charset="0"/>
                      </a:endParaRPr>
                    </a:p>
                  </a:txBody>
                  <a:tcPr marL="67842" marR="67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fr-FR" sz="1050" b="1" u="sng" dirty="0">
                        <a:solidFill>
                          <a:srgbClr val="FF0000"/>
                        </a:solidFill>
                        <a:effectLst/>
                        <a:latin typeface="+mn-lt"/>
                        <a:ea typeface="Calibri" panose="020F0502020204030204" pitchFamily="34" charset="0"/>
                      </a:endParaRPr>
                    </a:p>
                  </a:txBody>
                  <a:tcPr marL="67842" marR="67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fr-FR" sz="1050" dirty="0">
                        <a:solidFill>
                          <a:schemeClr val="tx1"/>
                        </a:solidFill>
                        <a:effectLst/>
                        <a:latin typeface="+mn-lt"/>
                        <a:ea typeface="Calibri" panose="020F0502020204030204" pitchFamily="34" charset="0"/>
                      </a:endParaRPr>
                    </a:p>
                  </a:txBody>
                  <a:tcPr marL="67842" marR="67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9027314"/>
                  </a:ext>
                </a:extLst>
              </a:tr>
            </a:tbl>
          </a:graphicData>
        </a:graphic>
      </p:graphicFrame>
    </p:spTree>
    <p:extLst>
      <p:ext uri="{BB962C8B-B14F-4D97-AF65-F5344CB8AC3E}">
        <p14:creationId xmlns:p14="http://schemas.microsoft.com/office/powerpoint/2010/main" val="2983543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70E8CF-51FC-3228-9700-D80774B16D49}"/>
              </a:ext>
            </a:extLst>
          </p:cNvPr>
          <p:cNvSpPr>
            <a:spLocks noGrp="1"/>
          </p:cNvSpPr>
          <p:nvPr>
            <p:ph type="title"/>
          </p:nvPr>
        </p:nvSpPr>
        <p:spPr/>
        <p:txBody>
          <a:bodyPr>
            <a:normAutofit/>
          </a:bodyPr>
          <a:lstStyle/>
          <a:p>
            <a:r>
              <a:rPr lang="fr-FR" b="1" dirty="0"/>
              <a:t>BILAN</a:t>
            </a:r>
            <a:br>
              <a:rPr lang="fr-FR" sz="4400" dirty="0"/>
            </a:br>
            <a:endParaRPr lang="fr-FR" dirty="0"/>
          </a:p>
        </p:txBody>
      </p:sp>
    </p:spTree>
    <p:extLst>
      <p:ext uri="{BB962C8B-B14F-4D97-AF65-F5344CB8AC3E}">
        <p14:creationId xmlns:p14="http://schemas.microsoft.com/office/powerpoint/2010/main" val="2094383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46F872F-5479-1B8C-E36D-E56F274279BF}"/>
              </a:ext>
            </a:extLst>
          </p:cNvPr>
          <p:cNvSpPr>
            <a:spLocks noGrp="1"/>
          </p:cNvSpPr>
          <p:nvPr>
            <p:ph type="ctrTitle"/>
          </p:nvPr>
        </p:nvSpPr>
        <p:spPr/>
        <p:txBody>
          <a:bodyPr/>
          <a:lstStyle/>
          <a:p>
            <a:r>
              <a:rPr lang="fr-FR" b="1" dirty="0"/>
              <a:t>Déroulement</a:t>
            </a:r>
            <a:br>
              <a:rPr lang="fr-FR" u="sng" dirty="0"/>
            </a:br>
            <a:endParaRPr lang="fr-FR" dirty="0"/>
          </a:p>
        </p:txBody>
      </p:sp>
      <p:sp>
        <p:nvSpPr>
          <p:cNvPr id="2" name="ZoneTexte 1">
            <a:extLst>
              <a:ext uri="{FF2B5EF4-FFF2-40B4-BE49-F238E27FC236}">
                <a16:creationId xmlns:a16="http://schemas.microsoft.com/office/drawing/2014/main" id="{46E51490-DCCD-B222-866F-E1DD52BC9022}"/>
              </a:ext>
            </a:extLst>
          </p:cNvPr>
          <p:cNvSpPr txBox="1"/>
          <p:nvPr/>
        </p:nvSpPr>
        <p:spPr>
          <a:xfrm>
            <a:off x="593387" y="3852153"/>
            <a:ext cx="9270460" cy="1384995"/>
          </a:xfrm>
          <a:prstGeom prst="rect">
            <a:avLst/>
          </a:prstGeom>
          <a:noFill/>
        </p:spPr>
        <p:txBody>
          <a:bodyPr wrap="square" rtlCol="0">
            <a:spAutoFit/>
          </a:bodyPr>
          <a:lstStyle/>
          <a:p>
            <a:r>
              <a:rPr lang="fr-FR" sz="2800" dirty="0"/>
              <a:t>1-Le conseil d’établissement c’est quoi?</a:t>
            </a:r>
          </a:p>
          <a:p>
            <a:r>
              <a:rPr lang="fr-FR" sz="2800" dirty="0"/>
              <a:t>2-Modalités de fonctionnement (organisation, CR, dates…)</a:t>
            </a:r>
          </a:p>
          <a:p>
            <a:r>
              <a:rPr lang="fr-FR" sz="2800" dirty="0"/>
              <a:t>3-Le projet Educatif</a:t>
            </a:r>
          </a:p>
        </p:txBody>
      </p:sp>
    </p:spTree>
    <p:extLst>
      <p:ext uri="{BB962C8B-B14F-4D97-AF65-F5344CB8AC3E}">
        <p14:creationId xmlns:p14="http://schemas.microsoft.com/office/powerpoint/2010/main" val="4009231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70E8CF-51FC-3228-9700-D80774B16D49}"/>
              </a:ext>
            </a:extLst>
          </p:cNvPr>
          <p:cNvSpPr>
            <a:spLocks noGrp="1"/>
          </p:cNvSpPr>
          <p:nvPr>
            <p:ph type="title"/>
          </p:nvPr>
        </p:nvSpPr>
        <p:spPr/>
        <p:txBody>
          <a:bodyPr/>
          <a:lstStyle/>
          <a:p>
            <a:r>
              <a:rPr lang="fr-FR" sz="4400" b="1" dirty="0"/>
              <a:t>1-Le conseil d’établissement c’est quoi?</a:t>
            </a:r>
            <a:br>
              <a:rPr lang="fr-FR" sz="4400" dirty="0"/>
            </a:br>
            <a:endParaRPr lang="fr-FR" dirty="0"/>
          </a:p>
        </p:txBody>
      </p:sp>
      <p:sp>
        <p:nvSpPr>
          <p:cNvPr id="3" name="Espace réservé du contenu 2">
            <a:extLst>
              <a:ext uri="{FF2B5EF4-FFF2-40B4-BE49-F238E27FC236}">
                <a16:creationId xmlns:a16="http://schemas.microsoft.com/office/drawing/2014/main" id="{B1090864-2933-4154-682F-CBA5ED80DA41}"/>
              </a:ext>
            </a:extLst>
          </p:cNvPr>
          <p:cNvSpPr>
            <a:spLocks noGrp="1"/>
          </p:cNvSpPr>
          <p:nvPr>
            <p:ph idx="1"/>
          </p:nvPr>
        </p:nvSpPr>
        <p:spPr/>
        <p:txBody>
          <a:bodyPr/>
          <a:lstStyle/>
          <a:p>
            <a:r>
              <a:rPr lang="fr-FR" dirty="0"/>
              <a:t>Le conseil d’établissement est la réunion des personnes représentatives des différents groupes composant la communauté éducative sous la présidence du chef d’établissement.</a:t>
            </a:r>
          </a:p>
          <a:p>
            <a:endParaRPr lang="fr-FR" dirty="0"/>
          </a:p>
          <a:p>
            <a:pPr marL="0" indent="0">
              <a:buNone/>
            </a:pPr>
            <a:r>
              <a:rPr lang="fr-FR" altLang="fr-FR" sz="2800" i="1" dirty="0">
                <a:solidFill>
                  <a:schemeClr val="accent1"/>
                </a:solidFill>
                <a:latin typeface="+mj-lt"/>
                <a:cs typeface="Times New Roman" pitchFamily="18" charset="0"/>
              </a:rPr>
              <a:t>« Tout établissement catholique d’enseignement se dote d’un conseil d’établissement. »</a:t>
            </a:r>
            <a:r>
              <a:rPr lang="fr-FR" altLang="fr-FR" i="1" dirty="0">
                <a:solidFill>
                  <a:schemeClr val="accent1"/>
                </a:solidFill>
                <a:latin typeface="+mj-lt"/>
                <a:cs typeface="Times New Roman" pitchFamily="18" charset="0"/>
              </a:rPr>
              <a:t>  (Article 120, du Statut de l’Enseignement Catholique)</a:t>
            </a:r>
            <a:endParaRPr lang="fr-FR" dirty="0"/>
          </a:p>
          <a:p>
            <a:endParaRPr lang="fr-FR" dirty="0"/>
          </a:p>
        </p:txBody>
      </p:sp>
    </p:spTree>
    <p:extLst>
      <p:ext uri="{BB962C8B-B14F-4D97-AF65-F5344CB8AC3E}">
        <p14:creationId xmlns:p14="http://schemas.microsoft.com/office/powerpoint/2010/main" val="200260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21330E-53F3-C2DB-78A1-61B9628B4CD7}"/>
              </a:ext>
            </a:extLst>
          </p:cNvPr>
          <p:cNvSpPr>
            <a:spLocks noGrp="1"/>
          </p:cNvSpPr>
          <p:nvPr>
            <p:ph type="title"/>
          </p:nvPr>
        </p:nvSpPr>
        <p:spPr>
          <a:xfrm>
            <a:off x="838200" y="0"/>
            <a:ext cx="10515600" cy="1325563"/>
          </a:xfrm>
        </p:spPr>
        <p:txBody>
          <a:bodyPr/>
          <a:lstStyle/>
          <a:p>
            <a:r>
              <a:rPr lang="fr-FR" dirty="0"/>
              <a:t>Le rôle du conseil d’établissement</a:t>
            </a:r>
          </a:p>
        </p:txBody>
      </p:sp>
      <p:sp>
        <p:nvSpPr>
          <p:cNvPr id="3" name="Espace réservé du contenu 2">
            <a:extLst>
              <a:ext uri="{FF2B5EF4-FFF2-40B4-BE49-F238E27FC236}">
                <a16:creationId xmlns:a16="http://schemas.microsoft.com/office/drawing/2014/main" id="{1444C5E6-959E-10AD-4025-65589CC89035}"/>
              </a:ext>
            </a:extLst>
          </p:cNvPr>
          <p:cNvSpPr>
            <a:spLocks noGrp="1"/>
          </p:cNvSpPr>
          <p:nvPr>
            <p:ph idx="1"/>
          </p:nvPr>
        </p:nvSpPr>
        <p:spPr>
          <a:xfrm>
            <a:off x="723900" y="1325563"/>
            <a:ext cx="10515600" cy="4437062"/>
          </a:xfrm>
        </p:spPr>
        <p:txBody>
          <a:bodyPr>
            <a:normAutofit fontScale="85000" lnSpcReduction="10000"/>
          </a:bodyPr>
          <a:lstStyle/>
          <a:p>
            <a:r>
              <a:rPr lang="fr-FR" sz="2800" b="0" i="0" u="none" strike="noStrike" baseline="0" dirty="0">
                <a:solidFill>
                  <a:srgbClr val="000000"/>
                </a:solidFill>
                <a:latin typeface="Calibri" panose="020F0502020204030204" pitchFamily="34" charset="0"/>
              </a:rPr>
              <a:t>Le conseil d'établissement est une instance </a:t>
            </a:r>
            <a:r>
              <a:rPr lang="fr-FR" sz="2800" b="1" i="0" strike="noStrike" baseline="0" dirty="0">
                <a:solidFill>
                  <a:srgbClr val="000000"/>
                </a:solidFill>
                <a:latin typeface="Calibri" panose="020F0502020204030204" pitchFamily="34" charset="0"/>
              </a:rPr>
              <a:t>consultative</a:t>
            </a:r>
            <a:r>
              <a:rPr lang="fr-FR" sz="2800" b="0" i="0" u="none" strike="noStrike" baseline="0" dirty="0">
                <a:solidFill>
                  <a:srgbClr val="000000"/>
                </a:solidFill>
                <a:latin typeface="Calibri" panose="020F0502020204030204" pitchFamily="34" charset="0"/>
              </a:rPr>
              <a:t>, appelée à aborder toutes les questions relatives à la vie éducative, pédagogique, pastorale et matérielle de l'établissement. </a:t>
            </a:r>
          </a:p>
          <a:p>
            <a:r>
              <a:rPr lang="fr-FR" sz="2800" b="0" i="0" u="none" strike="noStrike" baseline="0" dirty="0">
                <a:solidFill>
                  <a:srgbClr val="000000"/>
                </a:solidFill>
                <a:latin typeface="Calibri" panose="020F0502020204030204" pitchFamily="34" charset="0"/>
              </a:rPr>
              <a:t>Il s'agit d'un lieu privilégié de rencontre, de dialogue et de concertation entre tous les membres de la communauté éducative, à laquelle il contribue à donner sa cohérence. Il aide à la prise de décision du Chef d’établissement sur tous les sujets qui concernent la vie de l’établissement.</a:t>
            </a:r>
          </a:p>
          <a:p>
            <a:pPr marL="0" indent="0">
              <a:spcBef>
                <a:spcPct val="50000"/>
              </a:spcBef>
              <a:buNone/>
            </a:pPr>
            <a:r>
              <a:rPr lang="fr-FR" altLang="fr-FR" i="1" dirty="0">
                <a:solidFill>
                  <a:schemeClr val="accent1"/>
                </a:solidFill>
                <a:latin typeface="+mj-lt"/>
                <a:cs typeface="Times New Roman" pitchFamily="18" charset="0"/>
              </a:rPr>
              <a:t>« Le conseil d'établissement constitue une structure essentielle d'aide au chef d'établissement, qui a pour mission d'assurer l'unité de la communauté éducative, de coordonner les projets et de les inscrire dans les orientations qui lui ont été données par son autorité de tutelle. » (Article 121, du Statut de l’Enseignement Catholique)</a:t>
            </a:r>
          </a:p>
          <a:p>
            <a:pPr marL="0" indent="0">
              <a:spcBef>
                <a:spcPct val="50000"/>
              </a:spcBef>
              <a:buNone/>
            </a:pPr>
            <a:r>
              <a:rPr lang="fr-FR" altLang="fr-FR" i="1" dirty="0">
                <a:solidFill>
                  <a:schemeClr val="accent1"/>
                </a:solidFill>
                <a:latin typeface="+mj-lt"/>
                <a:cs typeface="Times New Roman" pitchFamily="18" charset="0"/>
              </a:rPr>
              <a:t>« Il a une voix consultative sur tous les sujets relatifs aux orientations et aux projets de l’établissement. » (Article 123, du Statut de l’Enseignement Catholique)</a:t>
            </a:r>
          </a:p>
          <a:p>
            <a:endParaRPr lang="fr-FR" dirty="0"/>
          </a:p>
        </p:txBody>
      </p:sp>
    </p:spTree>
    <p:extLst>
      <p:ext uri="{BB962C8B-B14F-4D97-AF65-F5344CB8AC3E}">
        <p14:creationId xmlns:p14="http://schemas.microsoft.com/office/powerpoint/2010/main" val="2371162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21330E-53F3-C2DB-78A1-61B9628B4CD7}"/>
              </a:ext>
            </a:extLst>
          </p:cNvPr>
          <p:cNvSpPr>
            <a:spLocks noGrp="1"/>
          </p:cNvSpPr>
          <p:nvPr>
            <p:ph type="title"/>
          </p:nvPr>
        </p:nvSpPr>
        <p:spPr>
          <a:xfrm>
            <a:off x="838200" y="0"/>
            <a:ext cx="10515600" cy="1325563"/>
          </a:xfrm>
        </p:spPr>
        <p:txBody>
          <a:bodyPr/>
          <a:lstStyle/>
          <a:p>
            <a:r>
              <a:rPr lang="fr-FR" dirty="0"/>
              <a:t>Ses missions</a:t>
            </a:r>
          </a:p>
        </p:txBody>
      </p:sp>
      <p:sp>
        <p:nvSpPr>
          <p:cNvPr id="3" name="Espace réservé du contenu 2">
            <a:extLst>
              <a:ext uri="{FF2B5EF4-FFF2-40B4-BE49-F238E27FC236}">
                <a16:creationId xmlns:a16="http://schemas.microsoft.com/office/drawing/2014/main" id="{1444C5E6-959E-10AD-4025-65589CC89035}"/>
              </a:ext>
            </a:extLst>
          </p:cNvPr>
          <p:cNvSpPr>
            <a:spLocks noGrp="1"/>
          </p:cNvSpPr>
          <p:nvPr>
            <p:ph idx="1"/>
          </p:nvPr>
        </p:nvSpPr>
        <p:spPr>
          <a:xfrm>
            <a:off x="723900" y="1325563"/>
            <a:ext cx="10515600" cy="4437062"/>
          </a:xfrm>
        </p:spPr>
        <p:txBody>
          <a:bodyPr>
            <a:normAutofit fontScale="92500" lnSpcReduction="20000"/>
          </a:bodyPr>
          <a:lstStyle/>
          <a:p>
            <a:r>
              <a:rPr lang="fr-FR" sz="2800" b="0" i="0" u="none" strike="noStrike" baseline="0" dirty="0">
                <a:solidFill>
                  <a:srgbClr val="000000"/>
                </a:solidFill>
                <a:latin typeface="Calibri" panose="020F0502020204030204" pitchFamily="34" charset="0"/>
              </a:rPr>
              <a:t>Il contribue à la détermination des grandes orientations pour l’école.</a:t>
            </a:r>
            <a:br>
              <a:rPr lang="fr-FR" sz="2800" b="0" i="0" u="none" strike="noStrike" baseline="0" dirty="0">
                <a:solidFill>
                  <a:srgbClr val="000000"/>
                </a:solidFill>
                <a:latin typeface="Calibri" panose="020F0502020204030204" pitchFamily="34" charset="0"/>
              </a:rPr>
            </a:br>
            <a:r>
              <a:rPr lang="fr-FR" sz="2800" b="0" i="0" u="none" strike="noStrike" baseline="0" dirty="0">
                <a:solidFill>
                  <a:srgbClr val="000000"/>
                </a:solidFill>
                <a:latin typeface="Calibri" panose="020F0502020204030204" pitchFamily="34" charset="0"/>
              </a:rPr>
              <a:t>Ses orientations ont des impacts directs sur la vie quotidienne des élèves.</a:t>
            </a:r>
            <a:br>
              <a:rPr lang="fr-FR" sz="2800" b="0" i="0" u="none" strike="noStrike" baseline="0" dirty="0">
                <a:solidFill>
                  <a:srgbClr val="000000"/>
                </a:solidFill>
                <a:latin typeface="Calibri" panose="020F0502020204030204" pitchFamily="34" charset="0"/>
              </a:rPr>
            </a:br>
            <a:r>
              <a:rPr lang="fr-FR" sz="2800" b="0" i="0" u="none" strike="noStrike" baseline="0" dirty="0">
                <a:solidFill>
                  <a:srgbClr val="000000"/>
                </a:solidFill>
                <a:latin typeface="Calibri" panose="020F0502020204030204" pitchFamily="34" charset="0"/>
              </a:rPr>
              <a:t>Il permet d’avoir le regard de l’ensemble de la communauté éducative y compris celui des enfants si c’est nécessaire.</a:t>
            </a:r>
          </a:p>
          <a:p>
            <a:r>
              <a:rPr lang="fr-FR" sz="2800" b="0" i="0" u="none" strike="noStrike" baseline="0" dirty="0">
                <a:solidFill>
                  <a:srgbClr val="000000"/>
                </a:solidFill>
                <a:latin typeface="Calibri" panose="020F0502020204030204" pitchFamily="34" charset="0"/>
              </a:rPr>
              <a:t>Il aide à la prise de décision du Chef d’établissement sur tous les sujets qui concernent la vie de l’établissement </a:t>
            </a:r>
            <a:r>
              <a:rPr lang="fr-FR" sz="2800" b="0" i="1" u="none" strike="noStrike" baseline="0" dirty="0">
                <a:solidFill>
                  <a:srgbClr val="000000"/>
                </a:solidFill>
                <a:latin typeface="Calibri" panose="020F0502020204030204" pitchFamily="34" charset="0"/>
              </a:rPr>
              <a:t>(élaboration du projet d’établissement, règlement intérieur, horaires, les projets d’investissements, la proposition de la foi et l’animation pastorale...).</a:t>
            </a:r>
            <a:endParaRPr lang="fr-FR" dirty="0"/>
          </a:p>
          <a:p>
            <a:pPr marL="0" indent="0">
              <a:lnSpc>
                <a:spcPct val="90000"/>
              </a:lnSpc>
              <a:buClr>
                <a:schemeClr val="dk1"/>
              </a:buClr>
              <a:buSzPts val="2800"/>
              <a:buNone/>
            </a:pPr>
            <a:endParaRPr lang="fr-FR" i="1" dirty="0">
              <a:solidFill>
                <a:schemeClr val="accent1"/>
              </a:solidFill>
              <a:latin typeface="+mj-lt"/>
              <a:cs typeface="Times New Roman" pitchFamily="18" charset="0"/>
              <a:sym typeface="Calibri"/>
            </a:endParaRPr>
          </a:p>
          <a:p>
            <a:pPr marL="0" indent="0">
              <a:lnSpc>
                <a:spcPct val="90000"/>
              </a:lnSpc>
              <a:buClr>
                <a:schemeClr val="dk1"/>
              </a:buClr>
              <a:buSzPts val="2800"/>
              <a:buNone/>
            </a:pPr>
            <a:r>
              <a:rPr lang="fr-FR" i="1" dirty="0">
                <a:solidFill>
                  <a:schemeClr val="accent1"/>
                </a:solidFill>
                <a:latin typeface="+mj-lt"/>
                <a:cs typeface="Times New Roman" pitchFamily="18" charset="0"/>
                <a:sym typeface="Calibri"/>
              </a:rPr>
              <a:t>“Il s’intéresse à tous les domaines qui touchent ...  aux orientations et aux projets de l’établissement. ...éducatif ...pédagogique... et l’animation pastorale, ...le règlement intérieur, les horaires, les choix économiques et financiers, les projets d’investissement, etc.” </a:t>
            </a:r>
            <a:r>
              <a:rPr lang="fr-FR" altLang="fr-FR" i="1" dirty="0">
                <a:solidFill>
                  <a:schemeClr val="accent1"/>
                </a:solidFill>
                <a:latin typeface="+mj-lt"/>
                <a:cs typeface="Times New Roman" pitchFamily="18" charset="0"/>
              </a:rPr>
              <a:t>(Article 123, du Statut de l’Enseignement Catholique)</a:t>
            </a:r>
          </a:p>
          <a:p>
            <a:endParaRPr lang="fr-FR" dirty="0"/>
          </a:p>
        </p:txBody>
      </p:sp>
    </p:spTree>
    <p:extLst>
      <p:ext uri="{BB962C8B-B14F-4D97-AF65-F5344CB8AC3E}">
        <p14:creationId xmlns:p14="http://schemas.microsoft.com/office/powerpoint/2010/main" val="2731065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21330E-53F3-C2DB-78A1-61B9628B4CD7}"/>
              </a:ext>
            </a:extLst>
          </p:cNvPr>
          <p:cNvSpPr>
            <a:spLocks noGrp="1"/>
          </p:cNvSpPr>
          <p:nvPr>
            <p:ph type="title"/>
          </p:nvPr>
        </p:nvSpPr>
        <p:spPr>
          <a:xfrm>
            <a:off x="838200" y="0"/>
            <a:ext cx="10515600" cy="1325563"/>
          </a:xfrm>
        </p:spPr>
        <p:txBody>
          <a:bodyPr/>
          <a:lstStyle/>
          <a:p>
            <a:r>
              <a:rPr lang="fr-FR" dirty="0"/>
              <a:t>Sa composition</a:t>
            </a:r>
          </a:p>
        </p:txBody>
      </p:sp>
      <p:sp>
        <p:nvSpPr>
          <p:cNvPr id="3" name="Espace réservé du contenu 2">
            <a:extLst>
              <a:ext uri="{FF2B5EF4-FFF2-40B4-BE49-F238E27FC236}">
                <a16:creationId xmlns:a16="http://schemas.microsoft.com/office/drawing/2014/main" id="{1444C5E6-959E-10AD-4025-65589CC89035}"/>
              </a:ext>
            </a:extLst>
          </p:cNvPr>
          <p:cNvSpPr>
            <a:spLocks noGrp="1"/>
          </p:cNvSpPr>
          <p:nvPr>
            <p:ph idx="1"/>
          </p:nvPr>
        </p:nvSpPr>
        <p:spPr>
          <a:xfrm>
            <a:off x="723900" y="1325563"/>
            <a:ext cx="10515600" cy="4437062"/>
          </a:xfrm>
        </p:spPr>
        <p:txBody>
          <a:bodyPr>
            <a:normAutofit fontScale="850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3100" dirty="0">
                <a:solidFill>
                  <a:srgbClr val="000000"/>
                </a:solidFill>
                <a:latin typeface="Calibri" panose="020F0502020204030204" pitchFamily="34" charset="0"/>
              </a:rPr>
              <a:t>Sa composition doit être adaptée à la taille de l'établissement, en veillant à ce que toutes les composantes de la communauté éducative y soient représentées :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chef d'établissement qui le préside,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représentant de la tutelle (diocésaine ou congréganiste), membre de droit,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3100" dirty="0">
                <a:solidFill>
                  <a:srgbClr val="000000"/>
                </a:solidFill>
                <a:latin typeface="Calibri" panose="020F0502020204030204" pitchFamily="34" charset="0"/>
              </a:rPr>
              <a:t>Les représentants de tous les membres de la communauté éducative, élus ou désignés par les personnes qu’ils représentent :</a:t>
            </a:r>
          </a:p>
          <a:p>
            <a:pPr marL="0" marR="0" lvl="0" indent="0" algn="l" defTabSz="457200" rtl="0" eaLnBrk="1" fontAlgn="auto" latinLnBrk="0" hangingPunct="1">
              <a:lnSpc>
                <a:spcPct val="100000"/>
              </a:lnSpc>
              <a:spcBef>
                <a:spcPts val="0"/>
              </a:spcBef>
              <a:spcAft>
                <a:spcPts val="0"/>
              </a:spcAft>
              <a:buClrTx/>
              <a:buSzTx/>
              <a:buNone/>
              <a:tabLst/>
              <a:defRPr/>
            </a:pPr>
            <a:r>
              <a:rPr kumimoji="0" lang="fr-FR"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-Personnels enseignants</a:t>
            </a:r>
          </a:p>
          <a:p>
            <a:pPr marL="0" marR="0" lvl="0" indent="0" algn="l" defTabSz="457200" rtl="0" eaLnBrk="1" fontAlgn="auto" latinLnBrk="0" hangingPunct="1">
              <a:lnSpc>
                <a:spcPct val="100000"/>
              </a:lnSpc>
              <a:spcBef>
                <a:spcPts val="0"/>
              </a:spcBef>
              <a:spcAft>
                <a:spcPts val="0"/>
              </a:spcAft>
              <a:buClrTx/>
              <a:buSzTx/>
              <a:buNone/>
              <a:tabLst/>
              <a:defRPr/>
            </a:pPr>
            <a:r>
              <a:rPr kumimoji="0" lang="fr-FR"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-Personnels salariés de l’OGEC</a:t>
            </a:r>
          </a:p>
          <a:p>
            <a:pPr marL="0" marR="0" lvl="0" indent="0" algn="l" defTabSz="457200" rtl="0" eaLnBrk="1" fontAlgn="auto" latinLnBrk="0" hangingPunct="1">
              <a:lnSpc>
                <a:spcPct val="100000"/>
              </a:lnSpc>
              <a:spcBef>
                <a:spcPts val="0"/>
              </a:spcBef>
              <a:spcAft>
                <a:spcPts val="0"/>
              </a:spcAft>
              <a:buClrTx/>
              <a:buSzTx/>
              <a:buNone/>
              <a:tabLst/>
              <a:defRPr/>
            </a:pPr>
            <a:r>
              <a:rPr kumimoji="0" lang="fr-FR"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-OGEC</a:t>
            </a:r>
          </a:p>
          <a:p>
            <a:pPr marL="0" marR="0" lvl="0" indent="0" algn="l" defTabSz="457200" rtl="0" eaLnBrk="1" fontAlgn="auto" latinLnBrk="0" hangingPunct="1">
              <a:lnSpc>
                <a:spcPct val="100000"/>
              </a:lnSpc>
              <a:spcBef>
                <a:spcPts val="0"/>
              </a:spcBef>
              <a:spcAft>
                <a:spcPts val="0"/>
              </a:spcAft>
              <a:buClrTx/>
              <a:buSzTx/>
              <a:buNone/>
              <a:tabLst/>
              <a:defRPr/>
            </a:pPr>
            <a:r>
              <a:rPr kumimoji="0" lang="fr-FR"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-Parents d’élèves (Apel)</a:t>
            </a:r>
          </a:p>
          <a:p>
            <a:pPr marL="0" marR="0" lvl="0" indent="0" algn="l" defTabSz="457200" rtl="0" eaLnBrk="1" fontAlgn="auto" latinLnBrk="0" hangingPunct="1">
              <a:lnSpc>
                <a:spcPct val="100000"/>
              </a:lnSpc>
              <a:spcBef>
                <a:spcPts val="0"/>
              </a:spcBef>
              <a:spcAft>
                <a:spcPts val="0"/>
              </a:spcAft>
              <a:buClrTx/>
              <a:buSzTx/>
              <a:buNone/>
              <a:tabLst/>
              <a:defRPr/>
            </a:pPr>
            <a:r>
              <a:rPr kumimoji="0" lang="fr-FR"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-Prêtres ou représentants de la paroisse</a:t>
            </a:r>
          </a:p>
          <a:p>
            <a:pPr marL="0" marR="0" lvl="0" indent="0" algn="l" defTabSz="457200" rtl="0" eaLnBrk="1" fontAlgn="auto" latinLnBrk="0" hangingPunct="1">
              <a:lnSpc>
                <a:spcPct val="100000"/>
              </a:lnSpc>
              <a:spcBef>
                <a:spcPts val="0"/>
              </a:spcBef>
              <a:spcAft>
                <a:spcPts val="0"/>
              </a:spcAft>
              <a:buClrTx/>
              <a:buSzTx/>
              <a:buNone/>
              <a:tabLst/>
              <a:defRPr/>
            </a:pPr>
            <a:r>
              <a:rPr kumimoji="0" lang="fr-FR"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-Elèves, participation aménagée en fonction de leur âge</a:t>
            </a:r>
          </a:p>
          <a:p>
            <a:pPr marL="0" indent="0">
              <a:lnSpc>
                <a:spcPct val="90000"/>
              </a:lnSpc>
              <a:buClr>
                <a:schemeClr val="dk1"/>
              </a:buClr>
              <a:buSzPts val="2800"/>
              <a:buNone/>
            </a:pPr>
            <a:endParaRPr lang="fr-FR" i="1" dirty="0">
              <a:solidFill>
                <a:schemeClr val="accent1"/>
              </a:solidFill>
              <a:latin typeface="+mj-lt"/>
              <a:cs typeface="Times New Roman" pitchFamily="18" charset="0"/>
              <a:sym typeface="Calibri"/>
            </a:endParaRPr>
          </a:p>
          <a:p>
            <a:endParaRPr lang="fr-FR" dirty="0"/>
          </a:p>
        </p:txBody>
      </p:sp>
    </p:spTree>
    <p:extLst>
      <p:ext uri="{BB962C8B-B14F-4D97-AF65-F5344CB8AC3E}">
        <p14:creationId xmlns:p14="http://schemas.microsoft.com/office/powerpoint/2010/main" val="260851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21330E-53F3-C2DB-78A1-61B9628B4CD7}"/>
              </a:ext>
            </a:extLst>
          </p:cNvPr>
          <p:cNvSpPr>
            <a:spLocks noGrp="1"/>
          </p:cNvSpPr>
          <p:nvPr>
            <p:ph type="title"/>
          </p:nvPr>
        </p:nvSpPr>
        <p:spPr>
          <a:xfrm>
            <a:off x="838200" y="0"/>
            <a:ext cx="10515600" cy="1325563"/>
          </a:xfrm>
        </p:spPr>
        <p:txBody>
          <a:bodyPr/>
          <a:lstStyle/>
          <a:p>
            <a:r>
              <a:rPr lang="fr-FR" dirty="0"/>
              <a:t>Son fonctionnement</a:t>
            </a:r>
          </a:p>
        </p:txBody>
      </p:sp>
      <p:sp>
        <p:nvSpPr>
          <p:cNvPr id="3" name="Espace réservé du contenu 2">
            <a:extLst>
              <a:ext uri="{FF2B5EF4-FFF2-40B4-BE49-F238E27FC236}">
                <a16:creationId xmlns:a16="http://schemas.microsoft.com/office/drawing/2014/main" id="{1444C5E6-959E-10AD-4025-65589CC89035}"/>
              </a:ext>
            </a:extLst>
          </p:cNvPr>
          <p:cNvSpPr>
            <a:spLocks noGrp="1"/>
          </p:cNvSpPr>
          <p:nvPr>
            <p:ph idx="1"/>
          </p:nvPr>
        </p:nvSpPr>
        <p:spPr>
          <a:xfrm>
            <a:off x="723900" y="1325563"/>
            <a:ext cx="10515600" cy="4437062"/>
          </a:xfrm>
        </p:spPr>
        <p:txBody>
          <a:bodyPr>
            <a:normAutofit/>
          </a:bodyPr>
          <a:lstStyle/>
          <a:p>
            <a:r>
              <a:rPr lang="fr-FR" sz="2000" dirty="0">
                <a:solidFill>
                  <a:srgbClr val="000000"/>
                </a:solidFill>
                <a:latin typeface="Calibri" panose="020F0502020204030204" pitchFamily="34" charset="0"/>
              </a:rPr>
              <a:t>Préparé et animé par le chef d’établissement, le conseil d’établissement se réunit au moins deux fois par an. </a:t>
            </a:r>
          </a:p>
          <a:p>
            <a:r>
              <a:rPr lang="fr-FR" sz="2000" dirty="0">
                <a:solidFill>
                  <a:srgbClr val="000000"/>
                </a:solidFill>
                <a:latin typeface="Calibri" panose="020F0502020204030204" pitchFamily="34" charset="0"/>
              </a:rPr>
              <a:t>Lors du 1</a:t>
            </a:r>
            <a:r>
              <a:rPr lang="fr-FR" sz="2000" baseline="30000" dirty="0">
                <a:solidFill>
                  <a:srgbClr val="000000"/>
                </a:solidFill>
                <a:latin typeface="Calibri" panose="020F0502020204030204" pitchFamily="34" charset="0"/>
              </a:rPr>
              <a:t>er</a:t>
            </a:r>
            <a:r>
              <a:rPr lang="fr-FR" sz="2000" dirty="0">
                <a:solidFill>
                  <a:srgbClr val="000000"/>
                </a:solidFill>
                <a:latin typeface="Calibri" panose="020F0502020204030204" pitchFamily="34" charset="0"/>
              </a:rPr>
              <a:t> conseil d’établissement, ses membres définiront les modalités de fonctionnement par la rédaction d’un règlement intérieur (ordre du jour, CR, fréquence, confidentialité, répartition des tâches…).</a:t>
            </a:r>
          </a:p>
          <a:p>
            <a:endParaRPr lang="fr-FR" sz="2000" i="1" dirty="0">
              <a:solidFill>
                <a:srgbClr val="000000"/>
              </a:solidFill>
              <a:latin typeface="Calibri" panose="020F0502020204030204" pitchFamily="34" charset="0"/>
              <a:cs typeface="Times New Roman" pitchFamily="18" charset="0"/>
              <a:sym typeface="Calibri"/>
            </a:endParaRPr>
          </a:p>
          <a:p>
            <a:pPr marL="0" indent="0">
              <a:spcBef>
                <a:spcPct val="50000"/>
              </a:spcBef>
              <a:buNone/>
            </a:pPr>
            <a:r>
              <a:rPr lang="fr-FR" altLang="fr-FR" sz="2400" i="1" dirty="0">
                <a:solidFill>
                  <a:schemeClr val="accent1"/>
                </a:solidFill>
                <a:latin typeface="+mj-lt"/>
                <a:cs typeface="Times New Roman" pitchFamily="18" charset="0"/>
              </a:rPr>
              <a:t>« Le conseil d’établissement se réunit, à l’initiative du chef d’établissement ou d’une partie de ses membres, à un rythme qui est laissé à l’appréciation de chaque établissement, mais qui ne saurait être inférieur à deux fois par an. » </a:t>
            </a:r>
          </a:p>
          <a:p>
            <a:pPr marL="0" indent="0">
              <a:spcBef>
                <a:spcPct val="50000"/>
              </a:spcBef>
              <a:buNone/>
            </a:pPr>
            <a:r>
              <a:rPr lang="fr-FR" altLang="fr-FR" sz="2400" i="1" dirty="0">
                <a:solidFill>
                  <a:schemeClr val="accent1"/>
                </a:solidFill>
                <a:latin typeface="+mj-lt"/>
                <a:cs typeface="Times New Roman" pitchFamily="18" charset="0"/>
              </a:rPr>
              <a:t>(Article 122, du Statut de l’Enseignement Catholique)</a:t>
            </a:r>
            <a:endParaRPr lang="fr-FR" sz="2400" dirty="0"/>
          </a:p>
          <a:p>
            <a:endParaRPr lang="fr-FR" i="1" dirty="0">
              <a:solidFill>
                <a:schemeClr val="accent1"/>
              </a:solidFill>
              <a:latin typeface="+mj-lt"/>
              <a:cs typeface="Times New Roman" pitchFamily="18" charset="0"/>
              <a:sym typeface="Calibri"/>
            </a:endParaRPr>
          </a:p>
          <a:p>
            <a:endParaRPr lang="fr-FR" dirty="0"/>
          </a:p>
        </p:txBody>
      </p:sp>
    </p:spTree>
    <p:extLst>
      <p:ext uri="{BB962C8B-B14F-4D97-AF65-F5344CB8AC3E}">
        <p14:creationId xmlns:p14="http://schemas.microsoft.com/office/powerpoint/2010/main" val="3378638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21330E-53F3-C2DB-78A1-61B9628B4CD7}"/>
              </a:ext>
            </a:extLst>
          </p:cNvPr>
          <p:cNvSpPr>
            <a:spLocks noGrp="1"/>
          </p:cNvSpPr>
          <p:nvPr>
            <p:ph type="title"/>
          </p:nvPr>
        </p:nvSpPr>
        <p:spPr>
          <a:xfrm>
            <a:off x="838200" y="0"/>
            <a:ext cx="10515600" cy="1325563"/>
          </a:xfrm>
        </p:spPr>
        <p:txBody>
          <a:bodyPr/>
          <a:lstStyle/>
          <a:p>
            <a:r>
              <a:rPr lang="fr-FR" dirty="0"/>
              <a:t>Des objets de travail possibles</a:t>
            </a:r>
          </a:p>
        </p:txBody>
      </p:sp>
      <p:sp>
        <p:nvSpPr>
          <p:cNvPr id="3" name="Espace réservé du contenu 2">
            <a:extLst>
              <a:ext uri="{FF2B5EF4-FFF2-40B4-BE49-F238E27FC236}">
                <a16:creationId xmlns:a16="http://schemas.microsoft.com/office/drawing/2014/main" id="{1444C5E6-959E-10AD-4025-65589CC89035}"/>
              </a:ext>
            </a:extLst>
          </p:cNvPr>
          <p:cNvSpPr>
            <a:spLocks noGrp="1"/>
          </p:cNvSpPr>
          <p:nvPr>
            <p:ph idx="1"/>
          </p:nvPr>
        </p:nvSpPr>
        <p:spPr>
          <a:xfrm>
            <a:off x="723900" y="1325563"/>
            <a:ext cx="10515600" cy="4437062"/>
          </a:xfrm>
        </p:spPr>
        <p:txBody>
          <a:bodyPr>
            <a:normAutofit fontScale="92500" lnSpcReduction="20000"/>
          </a:bodyPr>
          <a:lstStyle/>
          <a:p>
            <a:r>
              <a:rPr lang="fr-FR" sz="2000" dirty="0">
                <a:solidFill>
                  <a:srgbClr val="000000"/>
                </a:solidFill>
                <a:latin typeface="Calibri" panose="020F0502020204030204" pitchFamily="34" charset="0"/>
              </a:rPr>
              <a:t>élaboration et suivi du projet d’établissement, </a:t>
            </a:r>
          </a:p>
          <a:p>
            <a:r>
              <a:rPr lang="fr-FR" sz="2000" dirty="0">
                <a:solidFill>
                  <a:srgbClr val="000000"/>
                </a:solidFill>
                <a:latin typeface="Calibri" panose="020F0502020204030204" pitchFamily="34" charset="0"/>
              </a:rPr>
              <a:t>écriture du projet éducatif,</a:t>
            </a:r>
          </a:p>
          <a:p>
            <a:r>
              <a:rPr lang="fr-FR" sz="2000" dirty="0">
                <a:solidFill>
                  <a:srgbClr val="000000"/>
                </a:solidFill>
                <a:latin typeface="Calibri" panose="020F0502020204030204" pitchFamily="34" charset="0"/>
              </a:rPr>
              <a:t>réflexion sur le règlement intérieur,</a:t>
            </a:r>
          </a:p>
          <a:p>
            <a:r>
              <a:rPr lang="fr-FR" sz="2000" dirty="0">
                <a:solidFill>
                  <a:srgbClr val="000000"/>
                </a:solidFill>
                <a:latin typeface="Calibri" panose="020F0502020204030204" pitchFamily="34" charset="0"/>
              </a:rPr>
              <a:t>partenariat et coordination avec d’autres structures (périscolaire, restaurant scolaire, EHPAD…)</a:t>
            </a:r>
          </a:p>
          <a:p>
            <a:r>
              <a:rPr lang="fr-FR" sz="2000" dirty="0">
                <a:solidFill>
                  <a:srgbClr val="000000"/>
                </a:solidFill>
                <a:latin typeface="Calibri" panose="020F0502020204030204" pitchFamily="34" charset="0"/>
              </a:rPr>
              <a:t>aménagement de la cour de récréation,</a:t>
            </a:r>
          </a:p>
          <a:p>
            <a:r>
              <a:rPr lang="fr-FR" sz="2000" dirty="0">
                <a:solidFill>
                  <a:srgbClr val="000000"/>
                </a:solidFill>
                <a:latin typeface="Calibri" panose="020F0502020204030204" pitchFamily="34" charset="0"/>
              </a:rPr>
              <a:t>prospective de l’école</a:t>
            </a:r>
          </a:p>
          <a:p>
            <a:r>
              <a:rPr lang="fr-FR" sz="2000" dirty="0">
                <a:solidFill>
                  <a:srgbClr val="000000"/>
                </a:solidFill>
                <a:latin typeface="Calibri" panose="020F0502020204030204" pitchFamily="34" charset="0"/>
              </a:rPr>
              <a:t>la communication interne et externe de l’école</a:t>
            </a:r>
          </a:p>
          <a:p>
            <a:r>
              <a:rPr lang="fr-FR" sz="2000" dirty="0">
                <a:solidFill>
                  <a:srgbClr val="000000"/>
                </a:solidFill>
                <a:latin typeface="Calibri" panose="020F0502020204030204" pitchFamily="34" charset="0"/>
              </a:rPr>
              <a:t>élaboration de la plaquette de l’école,</a:t>
            </a:r>
          </a:p>
          <a:p>
            <a:r>
              <a:rPr lang="fr-FR" sz="2000" dirty="0">
                <a:solidFill>
                  <a:srgbClr val="000000"/>
                </a:solidFill>
                <a:latin typeface="Calibri" panose="020F0502020204030204" pitchFamily="34" charset="0"/>
              </a:rPr>
              <a:t>discussion autour de la proposition de la foi et l’animation pastorale,</a:t>
            </a:r>
          </a:p>
          <a:p>
            <a:r>
              <a:rPr lang="fr-FR" sz="2000" dirty="0">
                <a:solidFill>
                  <a:srgbClr val="000000"/>
                </a:solidFill>
                <a:latin typeface="Calibri" panose="020F0502020204030204" pitchFamily="34" charset="0"/>
              </a:rPr>
              <a:t>échanges sur les rythmes scolaires (horaires de l’école…)</a:t>
            </a:r>
          </a:p>
          <a:p>
            <a:r>
              <a:rPr lang="fr-FR" sz="2000" dirty="0">
                <a:solidFill>
                  <a:srgbClr val="000000"/>
                </a:solidFill>
                <a:latin typeface="Calibri" panose="020F0502020204030204" pitchFamily="34" charset="0"/>
              </a:rPr>
              <a:t>réflexion autour d’un projet immobilier ou tout projet d’investissement, </a:t>
            </a:r>
          </a:p>
          <a:p>
            <a:pPr marL="0" indent="0">
              <a:buNone/>
            </a:pPr>
            <a:r>
              <a:rPr lang="fr-FR" sz="2000" dirty="0">
                <a:solidFill>
                  <a:srgbClr val="000000"/>
                </a:solidFill>
                <a:latin typeface="Calibri" panose="020F0502020204030204" pitchFamily="34" charset="0"/>
              </a:rPr>
              <a:t>Au-delà de ces sujets de réflexion, le conseil d’établissement permettra aussi au chef d’établissement de communiquer des informations sur la vie de l’école à l’ensemble des membres de la communauté, s’assurant ainsi que tous auront bien eu l’information (sorties scolaires, projets, effectifs…).</a:t>
            </a:r>
          </a:p>
          <a:p>
            <a:endParaRPr lang="fr-FR" sz="2000" i="1" dirty="0">
              <a:solidFill>
                <a:srgbClr val="000000"/>
              </a:solidFill>
              <a:latin typeface="Calibri" panose="020F0502020204030204" pitchFamily="34" charset="0"/>
              <a:cs typeface="Times New Roman" pitchFamily="18" charset="0"/>
              <a:sym typeface="Calibri"/>
            </a:endParaRPr>
          </a:p>
          <a:p>
            <a:endParaRPr lang="fr-FR" i="1" dirty="0">
              <a:solidFill>
                <a:schemeClr val="accent1"/>
              </a:solidFill>
              <a:latin typeface="+mj-lt"/>
              <a:cs typeface="Times New Roman" pitchFamily="18" charset="0"/>
              <a:sym typeface="Calibri"/>
            </a:endParaRPr>
          </a:p>
          <a:p>
            <a:endParaRPr lang="fr-FR" dirty="0"/>
          </a:p>
        </p:txBody>
      </p:sp>
    </p:spTree>
    <p:extLst>
      <p:ext uri="{BB962C8B-B14F-4D97-AF65-F5344CB8AC3E}">
        <p14:creationId xmlns:p14="http://schemas.microsoft.com/office/powerpoint/2010/main" val="1894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8725D8-4332-ACE0-A2E2-3A5F4755FCB8}"/>
              </a:ext>
            </a:extLst>
          </p:cNvPr>
          <p:cNvSpPr>
            <a:spLocks noGrp="1"/>
          </p:cNvSpPr>
          <p:nvPr>
            <p:ph type="title"/>
          </p:nvPr>
        </p:nvSpPr>
        <p:spPr>
          <a:xfrm>
            <a:off x="695325" y="536575"/>
            <a:ext cx="10372725" cy="701675"/>
          </a:xfrm>
        </p:spPr>
        <p:txBody>
          <a:bodyPr>
            <a:normAutofit fontScale="90000"/>
          </a:bodyPr>
          <a:lstStyle/>
          <a:p>
            <a:r>
              <a:rPr lang="fr-FR" sz="3600" b="1" dirty="0"/>
              <a:t>2-Modalités de fonctionnement (organisation, CR, dates…)</a:t>
            </a:r>
            <a:br>
              <a:rPr lang="fr-FR" sz="4400" dirty="0"/>
            </a:br>
            <a:endParaRPr lang="fr-FR" dirty="0"/>
          </a:p>
        </p:txBody>
      </p:sp>
      <p:graphicFrame>
        <p:nvGraphicFramePr>
          <p:cNvPr id="6" name="Tableau 5">
            <a:extLst>
              <a:ext uri="{FF2B5EF4-FFF2-40B4-BE49-F238E27FC236}">
                <a16:creationId xmlns:a16="http://schemas.microsoft.com/office/drawing/2014/main" id="{6B2C47ED-C026-88A1-B798-9CB662BC9744}"/>
              </a:ext>
            </a:extLst>
          </p:cNvPr>
          <p:cNvGraphicFramePr>
            <a:graphicFrameLocks noGrp="1"/>
          </p:cNvGraphicFramePr>
          <p:nvPr>
            <p:extLst>
              <p:ext uri="{D42A27DB-BD31-4B8C-83A1-F6EECF244321}">
                <p14:modId xmlns:p14="http://schemas.microsoft.com/office/powerpoint/2010/main" val="239446255"/>
              </p:ext>
            </p:extLst>
          </p:nvPr>
        </p:nvGraphicFramePr>
        <p:xfrm>
          <a:off x="1990724" y="1504950"/>
          <a:ext cx="7781926" cy="4882482"/>
        </p:xfrm>
        <a:graphic>
          <a:graphicData uri="http://schemas.openxmlformats.org/drawingml/2006/table">
            <a:tbl>
              <a:tblPr firstRow="1" bandRow="1">
                <a:tableStyleId>{3C2FFA5D-87B4-456A-9821-1D502468CF0F}</a:tableStyleId>
              </a:tblPr>
              <a:tblGrid>
                <a:gridCol w="3890963">
                  <a:extLst>
                    <a:ext uri="{9D8B030D-6E8A-4147-A177-3AD203B41FA5}">
                      <a16:colId xmlns:a16="http://schemas.microsoft.com/office/drawing/2014/main" val="20000"/>
                    </a:ext>
                  </a:extLst>
                </a:gridCol>
                <a:gridCol w="3890963">
                  <a:extLst>
                    <a:ext uri="{9D8B030D-6E8A-4147-A177-3AD203B41FA5}">
                      <a16:colId xmlns:a16="http://schemas.microsoft.com/office/drawing/2014/main" val="20001"/>
                    </a:ext>
                  </a:extLst>
                </a:gridCol>
              </a:tblGrid>
              <a:tr h="401855">
                <a:tc>
                  <a:txBody>
                    <a:bodyPr/>
                    <a:lstStyle/>
                    <a:p>
                      <a:r>
                        <a:rPr lang="fr-FR" dirty="0"/>
                        <a:t>Items</a:t>
                      </a:r>
                    </a:p>
                  </a:txBody>
                  <a:tcPr/>
                </a:tc>
                <a:tc>
                  <a:txBody>
                    <a:bodyPr/>
                    <a:lstStyle/>
                    <a:p>
                      <a:r>
                        <a:rPr lang="fr-FR" dirty="0"/>
                        <a:t>Modalités retenues</a:t>
                      </a:r>
                    </a:p>
                  </a:txBody>
                  <a:tcPr/>
                </a:tc>
                <a:extLst>
                  <a:ext uri="{0D108BD9-81ED-4DB2-BD59-A6C34878D82A}">
                    <a16:rowId xmlns:a16="http://schemas.microsoft.com/office/drawing/2014/main" val="10000"/>
                  </a:ext>
                </a:extLst>
              </a:tr>
              <a:tr h="401855">
                <a:tc>
                  <a:txBody>
                    <a:bodyPr/>
                    <a:lstStyle/>
                    <a:p>
                      <a:r>
                        <a:rPr lang="fr-FR" dirty="0"/>
                        <a:t>Nombre</a:t>
                      </a:r>
                      <a:r>
                        <a:rPr lang="fr-FR" baseline="0" dirty="0"/>
                        <a:t> de conseils par an</a:t>
                      </a:r>
                      <a:endParaRPr lang="fr-FR" dirty="0"/>
                    </a:p>
                  </a:txBody>
                  <a:tcPr/>
                </a:tc>
                <a:tc>
                  <a:txBody>
                    <a:bodyPr/>
                    <a:lstStyle/>
                    <a:p>
                      <a:r>
                        <a:rPr lang="fr-FR" dirty="0"/>
                        <a:t>2 ou 3 </a:t>
                      </a:r>
                    </a:p>
                  </a:txBody>
                  <a:tcPr/>
                </a:tc>
                <a:extLst>
                  <a:ext uri="{0D108BD9-81ED-4DB2-BD59-A6C34878D82A}">
                    <a16:rowId xmlns:a16="http://schemas.microsoft.com/office/drawing/2014/main" val="10001"/>
                  </a:ext>
                </a:extLst>
              </a:tr>
              <a:tr h="401855">
                <a:tc>
                  <a:txBody>
                    <a:bodyPr/>
                    <a:lstStyle/>
                    <a:p>
                      <a:r>
                        <a:rPr lang="fr-FR" dirty="0"/>
                        <a:t>Engagement</a:t>
                      </a:r>
                    </a:p>
                  </a:txBody>
                  <a:tcPr/>
                </a:tc>
                <a:tc>
                  <a:txBody>
                    <a:bodyPr/>
                    <a:lstStyle/>
                    <a:p>
                      <a:r>
                        <a:rPr lang="fr-FR" dirty="0"/>
                        <a:t>Sur 1 an</a:t>
                      </a:r>
                    </a:p>
                  </a:txBody>
                  <a:tcPr/>
                </a:tc>
                <a:extLst>
                  <a:ext uri="{0D108BD9-81ED-4DB2-BD59-A6C34878D82A}">
                    <a16:rowId xmlns:a16="http://schemas.microsoft.com/office/drawing/2014/main" val="10002"/>
                  </a:ext>
                </a:extLst>
              </a:tr>
              <a:tr h="401855">
                <a:tc>
                  <a:txBody>
                    <a:bodyPr/>
                    <a:lstStyle/>
                    <a:p>
                      <a:r>
                        <a:rPr lang="fr-FR" dirty="0"/>
                        <a:t>Horaires</a:t>
                      </a:r>
                      <a:r>
                        <a:rPr lang="fr-FR" baseline="0" dirty="0"/>
                        <a:t> </a:t>
                      </a:r>
                      <a:endParaRPr lang="fr-FR" dirty="0"/>
                    </a:p>
                  </a:txBody>
                  <a:tcPr/>
                </a:tc>
                <a:tc>
                  <a:txBody>
                    <a:bodyPr/>
                    <a:lstStyle/>
                    <a:p>
                      <a:r>
                        <a:rPr lang="fr-FR" dirty="0"/>
                        <a:t>18h30-20h</a:t>
                      </a:r>
                    </a:p>
                  </a:txBody>
                  <a:tcPr/>
                </a:tc>
                <a:extLst>
                  <a:ext uri="{0D108BD9-81ED-4DB2-BD59-A6C34878D82A}">
                    <a16:rowId xmlns:a16="http://schemas.microsoft.com/office/drawing/2014/main" val="10003"/>
                  </a:ext>
                </a:extLst>
              </a:tr>
              <a:tr h="401855">
                <a:tc>
                  <a:txBody>
                    <a:bodyPr/>
                    <a:lstStyle/>
                    <a:p>
                      <a:r>
                        <a:rPr lang="fr-FR" dirty="0"/>
                        <a:t>Quel jour de</a:t>
                      </a:r>
                      <a:r>
                        <a:rPr lang="fr-FR" baseline="0" dirty="0"/>
                        <a:t> la semaine?</a:t>
                      </a:r>
                      <a:endParaRPr lang="fr-FR" dirty="0"/>
                    </a:p>
                  </a:txBody>
                  <a:tcPr/>
                </a:tc>
                <a:tc>
                  <a:txBody>
                    <a:bodyPr/>
                    <a:lstStyle/>
                    <a:p>
                      <a:r>
                        <a:rPr lang="fr-FR" dirty="0"/>
                        <a:t>Mardi/Jeudi</a:t>
                      </a:r>
                    </a:p>
                  </a:txBody>
                  <a:tcPr/>
                </a:tc>
                <a:extLst>
                  <a:ext uri="{0D108BD9-81ED-4DB2-BD59-A6C34878D82A}">
                    <a16:rowId xmlns:a16="http://schemas.microsoft.com/office/drawing/2014/main" val="10004"/>
                  </a:ext>
                </a:extLst>
              </a:tr>
              <a:tr h="693612">
                <a:tc>
                  <a:txBody>
                    <a:bodyPr/>
                    <a:lstStyle/>
                    <a:p>
                      <a:r>
                        <a:rPr lang="fr-FR" dirty="0"/>
                        <a:t>Compte-rendu</a:t>
                      </a:r>
                    </a:p>
                  </a:txBody>
                  <a:tcPr/>
                </a:tc>
                <a:tc>
                  <a:txBody>
                    <a:bodyPr/>
                    <a:lstStyle/>
                    <a:p>
                      <a:r>
                        <a:rPr lang="fr-FR" dirty="0"/>
                        <a:t>Rédigé par le CE et envoyé aux membres</a:t>
                      </a:r>
                      <a:r>
                        <a:rPr lang="fr-FR" baseline="0" dirty="0"/>
                        <a:t> du conseil. Restitution orale aux autres membres des différentes instances</a:t>
                      </a:r>
                      <a:endParaRPr lang="fr-FR" dirty="0"/>
                    </a:p>
                  </a:txBody>
                  <a:tcPr/>
                </a:tc>
                <a:extLst>
                  <a:ext uri="{0D108BD9-81ED-4DB2-BD59-A6C34878D82A}">
                    <a16:rowId xmlns:a16="http://schemas.microsoft.com/office/drawing/2014/main" val="10005"/>
                  </a:ext>
                </a:extLst>
              </a:tr>
              <a:tr h="693612">
                <a:tc>
                  <a:txBody>
                    <a:bodyPr/>
                    <a:lstStyle/>
                    <a:p>
                      <a:r>
                        <a:rPr lang="fr-FR" dirty="0"/>
                        <a:t>Ordre du jour/appel à sujets</a:t>
                      </a:r>
                    </a:p>
                  </a:txBody>
                  <a:tcPr/>
                </a:tc>
                <a:tc>
                  <a:txBody>
                    <a:bodyPr/>
                    <a:lstStyle/>
                    <a:p>
                      <a:r>
                        <a:rPr lang="fr-FR" dirty="0"/>
                        <a:t>Envoyé une semaine à l’avance aux membres du conseil</a:t>
                      </a:r>
                    </a:p>
                  </a:txBody>
                  <a:tcPr/>
                </a:tc>
                <a:extLst>
                  <a:ext uri="{0D108BD9-81ED-4DB2-BD59-A6C34878D82A}">
                    <a16:rowId xmlns:a16="http://schemas.microsoft.com/office/drawing/2014/main" val="10006"/>
                  </a:ext>
                </a:extLst>
              </a:tr>
              <a:tr h="990875">
                <a:tc>
                  <a:txBody>
                    <a:bodyPr/>
                    <a:lstStyle/>
                    <a:p>
                      <a:r>
                        <a:rPr lang="fr-FR" dirty="0"/>
                        <a:t>Confidentialité</a:t>
                      </a:r>
                    </a:p>
                  </a:txBody>
                  <a:tcPr/>
                </a:tc>
                <a:tc>
                  <a:txBody>
                    <a:bodyPr/>
                    <a:lstStyle/>
                    <a:p>
                      <a:r>
                        <a:rPr lang="fr-FR" dirty="0"/>
                        <a:t>Chacun s’engage</a:t>
                      </a:r>
                      <a:r>
                        <a:rPr lang="fr-FR" baseline="0" dirty="0"/>
                        <a:t> à rester discret sur le contenu évoqué lors du conseil</a:t>
                      </a:r>
                      <a:endParaRPr lang="fr-FR"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6783259"/>
      </p:ext>
    </p:extLst>
  </p:cSld>
  <p:clrMapOvr>
    <a:masterClrMapping/>
  </p:clrMapOvr>
</p:sld>
</file>

<file path=ppt/theme/theme1.xml><?xml version="1.0" encoding="utf-8"?>
<a:theme xmlns:a="http://schemas.openxmlformats.org/drawingml/2006/main" name="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199</TotalTime>
  <Words>1320</Words>
  <Application>Microsoft Office PowerPoint</Application>
  <PresentationFormat>Grand écran</PresentationFormat>
  <Paragraphs>123</Paragraphs>
  <Slides>15</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Arial</vt:lpstr>
      <vt:lpstr>Calibri</vt:lpstr>
      <vt:lpstr>Calibri Light</vt:lpstr>
      <vt:lpstr>Cambria</vt:lpstr>
      <vt:lpstr>Times New Roman</vt:lpstr>
      <vt:lpstr>Wingdings</vt:lpstr>
      <vt:lpstr>Thème Office 2013 – 2022</vt:lpstr>
      <vt:lpstr>Conseil d’établissement n°1</vt:lpstr>
      <vt:lpstr>Déroulement </vt:lpstr>
      <vt:lpstr>1-Le conseil d’établissement c’est quoi? </vt:lpstr>
      <vt:lpstr>Le rôle du conseil d’établissement</vt:lpstr>
      <vt:lpstr>Ses missions</vt:lpstr>
      <vt:lpstr>Sa composition</vt:lpstr>
      <vt:lpstr>Son fonctionnement</vt:lpstr>
      <vt:lpstr>Des objets de travail possibles</vt:lpstr>
      <vt:lpstr>2-Modalités de fonctionnement (organisation, CR, dates…) </vt:lpstr>
      <vt:lpstr>3-Le projet Educatif et le projet d’établissement </vt:lpstr>
      <vt:lpstr>3-Le projet Educatif et le projet d’établissement </vt:lpstr>
      <vt:lpstr>3-Le projet Educatif et le projet d’établissement </vt:lpstr>
      <vt:lpstr>3-Le projet Educatif </vt:lpstr>
      <vt:lpstr>3-Le projet Educatif </vt:lpstr>
      <vt:lpstr>BILAN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Courtin</dc:creator>
  <cp:lastModifiedBy>Thomas COURTIN</cp:lastModifiedBy>
  <cp:revision>28</cp:revision>
  <dcterms:created xsi:type="dcterms:W3CDTF">2025-01-09T07:46:11Z</dcterms:created>
  <dcterms:modified xsi:type="dcterms:W3CDTF">2025-11-21T07:11:48Z</dcterms:modified>
</cp:coreProperties>
</file>