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9" r:id="rId2"/>
    <p:sldId id="293" r:id="rId3"/>
    <p:sldId id="282" r:id="rId4"/>
    <p:sldId id="289" r:id="rId5"/>
    <p:sldId id="284" r:id="rId6"/>
    <p:sldId id="285" r:id="rId7"/>
    <p:sldId id="286" r:id="rId8"/>
    <p:sldId id="302" r:id="rId9"/>
    <p:sldId id="264" r:id="rId10"/>
    <p:sldId id="298" r:id="rId11"/>
    <p:sldId id="266" r:id="rId12"/>
    <p:sldId id="301"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401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temps se fait en deux parties : d'abord une mise en situation par binômes, ensuite les rappels essentiels tirés de notre PPMS actualisé le 17 septembre.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Répartir les situations entre les binômes. Laisser une minute, puis chaque binôme lit sa situation et sa réponse. Afficher ensuite la réponse du PPMS (elle apparaît au clic). Noter au tableau les points flous à retravailler.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de vigilance : pendant la récréation, les élèves se retrouvent avec d'autres adultes que leur enseignant. Le recensement doit se faire par zone, avec nom, prénom, présent et blessé au minimum.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Demander à chacun s'il a déjà repéré le mobilier qui peut servir à barricader sa porte, et si sa porte se verrouille de l'intérieur. C'est souvent là que le flou apparaît.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pas citer de noms d'élèves en grand groupe : la liste est confidentielle. Faire le point individuellement avec les enseignants concernés après la concertation.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Même question pour les intervenants extérieurs, les ASEM, les AESH et les stagiaires. Vérifier que les documents sont bien affichés ou rangés au même endroit dans chaque classe.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réflexe naturel est d'ouvrir le sac pour vérifier : c'est justement ce qu'il ne faut pas faire.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boîtier PPMS commun à deux situations très différentes (se cacher ou se calfeutrer) est un vrai point à clarifier : comment l'information sur la nature de l'alerte circule-t-elle ensuite (message, téléphone, collègue) ? Demander si tout le monde entend bien chaque signal depuis sa classe, y compris en bâtiment D et en salle de repos.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Insister sur la différence entre se cacher (intrusion : on éteint, on se tait, on n'ouvre à personne) et se calfeutrer (risque majeur : on ferme, on bouche les entrées d'air, on écoute la radio).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plans avec les zones de confinement figurent dans le PPMS. Vérifier que chaque classe a son plan affiché ou rangé avec la fiche réflexe.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Rappeler que chaque enseignant est responsable de sa zone : mise en sûreté, recensement, calme du groupe. Vérifier que chaque personne citée connaît sa mission et accepte de la tenir. En cas d'absence du chef d'établissement, c'est Aurélie Gaborieau qui prend le relais.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114 permet d'alerter par SMS sans parler, utile en cas d'intrusion. Le PPMS rappelle de ne jamais supposer que l'alerte a déjà été donnée. Autres fréquences : France Info 105.5, France Inter 88.3.</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Annoncer si le premier exercice sera prévenu ou non. Recueillir les points flous notés pendant la mise en situation : ils serviront à préparer cet exercice.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97930"/>
            <a:ext cx="10566400" cy="502890"/>
          </a:xfrm>
          <a:prstGeom prst="rect">
            <a:avLst/>
          </a:prstGeom>
          <a:noFill/>
          <a:ln/>
        </p:spPr>
        <p:txBody>
          <a:bodyPr wrap="square" lIns="0" tIns="0" rIns="0" bIns="0" rtlCol="0" anchor="t"/>
          <a:lstStyle>
            <a:lvl1pPr marL="0" indent="0" algn="l">
              <a:lnSpc>
                <a:spcPct val="115000"/>
              </a:lnSpc>
              <a:buNone/>
              <a:defRPr lang="en-US" sz="3200" dirty="0">
                <a:solidFill>
                  <a:srgbClr val="1B2A3A"/>
                </a:solidFill>
                <a:latin typeface="Rubik" pitchFamily="34" charset="0"/>
                <a:ea typeface="Rubik" pitchFamily="34" charset="-122"/>
                <a:cs typeface="Rubi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105620"/>
            <a:ext cx="10566400" cy="3939580"/>
          </a:xfrm>
          <a:prstGeom prst="rect">
            <a:avLst/>
          </a:prstGeom>
          <a:noFill/>
          <a:ln/>
        </p:spPr>
        <p:txBody>
          <a:bodyPr wrap="square" lIns="0" tIns="0" rIns="0" bIns="0" rtlCol="0" anchor="t"/>
          <a:lstStyle>
            <a:lvl1pPr marL="0" indent="0" algn="l">
              <a:lnSpc>
                <a:spcPct val="140000"/>
              </a:lnSpc>
              <a:buNone/>
              <a:defRPr lang="en-US" sz="1600" dirty="0">
                <a:solidFill>
                  <a:srgbClr val="1B2A3A"/>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97930"/>
            <a:ext cx="10566400" cy="502890"/>
          </a:xfrm>
          <a:prstGeom prst="rect">
            <a:avLst/>
          </a:prstGeom>
          <a:noFill/>
          <a:ln/>
        </p:spPr>
        <p:txBody>
          <a:bodyPr wrap="square" lIns="0" tIns="0" rIns="0" bIns="0" rtlCol="0" anchor="t"/>
          <a:lstStyle>
            <a:lvl1pPr marL="0" indent="0" algn="l">
              <a:lnSpc>
                <a:spcPct val="115000"/>
              </a:lnSpc>
              <a:buNone/>
              <a:defRPr lang="en-US" sz="3200" dirty="0">
                <a:solidFill>
                  <a:srgbClr val="1B2A3A"/>
                </a:solidFill>
                <a:latin typeface="Rubik" pitchFamily="34" charset="0"/>
                <a:ea typeface="Rubik" pitchFamily="34" charset="-122"/>
                <a:cs typeface="Rubik"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2105620"/>
            <a:ext cx="10566400" cy="3939580"/>
          </a:xfrm>
          <a:prstGeom prst="rect">
            <a:avLst/>
          </a:prstGeom>
          <a:noFill/>
          <a:ln/>
        </p:spPr>
        <p:txBody>
          <a:bodyPr wrap="square" lIns="0" tIns="0" rIns="0" bIns="0" rtlCol="0" anchor="t"/>
          <a:lstStyle>
            <a:lvl1pPr marL="0" indent="0" algn="l">
              <a:lnSpc>
                <a:spcPct val="140000"/>
              </a:lnSpc>
              <a:buNone/>
              <a:defRPr lang="en-US" sz="1600" dirty="0">
                <a:solidFill>
                  <a:srgbClr val="1B2A3A"/>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3A"/>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07A2E"/>
          </a:solidFill>
          <a:ln/>
        </p:spPr>
        <p:txBody>
          <a:bodyPr/>
          <a:lstStyle/>
          <a:p>
            <a:endParaRPr lang="fr-FR"/>
          </a:p>
        </p:txBody>
      </p:sp>
      <p:sp>
        <p:nvSpPr>
          <p:cNvPr id="3" name="Text 1"/>
          <p:cNvSpPr>
            <a:spLocks noGrp="1"/>
          </p:cNvSpPr>
          <p:nvPr>
            <p:ph type="title"/>
          </p:nvPr>
        </p:nvSpPr>
        <p:spPr>
          <a:xfrm>
            <a:off x="812800" y="266576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4EF"/>
                </a:solidFill>
                <a:latin typeface="Rubik" pitchFamily="34" charset="0"/>
                <a:ea typeface="Rubik" pitchFamily="34" charset="-122"/>
                <a:cs typeface="Rubik" pitchFamily="34" charset="-120"/>
              </a:rPr>
              <a:t>Sécurité et PPMS</a:t>
            </a:r>
            <a:endParaRPr lang="en-US" sz="6000" dirty="0"/>
          </a:p>
        </p:txBody>
      </p:sp>
      <p:sp>
        <p:nvSpPr>
          <p:cNvPr id="4" name="Text 2"/>
          <p:cNvSpPr/>
          <p:nvPr/>
        </p:nvSpPr>
        <p:spPr>
          <a:xfrm>
            <a:off x="812800" y="3719860"/>
            <a:ext cx="8502650" cy="751780"/>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C9D3DC"/>
                </a:solidFill>
                <a:latin typeface="Public Sans" pitchFamily="34" charset="0"/>
                <a:ea typeface="Public Sans" pitchFamily="34" charset="-122"/>
                <a:cs typeface="Public Sans" pitchFamily="34" charset="-120"/>
              </a:rPr>
              <a:t>Se mettre en situation, puis revoir l'essentiel de notre plan particulier de mise en sûreté</a:t>
            </a:r>
            <a:endParaRPr lang="en-US" sz="2200" dirty="0"/>
          </a:p>
        </p:txBody>
      </p:sp>
      <p:sp>
        <p:nvSpPr>
          <p:cNvPr id="5" name="Text 3"/>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B0BF"/>
                </a:solidFill>
                <a:latin typeface="Public Sans" pitchFamily="34" charset="0"/>
                <a:ea typeface="Public Sans" pitchFamily="34" charset="-122"/>
                <a:cs typeface="Public Sans" pitchFamily="34" charset="-120"/>
              </a:rPr>
              <a:t>PPMS actualisé le 17 septembre 2026</a:t>
            </a:r>
            <a:endParaRPr lang="en-US" sz="1200" dirty="0"/>
          </a:p>
        </p:txBody>
      </p:sp>
      <p:pic>
        <p:nvPicPr>
          <p:cNvPr id="6" name="Graphic 6" descr="Bouclier de sécurité"/>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8000" y="457200"/>
            <a:ext cx="2032000" cy="2032000"/>
          </a:xfrm>
          <a:prstGeom prst="rect">
            <a:avLst/>
          </a:prstGeom>
        </p:spPr>
      </p:pic>
      <p:sp>
        <p:nvSpPr>
          <p:cNvPr id="8" name="Logo backing">
            <a:extLst>
              <a:ext uri="{FF2B5EF4-FFF2-40B4-BE49-F238E27FC236}">
                <a16:creationId xmlns:a16="http://schemas.microsoft.com/office/drawing/2014/main" id="{09D1CE0F-03E8-E441-9C42-93D79DDFA58B}"/>
              </a:ext>
            </a:extLst>
          </p:cNvPr>
          <p:cNvSpPr/>
          <p:nvPr/>
        </p:nvSpPr>
        <p:spPr>
          <a:xfrm>
            <a:off x="635000" y="584200"/>
            <a:ext cx="4165600" cy="1661374"/>
          </a:xfrm>
          <a:prstGeom prst="round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fr-FR"/>
          </a:p>
        </p:txBody>
      </p:sp>
      <p:pic>
        <p:nvPicPr>
          <p:cNvPr id="9" name="Image 8">
            <a:extLst>
              <a:ext uri="{FF2B5EF4-FFF2-40B4-BE49-F238E27FC236}">
                <a16:creationId xmlns:a16="http://schemas.microsoft.com/office/drawing/2014/main" id="{8B1AA56A-B799-54A3-6F1A-4114253A298B}"/>
              </a:ext>
            </a:extLst>
          </p:cNvPr>
          <p:cNvPicPr>
            <a:picLocks noChangeAspect="1"/>
          </p:cNvPicPr>
          <p:nvPr/>
        </p:nvPicPr>
        <p:blipFill>
          <a:blip r:embed="rId5"/>
          <a:stretch>
            <a:fillRect/>
          </a:stretch>
        </p:blipFill>
        <p:spPr>
          <a:xfrm>
            <a:off x="812800" y="762000"/>
            <a:ext cx="3810000" cy="1306450"/>
          </a:xfrm>
          <a:prstGeom prst="rect">
            <a:avLst/>
          </a:prstGeom>
        </p:spPr>
      </p:pic>
    </p:spTree>
    <p:extLst>
      <p:ext uri="{BB962C8B-B14F-4D97-AF65-F5344CB8AC3E}">
        <p14:creationId xmlns:p14="http://schemas.microsoft.com/office/powerpoint/2010/main" val="3296552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PARTIE 1 · MISE EN SITUATION (</a:t>
            </a:r>
            <a:r>
              <a:rPr lang="en-US" sz="1300" b="1" kern="0" spc="150" dirty="0" err="1">
                <a:solidFill>
                  <a:srgbClr val="B5541A"/>
                </a:solidFill>
                <a:latin typeface="Public Sans" pitchFamily="34" charset="0"/>
                <a:ea typeface="Public Sans" pitchFamily="34" charset="-122"/>
                <a:cs typeface="Public Sans" pitchFamily="34" charset="-120"/>
              </a:rPr>
              <a:t>en</a:t>
            </a:r>
            <a:r>
              <a:rPr lang="en-US" sz="1300" b="1" kern="0" spc="150" dirty="0">
                <a:solidFill>
                  <a:srgbClr val="B5541A"/>
                </a:solidFill>
                <a:latin typeface="Public Sans" pitchFamily="34" charset="0"/>
                <a:ea typeface="Public Sans" pitchFamily="34" charset="-122"/>
                <a:cs typeface="Public Sans" pitchFamily="34" charset="-120"/>
              </a:rPr>
              <a:t> </a:t>
            </a:r>
            <a:r>
              <a:rPr lang="en-US" sz="1300" b="1" kern="0" spc="150" dirty="0" err="1">
                <a:solidFill>
                  <a:srgbClr val="B5541A"/>
                </a:solidFill>
                <a:latin typeface="Public Sans" pitchFamily="34" charset="0"/>
                <a:ea typeface="Public Sans" pitchFamily="34" charset="-122"/>
                <a:cs typeface="Public Sans" pitchFamily="34" charset="-120"/>
              </a:rPr>
              <a:t>binôme</a:t>
            </a:r>
            <a:r>
              <a:rPr lang="en-US" sz="1300" b="1" kern="0" spc="150" dirty="0">
                <a:solidFill>
                  <a:srgbClr val="B5541A"/>
                </a:solidFill>
                <a:latin typeface="Public Sans" pitchFamily="34" charset="0"/>
                <a:ea typeface="Public Sans" pitchFamily="34" charset="-122"/>
                <a:cs typeface="Public Sans" pitchFamily="34" charset="-120"/>
              </a:rPr>
              <a:t>)</a:t>
            </a:r>
            <a:endParaRPr lang="en-US" sz="1300" dirty="0"/>
          </a:p>
        </p:txBody>
      </p:sp>
      <p:sp>
        <p:nvSpPr>
          <p:cNvPr id="3" name="Text 1"/>
          <p:cNvSpPr>
            <a:spLocks noGrp="1"/>
          </p:cNvSpPr>
          <p:nvPr>
            <p:ph type="title"/>
          </p:nvPr>
        </p:nvSpPr>
        <p:spPr>
          <a:xfrm>
            <a:off x="812800" y="1399530"/>
            <a:ext cx="10883392" cy="528290"/>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B2A3A"/>
                </a:solidFill>
                <a:latin typeface="Rubik" pitchFamily="34" charset="0"/>
                <a:ea typeface="Rubik" pitchFamily="34" charset="-122"/>
                <a:cs typeface="Rubik" pitchFamily="34" charset="-120"/>
              </a:rPr>
              <a:t>Que fais-je si… ?</a:t>
            </a:r>
            <a:endParaRPr lang="en-US" sz="3600" dirty="0"/>
          </a:p>
        </p:txBody>
      </p:sp>
      <p:sp>
        <p:nvSpPr>
          <p:cNvPr id="4" name="Shape 2"/>
          <p:cNvSpPr/>
          <p:nvPr/>
        </p:nvSpPr>
        <p:spPr>
          <a:xfrm>
            <a:off x="815975" y="2261195"/>
            <a:ext cx="3380284" cy="2432000"/>
          </a:xfrm>
          <a:prstGeom prst="roundRect">
            <a:avLst>
              <a:gd name="adj" fmla="val 4047"/>
            </a:avLst>
          </a:prstGeom>
          <a:solidFill>
            <a:srgbClr val="FFFFFF"/>
          </a:solidFill>
          <a:ln w="6350">
            <a:solidFill>
              <a:srgbClr val="E2DDD3"/>
            </a:solidFill>
            <a:prstDash val="solid"/>
          </a:ln>
        </p:spPr>
        <p:txBody>
          <a:bodyPr/>
          <a:lstStyle/>
          <a:p>
            <a:endParaRPr lang="fr-FR"/>
          </a:p>
        </p:txBody>
      </p:sp>
      <p:sp>
        <p:nvSpPr>
          <p:cNvPr id="5" name="Text 3"/>
          <p:cNvSpPr/>
          <p:nvPr/>
        </p:nvSpPr>
        <p:spPr>
          <a:xfrm>
            <a:off x="1073150" y="2518370"/>
            <a:ext cx="2951912"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E07A2E"/>
                </a:solidFill>
                <a:latin typeface="Rubik" pitchFamily="34" charset="0"/>
                <a:ea typeface="Rubik" pitchFamily="34" charset="-122"/>
                <a:cs typeface="Rubik" pitchFamily="34" charset="-120"/>
              </a:rPr>
              <a:t>1</a:t>
            </a:r>
            <a:endParaRPr lang="en-US" sz="3600" dirty="0"/>
          </a:p>
        </p:txBody>
      </p:sp>
      <p:sp>
        <p:nvSpPr>
          <p:cNvPr id="6" name="Text 4"/>
          <p:cNvSpPr/>
          <p:nvPr/>
        </p:nvSpPr>
        <p:spPr>
          <a:xfrm>
            <a:off x="1073150" y="3260030"/>
            <a:ext cx="2951912"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Par deux</a:t>
            </a:r>
            <a:endParaRPr lang="en-US" sz="1800" dirty="0"/>
          </a:p>
        </p:txBody>
      </p:sp>
      <p:sp>
        <p:nvSpPr>
          <p:cNvPr id="7" name="Text 5"/>
          <p:cNvSpPr/>
          <p:nvPr/>
        </p:nvSpPr>
        <p:spPr>
          <a:xfrm>
            <a:off x="1073150" y="3635921"/>
            <a:ext cx="295191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Public Sans" pitchFamily="34" charset="0"/>
                <a:ea typeface="Public Sans" pitchFamily="34" charset="-122"/>
                <a:cs typeface="Public Sans" pitchFamily="34" charset="-120"/>
              </a:rPr>
              <a:t>Chaque </a:t>
            </a:r>
            <a:r>
              <a:rPr lang="en-US" sz="1500" dirty="0" err="1">
                <a:solidFill>
                  <a:srgbClr val="4A5568"/>
                </a:solidFill>
                <a:latin typeface="Public Sans" pitchFamily="34" charset="0"/>
                <a:ea typeface="Public Sans" pitchFamily="34" charset="-122"/>
                <a:cs typeface="Public Sans" pitchFamily="34" charset="-120"/>
              </a:rPr>
              <a:t>binôme</a:t>
            </a:r>
            <a:r>
              <a:rPr lang="en-US" sz="1500" dirty="0">
                <a:solidFill>
                  <a:srgbClr val="4A5568"/>
                </a:solidFill>
                <a:latin typeface="Public Sans" pitchFamily="34" charset="0"/>
                <a:ea typeface="Public Sans" pitchFamily="34" charset="-122"/>
                <a:cs typeface="Public Sans" pitchFamily="34" charset="-120"/>
              </a:rPr>
              <a:t> </a:t>
            </a:r>
            <a:r>
              <a:rPr lang="en-US" sz="1500" dirty="0" err="1">
                <a:solidFill>
                  <a:srgbClr val="4A5568"/>
                </a:solidFill>
                <a:latin typeface="Public Sans" pitchFamily="34" charset="0"/>
                <a:ea typeface="Public Sans" pitchFamily="34" charset="-122"/>
                <a:cs typeface="Public Sans" pitchFamily="34" charset="-120"/>
              </a:rPr>
              <a:t>réfléchit</a:t>
            </a:r>
            <a:r>
              <a:rPr lang="en-US" sz="1500" dirty="0">
                <a:solidFill>
                  <a:srgbClr val="4A5568"/>
                </a:solidFill>
                <a:latin typeface="Public Sans" pitchFamily="34" charset="0"/>
                <a:ea typeface="Public Sans" pitchFamily="34" charset="-122"/>
                <a:cs typeface="Public Sans" pitchFamily="34" charset="-120"/>
              </a:rPr>
              <a:t> à une situation.</a:t>
            </a:r>
            <a:endParaRPr lang="en-US" sz="1500" dirty="0"/>
          </a:p>
        </p:txBody>
      </p:sp>
      <p:sp>
        <p:nvSpPr>
          <p:cNvPr id="8" name="Shape 6"/>
          <p:cNvSpPr/>
          <p:nvPr/>
        </p:nvSpPr>
        <p:spPr>
          <a:xfrm>
            <a:off x="4405809" y="2261195"/>
            <a:ext cx="3380333" cy="2432000"/>
          </a:xfrm>
          <a:prstGeom prst="roundRect">
            <a:avLst>
              <a:gd name="adj" fmla="val 4047"/>
            </a:avLst>
          </a:prstGeom>
          <a:solidFill>
            <a:srgbClr val="FFFFFF"/>
          </a:solidFill>
          <a:ln w="6350">
            <a:solidFill>
              <a:srgbClr val="E2DDD3"/>
            </a:solidFill>
            <a:prstDash val="solid"/>
          </a:ln>
        </p:spPr>
        <p:txBody>
          <a:bodyPr/>
          <a:lstStyle/>
          <a:p>
            <a:endParaRPr lang="fr-FR"/>
          </a:p>
        </p:txBody>
      </p:sp>
      <p:sp>
        <p:nvSpPr>
          <p:cNvPr id="9" name="Text 7"/>
          <p:cNvSpPr/>
          <p:nvPr/>
        </p:nvSpPr>
        <p:spPr>
          <a:xfrm>
            <a:off x="4662984" y="2518370"/>
            <a:ext cx="2951963"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E07A2E"/>
                </a:solidFill>
                <a:latin typeface="Rubik" pitchFamily="34" charset="0"/>
                <a:ea typeface="Rubik" pitchFamily="34" charset="-122"/>
                <a:cs typeface="Rubik" pitchFamily="34" charset="-120"/>
              </a:rPr>
              <a:t>2</a:t>
            </a:r>
            <a:endParaRPr lang="en-US" sz="3600" dirty="0"/>
          </a:p>
        </p:txBody>
      </p:sp>
      <p:sp>
        <p:nvSpPr>
          <p:cNvPr id="10" name="Text 8"/>
          <p:cNvSpPr/>
          <p:nvPr/>
        </p:nvSpPr>
        <p:spPr>
          <a:xfrm>
            <a:off x="4662984" y="3260030"/>
            <a:ext cx="2951963"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1 minute</a:t>
            </a:r>
            <a:endParaRPr lang="en-US" sz="1800" dirty="0"/>
          </a:p>
        </p:txBody>
      </p:sp>
      <p:sp>
        <p:nvSpPr>
          <p:cNvPr id="11" name="Text 9"/>
          <p:cNvSpPr/>
          <p:nvPr/>
        </p:nvSpPr>
        <p:spPr>
          <a:xfrm>
            <a:off x="4662984" y="3635921"/>
            <a:ext cx="2951963"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Public Sans" pitchFamily="34" charset="0"/>
                <a:ea typeface="Public Sans" pitchFamily="34" charset="-122"/>
                <a:cs typeface="Public Sans" pitchFamily="34" charset="-120"/>
              </a:rPr>
              <a:t>Le binôme dit ce qu'il ferait, concrètement, ici, à l'école Arc En Ciel.</a:t>
            </a:r>
            <a:endParaRPr lang="en-US" sz="1500" dirty="0"/>
          </a:p>
        </p:txBody>
      </p:sp>
      <p:sp>
        <p:nvSpPr>
          <p:cNvPr id="12" name="Shape 10"/>
          <p:cNvSpPr/>
          <p:nvPr/>
        </p:nvSpPr>
        <p:spPr>
          <a:xfrm>
            <a:off x="7995692" y="2261195"/>
            <a:ext cx="3380333" cy="2432000"/>
          </a:xfrm>
          <a:prstGeom prst="roundRect">
            <a:avLst>
              <a:gd name="adj" fmla="val 4047"/>
            </a:avLst>
          </a:prstGeom>
          <a:solidFill>
            <a:srgbClr val="FFFFFF"/>
          </a:solidFill>
          <a:ln w="6350">
            <a:solidFill>
              <a:srgbClr val="E2DDD3"/>
            </a:solidFill>
            <a:prstDash val="solid"/>
          </a:ln>
        </p:spPr>
        <p:txBody>
          <a:bodyPr/>
          <a:lstStyle/>
          <a:p>
            <a:endParaRPr lang="fr-FR"/>
          </a:p>
        </p:txBody>
      </p:sp>
      <p:sp>
        <p:nvSpPr>
          <p:cNvPr id="13" name="Text 11"/>
          <p:cNvSpPr/>
          <p:nvPr/>
        </p:nvSpPr>
        <p:spPr>
          <a:xfrm>
            <a:off x="8252867" y="2518370"/>
            <a:ext cx="2951963"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E07A2E"/>
                </a:solidFill>
                <a:latin typeface="Rubik" pitchFamily="34" charset="0"/>
                <a:ea typeface="Rubik" pitchFamily="34" charset="-122"/>
                <a:cs typeface="Rubik" pitchFamily="34" charset="-120"/>
              </a:rPr>
              <a:t>3</a:t>
            </a:r>
            <a:endParaRPr lang="en-US" sz="3600" dirty="0"/>
          </a:p>
        </p:txBody>
      </p:sp>
      <p:sp>
        <p:nvSpPr>
          <p:cNvPr id="14" name="Text 12"/>
          <p:cNvSpPr/>
          <p:nvPr/>
        </p:nvSpPr>
        <p:spPr>
          <a:xfrm>
            <a:off x="8252867" y="3260030"/>
            <a:ext cx="2951963"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Le PPMS répond</a:t>
            </a:r>
            <a:endParaRPr lang="en-US" sz="1800" dirty="0"/>
          </a:p>
        </p:txBody>
      </p:sp>
      <p:sp>
        <p:nvSpPr>
          <p:cNvPr id="15" name="Text 13"/>
          <p:cNvSpPr/>
          <p:nvPr/>
        </p:nvSpPr>
        <p:spPr>
          <a:xfrm>
            <a:off x="8252867" y="3635921"/>
            <a:ext cx="295196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Public Sans" pitchFamily="34" charset="0"/>
                <a:ea typeface="Public Sans" pitchFamily="34" charset="-122"/>
                <a:cs typeface="Public Sans" pitchFamily="34" charset="-120"/>
              </a:rPr>
              <a:t>On compare avec notre PPMS...</a:t>
            </a:r>
            <a:endParaRPr lang="en-US" sz="1500" dirty="0"/>
          </a:p>
        </p:txBody>
      </p:sp>
      <p:sp>
        <p:nvSpPr>
          <p:cNvPr id="16" name="Text 14"/>
          <p:cNvSpPr/>
          <p:nvPr/>
        </p:nvSpPr>
        <p:spPr>
          <a:xfrm>
            <a:off x="812800" y="5051971"/>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568"/>
                </a:solidFill>
                <a:latin typeface="Public Sans" pitchFamily="34" charset="0"/>
                <a:ea typeface="Public Sans" pitchFamily="34" charset="-122"/>
                <a:cs typeface="Public Sans" pitchFamily="34" charset="-120"/>
              </a:rPr>
              <a:t>Il n'y a pas de mauvaise réponse : l'objectif est de repérer ensemble les zones d'hésitation.</a:t>
            </a:r>
            <a:endParaRPr lang="en-US" sz="15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pic>
        <p:nvPicPr>
          <p:cNvPr id="18" name="Graphic 18" descr="Personnage qui se questionn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220200" y="711200"/>
            <a:ext cx="1270000" cy="1270000"/>
          </a:xfrm>
          <a:prstGeom prst="rect">
            <a:avLst/>
          </a:prstGeom>
        </p:spPr>
      </p:pic>
      <p:sp>
        <p:nvSpPr>
          <p:cNvPr id="20" name="Bulle de pensée"/>
          <p:cNvSpPr/>
          <p:nvPr/>
        </p:nvSpPr>
        <p:spPr>
          <a:xfrm>
            <a:off x="10388600" y="251419"/>
            <a:ext cx="1193800" cy="635001"/>
          </a:xfrm>
          <a:prstGeom prst="cloudCallout">
            <a:avLst>
              <a:gd name="adj1" fmla="val -77991"/>
              <a:gd name="adj2" fmla="val 37043"/>
            </a:avLst>
          </a:prstGeom>
          <a:solidFill>
            <a:srgbClr val="FFFFFF"/>
          </a:solidFill>
          <a:ln w="19050">
            <a:solidFill>
              <a:srgbClr val="E07A2E"/>
            </a:solidFill>
          </a:ln>
        </p:spPr>
        <p:txBody>
          <a:bodyPr/>
          <a:lstStyle/>
          <a:p>
            <a:endParaRPr lang="fr-FR" dirty="0"/>
          </a:p>
        </p:txBody>
      </p:sp>
      <p:pic>
        <p:nvPicPr>
          <p:cNvPr id="19" name="Graphic 19" descr="Grand point d'interrogation"/>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80700" y="264671"/>
            <a:ext cx="609600" cy="609600"/>
          </a:xfrm>
          <a:prstGeom prst="rect">
            <a:avLst/>
          </a:prstGeom>
        </p:spPr>
      </p:pic>
    </p:spTree>
    <p:extLst>
      <p:ext uri="{BB962C8B-B14F-4D97-AF65-F5344CB8AC3E}">
        <p14:creationId xmlns:p14="http://schemas.microsoft.com/office/powerpoint/2010/main" val="2604233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F"/>
        </a:solidFill>
        <a:effectLst/>
      </p:bgPr>
    </p:bg>
    <p:spTree>
      <p:nvGrpSpPr>
        <p:cNvPr id="1" name=""/>
        <p:cNvGrpSpPr/>
        <p:nvPr/>
      </p:nvGrpSpPr>
      <p:grpSpPr>
        <a:xfrm>
          <a:off x="0" y="0"/>
          <a:ext cx="0" cy="0"/>
          <a:chOff x="0" y="0"/>
          <a:chExt cx="0" cy="0"/>
        </a:xfrm>
      </p:grpSpPr>
      <p:sp>
        <p:nvSpPr>
          <p:cNvPr id="2" name="Shape 0"/>
          <p:cNvSpPr/>
          <p:nvPr/>
        </p:nvSpPr>
        <p:spPr>
          <a:xfrm>
            <a:off x="6350000" y="812800"/>
            <a:ext cx="5029200" cy="5029200"/>
          </a:xfrm>
          <a:prstGeom prst="roundRect">
            <a:avLst>
              <a:gd name="adj" fmla="val 2525"/>
            </a:avLst>
          </a:prstGeom>
          <a:solidFill>
            <a:srgbClr val="1B2A3A"/>
          </a:solidFill>
          <a:ln/>
        </p:spPr>
        <p:txBody>
          <a:bodyPr/>
          <a:lstStyle/>
          <a:p>
            <a:endParaRPr lang="fr-FR"/>
          </a:p>
        </p:txBody>
      </p:sp>
      <p:sp>
        <p:nvSpPr>
          <p:cNvPr id="3" name="Text 1"/>
          <p:cNvSpPr/>
          <p:nvPr/>
        </p:nvSpPr>
        <p:spPr>
          <a:xfrm>
            <a:off x="6654800" y="1117600"/>
            <a:ext cx="4552188" cy="256530"/>
          </a:xfrm>
          <a:prstGeom prst="rect">
            <a:avLst/>
          </a:prstGeom>
          <a:noFill/>
          <a:ln/>
        </p:spPr>
        <p:txBody>
          <a:bodyPr wrap="square" lIns="0" tIns="0" rIns="0" bIns="0" rtlCol="0" anchor="t">
            <a:normAutofit/>
          </a:bodyPr>
          <a:lstStyle/>
          <a:p>
            <a:pPr marL="0" indent="0" algn="l">
              <a:lnSpc>
                <a:spcPts val="2000"/>
              </a:lnSpc>
              <a:buNone/>
            </a:pPr>
            <a:r>
              <a:rPr lang="en-US" sz="1400" b="1" kern="0" spc="150" dirty="0">
                <a:solidFill>
                  <a:srgbClr val="F2A365"/>
                </a:solidFill>
                <a:latin typeface="Public Sans" pitchFamily="34" charset="0"/>
                <a:ea typeface="Public Sans" pitchFamily="34" charset="-122"/>
                <a:cs typeface="Public Sans" pitchFamily="34" charset="-120"/>
              </a:rPr>
              <a:t>CE QUE DIT LE PPMS</a:t>
            </a:r>
            <a:endParaRPr lang="en-US" sz="1400" dirty="0"/>
          </a:p>
        </p:txBody>
      </p:sp>
      <p:sp>
        <p:nvSpPr>
          <p:cNvPr id="4" name="Text 2"/>
          <p:cNvSpPr/>
          <p:nvPr/>
        </p:nvSpPr>
        <p:spPr>
          <a:xfrm>
            <a:off x="6739382" y="1475730"/>
            <a:ext cx="4459986" cy="4061470"/>
          </a:xfrm>
          <a:prstGeom prst="rect">
            <a:avLst/>
          </a:prstGeom>
          <a:noFill/>
          <a:ln/>
        </p:spPr>
        <p:txBody>
          <a:bodyPr wrap="square" lIns="0" tIns="0" rIns="0" bIns="0" rtlCol="0" anchor="t">
            <a:normAutofit/>
          </a:bodyPr>
          <a:lstStyle/>
          <a:p>
            <a:pPr marL="183515" indent="-183515" algn="l">
              <a:lnSpc>
                <a:spcPts val="2295"/>
              </a:lnSpc>
              <a:spcAft>
                <a:spcPts val="1000"/>
              </a:spcAft>
              <a:buSzPct val="100000"/>
              <a:buChar char="•"/>
            </a:pPr>
            <a:r>
              <a:rPr lang="en-US" sz="1700" dirty="0">
                <a:solidFill>
                  <a:srgbClr val="E6ECF1"/>
                </a:solidFill>
                <a:latin typeface="Public Sans" pitchFamily="34" charset="0"/>
                <a:ea typeface="Public Sans" pitchFamily="34" charset="-122"/>
                <a:cs typeface="Public Sans" pitchFamily="34" charset="-120"/>
              </a:rPr>
              <a:t>Élèves et adultes de la cour se réfugient et s'enferment dans les salles ou lieux de confinement les plus proches.</a:t>
            </a:r>
            <a:endParaRPr lang="en-US" sz="1700" dirty="0"/>
          </a:p>
          <a:p>
            <a:pPr marL="183515" indent="-183515" algn="l">
              <a:lnSpc>
                <a:spcPts val="2295"/>
              </a:lnSpc>
              <a:spcAft>
                <a:spcPts val="1000"/>
              </a:spcAft>
              <a:buSzPct val="100000"/>
              <a:buChar char="•"/>
            </a:pPr>
            <a:r>
              <a:rPr lang="en-US" sz="1700" dirty="0">
                <a:solidFill>
                  <a:srgbClr val="E6ECF1"/>
                </a:solidFill>
                <a:latin typeface="Public Sans" pitchFamily="34" charset="0"/>
                <a:ea typeface="Public Sans" pitchFamily="34" charset="-122"/>
                <a:cs typeface="Public Sans" pitchFamily="34" charset="-120"/>
              </a:rPr>
              <a:t>S'il faut </a:t>
            </a:r>
            <a:r>
              <a:rPr lang="en-US" sz="1700" dirty="0" err="1">
                <a:solidFill>
                  <a:srgbClr val="E6ECF1"/>
                </a:solidFill>
                <a:latin typeface="Public Sans" pitchFamily="34" charset="0"/>
                <a:ea typeface="Public Sans" pitchFamily="34" charset="-122"/>
                <a:cs typeface="Public Sans" pitchFamily="34" charset="-120"/>
              </a:rPr>
              <a:t>fuir</a:t>
            </a:r>
            <a:r>
              <a:rPr lang="en-US" sz="1700" dirty="0">
                <a:solidFill>
                  <a:srgbClr val="E6ECF1"/>
                </a:solidFill>
                <a:latin typeface="Public Sans" pitchFamily="34" charset="0"/>
                <a:ea typeface="Public Sans" pitchFamily="34" charset="-122"/>
                <a:cs typeface="Public Sans" pitchFamily="34" charset="-120"/>
              </a:rPr>
              <a:t> (information donnée par message) : sortir par les portails ou accès sur la voie publique, à l'opposé du danger.</a:t>
            </a:r>
            <a:endParaRPr lang="en-US" sz="1700" dirty="0"/>
          </a:p>
          <a:p>
            <a:pPr marL="183515" indent="-183515" algn="l">
              <a:lnSpc>
                <a:spcPts val="2295"/>
              </a:lnSpc>
              <a:spcAft>
                <a:spcPts val="1000"/>
              </a:spcAft>
              <a:buSzPct val="100000"/>
              <a:buChar char="•"/>
            </a:pPr>
            <a:r>
              <a:rPr lang="en-US" sz="1700" dirty="0">
                <a:solidFill>
                  <a:srgbClr val="E6ECF1"/>
                </a:solidFill>
                <a:latin typeface="Public Sans" pitchFamily="34" charset="0"/>
                <a:ea typeface="Public Sans" pitchFamily="34" charset="-122"/>
                <a:cs typeface="Public Sans" pitchFamily="34" charset="-120"/>
              </a:rPr>
              <a:t>Lieu de repli : parking de l'école ou parking de la Gare.</a:t>
            </a:r>
            <a:endParaRPr lang="en-US" sz="1700" dirty="0"/>
          </a:p>
          <a:p>
            <a:pPr marL="183515" indent="-183515" algn="l">
              <a:lnSpc>
                <a:spcPts val="2295"/>
              </a:lnSpc>
              <a:spcAft>
                <a:spcPts val="1000"/>
              </a:spcAft>
              <a:buSzPct val="100000"/>
              <a:buChar char="•"/>
            </a:pPr>
            <a:r>
              <a:rPr lang="en-US" sz="1700" dirty="0">
                <a:solidFill>
                  <a:srgbClr val="E6ECF1"/>
                </a:solidFill>
                <a:latin typeface="Public Sans" pitchFamily="34" charset="0"/>
                <a:ea typeface="Public Sans" pitchFamily="34" charset="-122"/>
                <a:cs typeface="Public Sans" pitchFamily="34" charset="-120"/>
              </a:rPr>
              <a:t>Chaque adulte fait le recensement des élèves présents avec lui et le </a:t>
            </a:r>
            <a:r>
              <a:rPr lang="en-US" sz="1700" dirty="0" err="1">
                <a:solidFill>
                  <a:srgbClr val="E6ECF1"/>
                </a:solidFill>
                <a:latin typeface="Public Sans" pitchFamily="34" charset="0"/>
                <a:ea typeface="Public Sans" pitchFamily="34" charset="-122"/>
                <a:cs typeface="Public Sans" pitchFamily="34" charset="-120"/>
              </a:rPr>
              <a:t>transmet</a:t>
            </a:r>
            <a:r>
              <a:rPr lang="en-US" sz="1700" dirty="0">
                <a:solidFill>
                  <a:srgbClr val="E6ECF1"/>
                </a:solidFill>
                <a:latin typeface="Public Sans" pitchFamily="34" charset="0"/>
                <a:ea typeface="Public Sans" pitchFamily="34" charset="-122"/>
                <a:cs typeface="Public Sans" pitchFamily="34" charset="-120"/>
              </a:rPr>
              <a:t> au referent de cycle qui le communique au chef </a:t>
            </a:r>
            <a:r>
              <a:rPr lang="en-US" sz="1700" dirty="0" err="1">
                <a:solidFill>
                  <a:srgbClr val="E6ECF1"/>
                </a:solidFill>
                <a:latin typeface="Public Sans" pitchFamily="34" charset="0"/>
                <a:ea typeface="Public Sans" pitchFamily="34" charset="-122"/>
                <a:cs typeface="Public Sans" pitchFamily="34" charset="-120"/>
              </a:rPr>
              <a:t>d’établissement</a:t>
            </a:r>
            <a:r>
              <a:rPr lang="en-US" sz="1700" dirty="0">
                <a:solidFill>
                  <a:srgbClr val="E6ECF1"/>
                </a:solidFill>
                <a:latin typeface="Public Sans" pitchFamily="34" charset="0"/>
                <a:ea typeface="Public Sans" pitchFamily="34" charset="-122"/>
                <a:cs typeface="Public Sans" pitchFamily="34" charset="-120"/>
              </a:rPr>
              <a:t>.</a:t>
            </a:r>
            <a:endParaRPr lang="en-US" sz="1700" dirty="0"/>
          </a:p>
        </p:txBody>
      </p:sp>
      <p:sp>
        <p:nvSpPr>
          <p:cNvPr id="5" name="Text 3"/>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SITUATION 1 SUR 5</a:t>
            </a:r>
            <a:endParaRPr lang="en-US" sz="1300" dirty="0"/>
          </a:p>
        </p:txBody>
      </p:sp>
      <p:sp>
        <p:nvSpPr>
          <p:cNvPr id="6" name="Text 4"/>
          <p:cNvSpPr>
            <a:spLocks noGrp="1"/>
          </p:cNvSpPr>
          <p:nvPr>
            <p:ph type="title"/>
          </p:nvPr>
        </p:nvSpPr>
        <p:spPr>
          <a:xfrm>
            <a:off x="812800" y="1297930"/>
            <a:ext cx="5232400" cy="96004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L'alarme PPMS retentit pendant la récréation.</a:t>
            </a:r>
            <a:endParaRPr lang="en-US" sz="3200" dirty="0"/>
          </a:p>
        </p:txBody>
      </p:sp>
      <p:sp>
        <p:nvSpPr>
          <p:cNvPr id="7" name="Text 5"/>
          <p:cNvSpPr/>
          <p:nvPr/>
        </p:nvSpPr>
        <p:spPr>
          <a:xfrm>
            <a:off x="812800" y="2486571"/>
            <a:ext cx="52324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Public Sans" pitchFamily="34" charset="0"/>
                <a:ea typeface="Public Sans" pitchFamily="34" charset="-122"/>
                <a:cs typeface="Public Sans" pitchFamily="34" charset="-120"/>
              </a:rPr>
              <a:t>Vous êtes de surveillance sur la cour. Où allez-vous avec les élèves ? Qui compte les enfants ?</a:t>
            </a:r>
            <a:endParaRPr lang="en-US" sz="1600" dirty="0"/>
          </a:p>
        </p:txBody>
      </p:sp>
      <p:sp>
        <p:nvSpPr>
          <p:cNvPr id="8" name="Text 6"/>
          <p:cNvSpPr/>
          <p:nvPr/>
        </p:nvSpPr>
        <p:spPr>
          <a:xfrm>
            <a:off x="812800" y="62382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Sur les cours</a:t>
            </a:r>
            <a:endParaRPr lang="en-US" sz="1200" dirty="0"/>
          </a:p>
        </p:txBody>
      </p:sp>
      <p:pic>
        <p:nvPicPr>
          <p:cNvPr id="9" name="Graphic 9" descr="Alarme qui sonn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000" y="4445000"/>
            <a:ext cx="1397000" cy="1397000"/>
          </a:xfrm>
          <a:prstGeom prst="rect">
            <a:avLst/>
          </a:prstGeom>
        </p:spPr>
      </p:pic>
    </p:spTree>
    <p:extLst>
      <p:ext uri="{BB962C8B-B14F-4D97-AF65-F5344CB8AC3E}">
        <p14:creationId xmlns:p14="http://schemas.microsoft.com/office/powerpoint/2010/main" val="306485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4EF"/>
        </a:solidFill>
        <a:effectLst/>
      </p:bgPr>
    </p:bg>
    <p:spTree>
      <p:nvGrpSpPr>
        <p:cNvPr id="1" name=""/>
        <p:cNvGrpSpPr/>
        <p:nvPr/>
      </p:nvGrpSpPr>
      <p:grpSpPr>
        <a:xfrm>
          <a:off x="0" y="0"/>
          <a:ext cx="0" cy="0"/>
          <a:chOff x="0" y="0"/>
          <a:chExt cx="0" cy="0"/>
        </a:xfrm>
      </p:grpSpPr>
      <p:sp>
        <p:nvSpPr>
          <p:cNvPr id="2" name="Shape 0"/>
          <p:cNvSpPr/>
          <p:nvPr/>
        </p:nvSpPr>
        <p:spPr>
          <a:xfrm>
            <a:off x="6350000" y="812800"/>
            <a:ext cx="5029200" cy="5029200"/>
          </a:xfrm>
          <a:prstGeom prst="roundRect">
            <a:avLst>
              <a:gd name="adj" fmla="val 2525"/>
            </a:avLst>
          </a:prstGeom>
          <a:solidFill>
            <a:srgbClr val="1B2A3A"/>
          </a:solidFill>
          <a:ln/>
        </p:spPr>
        <p:txBody>
          <a:bodyPr/>
          <a:lstStyle/>
          <a:p>
            <a:endParaRPr lang="fr-FR"/>
          </a:p>
        </p:txBody>
      </p:sp>
      <p:sp>
        <p:nvSpPr>
          <p:cNvPr id="3" name="Text 1"/>
          <p:cNvSpPr/>
          <p:nvPr/>
        </p:nvSpPr>
        <p:spPr>
          <a:xfrm>
            <a:off x="6654800" y="1117600"/>
            <a:ext cx="4552188" cy="256530"/>
          </a:xfrm>
          <a:prstGeom prst="rect">
            <a:avLst/>
          </a:prstGeom>
          <a:noFill/>
          <a:ln/>
        </p:spPr>
        <p:txBody>
          <a:bodyPr wrap="square" lIns="0" tIns="0" rIns="0" bIns="0" rtlCol="0" anchor="t">
            <a:normAutofit/>
          </a:bodyPr>
          <a:lstStyle/>
          <a:p>
            <a:pPr marL="0" indent="0" algn="l">
              <a:lnSpc>
                <a:spcPts val="2000"/>
              </a:lnSpc>
              <a:buNone/>
            </a:pPr>
            <a:r>
              <a:rPr lang="en-US" sz="1400" b="1" kern="0" spc="150" dirty="0">
                <a:solidFill>
                  <a:srgbClr val="F2A365"/>
                </a:solidFill>
                <a:latin typeface="Public Sans" pitchFamily="34" charset="0"/>
                <a:ea typeface="Public Sans" pitchFamily="34" charset="-122"/>
                <a:cs typeface="Public Sans" pitchFamily="34" charset="-120"/>
              </a:rPr>
              <a:t>CE QUE DIT LE PPMS</a:t>
            </a:r>
            <a:endParaRPr lang="en-US" sz="1400" dirty="0"/>
          </a:p>
        </p:txBody>
      </p:sp>
      <p:sp>
        <p:nvSpPr>
          <p:cNvPr id="4" name="Text 2"/>
          <p:cNvSpPr/>
          <p:nvPr/>
        </p:nvSpPr>
        <p:spPr>
          <a:xfrm>
            <a:off x="6746113" y="1475730"/>
            <a:ext cx="4453255" cy="4061470"/>
          </a:xfrm>
          <a:prstGeom prst="rect">
            <a:avLst/>
          </a:prstGeom>
          <a:noFill/>
          <a:ln/>
        </p:spPr>
        <p:txBody>
          <a:bodyPr wrap="square" lIns="0" tIns="0" rIns="0" bIns="0" rtlCol="0" anchor="t">
            <a:noAutofit/>
          </a:bodyPr>
          <a:lstStyle/>
          <a:p>
            <a:pPr marL="178118" indent="-178118" algn="l">
              <a:lnSpc>
                <a:spcPts val="2200"/>
              </a:lnSpc>
              <a:spcAft>
                <a:spcPts val="1300"/>
              </a:spcAft>
              <a:buSzPct val="100000"/>
              <a:buChar char="•"/>
            </a:pPr>
            <a:r>
              <a:rPr lang="en-US" sz="1650" b="1" dirty="0" err="1">
                <a:solidFill>
                  <a:srgbClr val="E6ECF1"/>
                </a:solidFill>
                <a:latin typeface="Public Sans" pitchFamily="34" charset="0"/>
                <a:ea typeface="Public Sans" pitchFamily="34" charset="-122"/>
                <a:cs typeface="Public Sans" pitchFamily="34" charset="-120"/>
              </a:rPr>
              <a:t>Prévenir</a:t>
            </a:r>
            <a:endParaRPr lang="en-US" sz="1650" b="1" dirty="0">
              <a:solidFill>
                <a:srgbClr val="E6ECF1"/>
              </a:solidFill>
              <a:latin typeface="Public Sans" pitchFamily="34" charset="0"/>
              <a:ea typeface="Public Sans" pitchFamily="34" charset="-122"/>
              <a:cs typeface="Public Sans" pitchFamily="34" charset="-120"/>
            </a:endParaRPr>
          </a:p>
          <a:p>
            <a:pPr marL="178118" indent="-178118" algn="l">
              <a:lnSpc>
                <a:spcPts val="2200"/>
              </a:lnSpc>
              <a:spcAft>
                <a:spcPts val="1300"/>
              </a:spcAft>
              <a:buSzPct val="100000"/>
              <a:buChar char="•"/>
            </a:pPr>
            <a:r>
              <a:rPr lang="en-US" sz="1650" b="1" dirty="0" err="1">
                <a:solidFill>
                  <a:srgbClr val="E6ECF1"/>
                </a:solidFill>
                <a:latin typeface="Public Sans" pitchFamily="34" charset="0"/>
                <a:ea typeface="Public Sans" pitchFamily="34" charset="-122"/>
                <a:cs typeface="Public Sans" pitchFamily="34" charset="-120"/>
              </a:rPr>
              <a:t>S'échapper</a:t>
            </a:r>
            <a:r>
              <a:rPr lang="en-US" sz="1650" dirty="0">
                <a:solidFill>
                  <a:srgbClr val="E6ECF1"/>
                </a:solidFill>
                <a:latin typeface="Public Sans" pitchFamily="34" charset="0"/>
                <a:ea typeface="Public Sans" pitchFamily="34" charset="-122"/>
                <a:cs typeface="Public Sans" pitchFamily="34" charset="-120"/>
              </a:rPr>
              <a:t> si c'est sûr, en silence. Bât. A et C : petit chemin privé. Bât. B : parking. Bât. D : rejoindre le bât. A.</a:t>
            </a:r>
            <a:endParaRPr lang="en-US" sz="1650" dirty="0"/>
          </a:p>
          <a:p>
            <a:pPr marL="178118" indent="-178118" algn="l">
              <a:lnSpc>
                <a:spcPts val="2200"/>
              </a:lnSpc>
              <a:spcAft>
                <a:spcPts val="1300"/>
              </a:spcAft>
              <a:buSzPct val="100000"/>
              <a:buChar char="•"/>
            </a:pPr>
            <a:r>
              <a:rPr lang="en-US" sz="1650" b="1" dirty="0">
                <a:solidFill>
                  <a:srgbClr val="E6ECF1"/>
                </a:solidFill>
                <a:latin typeface="Public Sans" pitchFamily="34" charset="0"/>
                <a:ea typeface="Public Sans" pitchFamily="34" charset="-122"/>
                <a:cs typeface="Public Sans" pitchFamily="34" charset="-120"/>
              </a:rPr>
              <a:t>Sinon, se cacher</a:t>
            </a:r>
            <a:r>
              <a:rPr lang="en-US" sz="1650" dirty="0">
                <a:solidFill>
                  <a:srgbClr val="E6ECF1"/>
                </a:solidFill>
                <a:latin typeface="Public Sans" pitchFamily="34" charset="0"/>
                <a:ea typeface="Public Sans" pitchFamily="34" charset="-122"/>
                <a:cs typeface="Public Sans" pitchFamily="34" charset="-120"/>
              </a:rPr>
              <a:t> : verrouiller, barricader avec le mobilier, éteindre, s'éloigner des portes et fenêtres, s'allonger au sol.</a:t>
            </a:r>
            <a:endParaRPr lang="en-US" sz="1650" dirty="0"/>
          </a:p>
          <a:p>
            <a:pPr marL="178118" indent="-178118" algn="l">
              <a:lnSpc>
                <a:spcPts val="2200"/>
              </a:lnSpc>
              <a:spcAft>
                <a:spcPts val="1300"/>
              </a:spcAft>
              <a:buSzPct val="100000"/>
              <a:buChar char="•"/>
            </a:pPr>
            <a:r>
              <a:rPr lang="en-US" sz="1650" dirty="0">
                <a:solidFill>
                  <a:srgbClr val="E6ECF1"/>
                </a:solidFill>
                <a:latin typeface="Public Sans" pitchFamily="34" charset="0"/>
                <a:ea typeface="Public Sans" pitchFamily="34" charset="-122"/>
                <a:cs typeface="Public Sans" pitchFamily="34" charset="-120"/>
              </a:rPr>
              <a:t>Silence </a:t>
            </a:r>
            <a:r>
              <a:rPr lang="en-US" sz="1650" dirty="0" err="1">
                <a:solidFill>
                  <a:srgbClr val="E6ECF1"/>
                </a:solidFill>
                <a:latin typeface="Public Sans" pitchFamily="34" charset="0"/>
                <a:ea typeface="Public Sans" pitchFamily="34" charset="-122"/>
                <a:cs typeface="Public Sans" pitchFamily="34" charset="-120"/>
              </a:rPr>
              <a:t>absolu</a:t>
            </a:r>
            <a:r>
              <a:rPr lang="en-US" sz="1650" dirty="0">
                <a:solidFill>
                  <a:srgbClr val="E6ECF1"/>
                </a:solidFill>
                <a:latin typeface="Public Sans" pitchFamily="34" charset="0"/>
                <a:ea typeface="Public Sans" pitchFamily="34" charset="-122"/>
                <a:cs typeface="Public Sans" pitchFamily="34" charset="-120"/>
              </a:rPr>
              <a:t> (</a:t>
            </a:r>
            <a:r>
              <a:rPr lang="en-US" sz="1650" dirty="0" err="1">
                <a:solidFill>
                  <a:srgbClr val="E6ECF1"/>
                </a:solidFill>
                <a:latin typeface="Public Sans" pitchFamily="34" charset="0"/>
                <a:ea typeface="Public Sans" pitchFamily="34" charset="-122"/>
                <a:cs typeface="Public Sans" pitchFamily="34" charset="-120"/>
              </a:rPr>
              <a:t>téléphone</a:t>
            </a:r>
            <a:r>
              <a:rPr lang="en-US" sz="1650" dirty="0">
                <a:solidFill>
                  <a:srgbClr val="E6ECF1"/>
                </a:solidFill>
                <a:latin typeface="Public Sans" pitchFamily="34" charset="0"/>
                <a:ea typeface="Public Sans" pitchFamily="34" charset="-122"/>
                <a:cs typeface="Public Sans" pitchFamily="34" charset="-120"/>
              </a:rPr>
              <a:t> </a:t>
            </a:r>
            <a:r>
              <a:rPr lang="en-US" sz="1650" dirty="0" err="1">
                <a:solidFill>
                  <a:srgbClr val="E6ECF1"/>
                </a:solidFill>
                <a:latin typeface="Public Sans" pitchFamily="34" charset="0"/>
                <a:ea typeface="Public Sans" pitchFamily="34" charset="-122"/>
                <a:cs typeface="Public Sans" pitchFamily="34" charset="-120"/>
              </a:rPr>
              <a:t>en</a:t>
            </a:r>
            <a:r>
              <a:rPr lang="en-US" sz="1650" dirty="0">
                <a:solidFill>
                  <a:srgbClr val="E6ECF1"/>
                </a:solidFill>
                <a:latin typeface="Public Sans" pitchFamily="34" charset="0"/>
                <a:ea typeface="Public Sans" pitchFamily="34" charset="-122"/>
                <a:cs typeface="Public Sans" pitchFamily="34" charset="-120"/>
              </a:rPr>
              <a:t> </a:t>
            </a:r>
            <a:r>
              <a:rPr lang="en-US" sz="1650" dirty="0" err="1">
                <a:solidFill>
                  <a:srgbClr val="E6ECF1"/>
                </a:solidFill>
                <a:latin typeface="Public Sans" pitchFamily="34" charset="0"/>
                <a:ea typeface="Public Sans" pitchFamily="34" charset="-122"/>
                <a:cs typeface="Public Sans" pitchFamily="34" charset="-120"/>
              </a:rPr>
              <a:t>silencieux</a:t>
            </a:r>
            <a:r>
              <a:rPr lang="en-US" sz="1650" dirty="0">
                <a:solidFill>
                  <a:srgbClr val="E6ECF1"/>
                </a:solidFill>
                <a:latin typeface="Public Sans" pitchFamily="34" charset="0"/>
                <a:ea typeface="Public Sans" pitchFamily="34" charset="-122"/>
                <a:cs typeface="Public Sans" pitchFamily="34" charset="-120"/>
              </a:rPr>
              <a:t>), rassurer les élèves.</a:t>
            </a:r>
            <a:endParaRPr lang="en-US" sz="1650" dirty="0"/>
          </a:p>
          <a:p>
            <a:pPr marL="178118" indent="-178118" algn="l">
              <a:lnSpc>
                <a:spcPts val="2200"/>
              </a:lnSpc>
              <a:spcAft>
                <a:spcPts val="1300"/>
              </a:spcAft>
              <a:buSzPct val="100000"/>
              <a:buChar char="•"/>
            </a:pPr>
            <a:r>
              <a:rPr lang="en-US" sz="1650" dirty="0">
                <a:solidFill>
                  <a:srgbClr val="E6ECF1"/>
                </a:solidFill>
                <a:latin typeface="Public Sans" pitchFamily="34" charset="0"/>
                <a:ea typeface="Public Sans" pitchFamily="34" charset="-122"/>
                <a:cs typeface="Public Sans" pitchFamily="34" charset="-120"/>
              </a:rPr>
              <a:t>N'ouvrir à personne avant le signal officiel de fin d'alerte.</a:t>
            </a:r>
            <a:endParaRPr lang="en-US" sz="1650" dirty="0"/>
          </a:p>
          <a:p>
            <a:pPr marL="178118" indent="-178118" algn="l">
              <a:lnSpc>
                <a:spcPts val="2200"/>
              </a:lnSpc>
              <a:spcAft>
                <a:spcPts val="1300"/>
              </a:spcAft>
              <a:buSzPct val="100000"/>
              <a:buChar char="•"/>
            </a:pPr>
            <a:r>
              <a:rPr lang="en-US" sz="1650" dirty="0">
                <a:solidFill>
                  <a:srgbClr val="E6ECF1"/>
                </a:solidFill>
                <a:latin typeface="Public Sans" pitchFamily="34" charset="0"/>
                <a:ea typeface="Public Sans" pitchFamily="34" charset="-122"/>
                <a:cs typeface="Public Sans" pitchFamily="34" charset="-120"/>
              </a:rPr>
              <a:t>Alerter : 17 ou 114 (SMS).</a:t>
            </a:r>
            <a:endParaRPr lang="en-US" sz="1650" dirty="0"/>
          </a:p>
        </p:txBody>
      </p:sp>
      <p:sp>
        <p:nvSpPr>
          <p:cNvPr id="5" name="Text 3"/>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SITUATION 2 SUR 5</a:t>
            </a:r>
            <a:endParaRPr lang="en-US" sz="1300" dirty="0"/>
          </a:p>
        </p:txBody>
      </p:sp>
      <p:sp>
        <p:nvSpPr>
          <p:cNvPr id="6" name="Text 4"/>
          <p:cNvSpPr>
            <a:spLocks noGrp="1"/>
          </p:cNvSpPr>
          <p:nvPr>
            <p:ph type="title"/>
          </p:nvPr>
        </p:nvSpPr>
        <p:spPr>
          <a:xfrm>
            <a:off x="812800" y="1297930"/>
            <a:ext cx="5232400" cy="142736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Des bruits suspects près de l'entrée de votre bâtiment.</a:t>
            </a:r>
            <a:endParaRPr lang="en-US" sz="3200" dirty="0"/>
          </a:p>
        </p:txBody>
      </p:sp>
      <p:sp>
        <p:nvSpPr>
          <p:cNvPr id="7" name="Text 5"/>
          <p:cNvSpPr/>
          <p:nvPr/>
        </p:nvSpPr>
        <p:spPr>
          <a:xfrm>
            <a:off x="812800" y="2953891"/>
            <a:ext cx="52324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Public Sans" pitchFamily="34" charset="0"/>
                <a:ea typeface="Public Sans" pitchFamily="34" charset="-122"/>
                <a:cs typeface="Public Sans" pitchFamily="34" charset="-120"/>
              </a:rPr>
              <a:t>Vous êtes en classe avec vos élèves. Fuir ou se cacher ? Par où sortir ? Avec quel mobilier barricader ?</a:t>
            </a:r>
            <a:endParaRPr lang="en-US" sz="1600" dirty="0"/>
          </a:p>
        </p:txBody>
      </p:sp>
      <p:sp>
        <p:nvSpPr>
          <p:cNvPr id="8" name="Text 6"/>
          <p:cNvSpPr/>
          <p:nvPr/>
        </p:nvSpPr>
        <p:spPr>
          <a:xfrm>
            <a:off x="812800" y="62382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Intrusion : s'échapper ou se cacher</a:t>
            </a:r>
            <a:endParaRPr lang="en-US" sz="1200" dirty="0"/>
          </a:p>
        </p:txBody>
      </p:sp>
      <p:pic>
        <p:nvPicPr>
          <p:cNvPr id="9" name="Graphic 9" descr="Cadenas, verrouille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4445000"/>
            <a:ext cx="1397000" cy="1397000"/>
          </a:xfrm>
          <a:prstGeom prst="rect">
            <a:avLst/>
          </a:prstGeom>
        </p:spPr>
      </p:pic>
    </p:spTree>
    <p:extLst>
      <p:ext uri="{BB962C8B-B14F-4D97-AF65-F5344CB8AC3E}">
        <p14:creationId xmlns:p14="http://schemas.microsoft.com/office/powerpoint/2010/main" val="252496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F"/>
        </a:solidFill>
        <a:effectLst/>
      </p:bgPr>
    </p:bg>
    <p:spTree>
      <p:nvGrpSpPr>
        <p:cNvPr id="1" name=""/>
        <p:cNvGrpSpPr/>
        <p:nvPr/>
      </p:nvGrpSpPr>
      <p:grpSpPr>
        <a:xfrm>
          <a:off x="0" y="0"/>
          <a:ext cx="0" cy="0"/>
          <a:chOff x="0" y="0"/>
          <a:chExt cx="0" cy="0"/>
        </a:xfrm>
      </p:grpSpPr>
      <p:sp>
        <p:nvSpPr>
          <p:cNvPr id="2" name="Shape 0"/>
          <p:cNvSpPr/>
          <p:nvPr/>
        </p:nvSpPr>
        <p:spPr>
          <a:xfrm>
            <a:off x="6350000" y="812800"/>
            <a:ext cx="5029200" cy="5029200"/>
          </a:xfrm>
          <a:prstGeom prst="roundRect">
            <a:avLst>
              <a:gd name="adj" fmla="val 2525"/>
            </a:avLst>
          </a:prstGeom>
          <a:solidFill>
            <a:srgbClr val="1B2A3A"/>
          </a:solidFill>
          <a:ln/>
        </p:spPr>
        <p:txBody>
          <a:bodyPr/>
          <a:lstStyle/>
          <a:p>
            <a:endParaRPr lang="fr-FR"/>
          </a:p>
        </p:txBody>
      </p:sp>
      <p:sp>
        <p:nvSpPr>
          <p:cNvPr id="3" name="Text 1"/>
          <p:cNvSpPr/>
          <p:nvPr/>
        </p:nvSpPr>
        <p:spPr>
          <a:xfrm>
            <a:off x="6654800" y="1117600"/>
            <a:ext cx="4552188" cy="256530"/>
          </a:xfrm>
          <a:prstGeom prst="rect">
            <a:avLst/>
          </a:prstGeom>
          <a:noFill/>
          <a:ln/>
        </p:spPr>
        <p:txBody>
          <a:bodyPr wrap="square" lIns="0" tIns="0" rIns="0" bIns="0" rtlCol="0" anchor="t">
            <a:normAutofit/>
          </a:bodyPr>
          <a:lstStyle/>
          <a:p>
            <a:pPr marL="0" indent="0" algn="l">
              <a:lnSpc>
                <a:spcPts val="2000"/>
              </a:lnSpc>
              <a:buNone/>
            </a:pPr>
            <a:r>
              <a:rPr lang="en-US" sz="1400" b="1" kern="0" spc="150" dirty="0">
                <a:solidFill>
                  <a:srgbClr val="F2A365"/>
                </a:solidFill>
                <a:latin typeface="Public Sans" pitchFamily="34" charset="0"/>
                <a:ea typeface="Public Sans" pitchFamily="34" charset="-122"/>
                <a:cs typeface="Public Sans" pitchFamily="34" charset="-120"/>
              </a:rPr>
              <a:t>CE QUE DIT LE PPMS</a:t>
            </a:r>
            <a:endParaRPr lang="en-US" sz="1400" dirty="0"/>
          </a:p>
        </p:txBody>
      </p:sp>
      <p:sp>
        <p:nvSpPr>
          <p:cNvPr id="4" name="Text 2"/>
          <p:cNvSpPr/>
          <p:nvPr/>
        </p:nvSpPr>
        <p:spPr>
          <a:xfrm>
            <a:off x="6739382" y="1475730"/>
            <a:ext cx="4459986" cy="3248670"/>
          </a:xfrm>
          <a:prstGeom prst="rect">
            <a:avLst/>
          </a:prstGeom>
          <a:noFill/>
          <a:ln/>
        </p:spPr>
        <p:txBody>
          <a:bodyPr wrap="square" lIns="0" tIns="0" rIns="0" bIns="0" rtlCol="0" anchor="t">
            <a:normAutofit/>
          </a:bodyPr>
          <a:lstStyle/>
          <a:p>
            <a:pPr marL="199708" indent="-199708" algn="l">
              <a:lnSpc>
                <a:spcPts val="2498"/>
              </a:lnSpc>
              <a:spcAft>
                <a:spcPts val="1000"/>
              </a:spcAft>
              <a:buSzPct val="100000"/>
              <a:buChar char="•"/>
            </a:pPr>
            <a:r>
              <a:rPr lang="en-US" sz="1850" dirty="0">
                <a:solidFill>
                  <a:srgbClr val="E6ECF1"/>
                </a:solidFill>
                <a:latin typeface="Public Sans" pitchFamily="34" charset="0"/>
                <a:ea typeface="Public Sans" pitchFamily="34" charset="-122"/>
                <a:cs typeface="Public Sans" pitchFamily="34" charset="-120"/>
              </a:rPr>
              <a:t>Une liste confidentielle des personnes nécessitant une attention particulière est tenue par le chef d'établissement.</a:t>
            </a:r>
            <a:endParaRPr lang="en-US" sz="1850" dirty="0"/>
          </a:p>
          <a:p>
            <a:pPr marL="199708" indent="-199708" algn="l">
              <a:lnSpc>
                <a:spcPts val="2498"/>
              </a:lnSpc>
              <a:spcAft>
                <a:spcPts val="1000"/>
              </a:spcAft>
              <a:buSzPct val="100000"/>
              <a:buChar char="•"/>
            </a:pPr>
            <a:r>
              <a:rPr lang="en-US" sz="1850" dirty="0">
                <a:solidFill>
                  <a:srgbClr val="E6ECF1"/>
                </a:solidFill>
                <a:latin typeface="Public Sans" pitchFamily="34" charset="0"/>
                <a:ea typeface="Public Sans" pitchFamily="34" charset="-122"/>
                <a:cs typeface="Public Sans" pitchFamily="34" charset="-120"/>
              </a:rPr>
              <a:t>L'enseignant concerné anticipe : qui accompagne l'élève, par quel chemin, avec quelle aide (AESH, collègue voisin).</a:t>
            </a:r>
            <a:endParaRPr lang="en-US" sz="1850" dirty="0"/>
          </a:p>
          <a:p>
            <a:pPr marL="199708" indent="-199708" algn="l">
              <a:lnSpc>
                <a:spcPts val="2498"/>
              </a:lnSpc>
              <a:spcAft>
                <a:spcPts val="1000"/>
              </a:spcAft>
              <a:buSzPct val="100000"/>
              <a:buChar char="•"/>
            </a:pPr>
            <a:r>
              <a:rPr lang="en-US" sz="1850" dirty="0">
                <a:solidFill>
                  <a:srgbClr val="E6ECF1"/>
                </a:solidFill>
                <a:latin typeface="Public Sans" pitchFamily="34" charset="0"/>
                <a:ea typeface="Public Sans" pitchFamily="34" charset="-122"/>
                <a:cs typeface="Public Sans" pitchFamily="34" charset="-120"/>
              </a:rPr>
              <a:t>Rester proche des élèves qui manifestent du stress et les rassurer.</a:t>
            </a:r>
            <a:endParaRPr lang="en-US" sz="1850" dirty="0"/>
          </a:p>
        </p:txBody>
      </p:sp>
      <p:sp>
        <p:nvSpPr>
          <p:cNvPr id="5" name="Text 3"/>
          <p:cNvSpPr/>
          <p:nvPr/>
        </p:nvSpPr>
        <p:spPr>
          <a:xfrm>
            <a:off x="6654800" y="4927600"/>
            <a:ext cx="4552188" cy="609600"/>
          </a:xfrm>
          <a:prstGeom prst="rect">
            <a:avLst/>
          </a:prstGeom>
          <a:noFill/>
          <a:ln/>
        </p:spPr>
        <p:txBody>
          <a:bodyPr wrap="square" lIns="0" tIns="0" rIns="0" bIns="0" rtlCol="0" anchor="t">
            <a:normAutofit/>
          </a:bodyPr>
          <a:lstStyle/>
          <a:p>
            <a:pPr marL="0" indent="0" algn="l">
              <a:lnSpc>
                <a:spcPts val="2160"/>
              </a:lnSpc>
              <a:buNone/>
            </a:pPr>
            <a:r>
              <a:rPr lang="en-US" sz="1600" dirty="0">
                <a:solidFill>
                  <a:srgbClr val="F2A365"/>
                </a:solidFill>
                <a:latin typeface="Public Sans" pitchFamily="34" charset="0"/>
                <a:ea typeface="Public Sans" pitchFamily="34" charset="-122"/>
                <a:cs typeface="Public Sans" pitchFamily="34" charset="-120"/>
              </a:rPr>
              <a:t>À préciser ensemble : qui accompagne, pour chaque </a:t>
            </a:r>
            <a:r>
              <a:rPr lang="en-US" sz="1600" dirty="0" err="1">
                <a:solidFill>
                  <a:srgbClr val="F2A365"/>
                </a:solidFill>
                <a:latin typeface="Public Sans" pitchFamily="34" charset="0"/>
                <a:ea typeface="Public Sans" pitchFamily="34" charset="-122"/>
                <a:cs typeface="Public Sans" pitchFamily="34" charset="-120"/>
              </a:rPr>
              <a:t>élève</a:t>
            </a:r>
            <a:r>
              <a:rPr lang="en-US" sz="1600" dirty="0">
                <a:solidFill>
                  <a:srgbClr val="F2A365"/>
                </a:solidFill>
                <a:latin typeface="Public Sans" pitchFamily="34" charset="0"/>
                <a:ea typeface="Public Sans" pitchFamily="34" charset="-122"/>
                <a:cs typeface="Public Sans" pitchFamily="34" charset="-120"/>
              </a:rPr>
              <a:t> </a:t>
            </a:r>
            <a:r>
              <a:rPr lang="en-US" sz="1600" dirty="0" err="1">
                <a:solidFill>
                  <a:srgbClr val="F2A365"/>
                </a:solidFill>
                <a:latin typeface="Public Sans" pitchFamily="34" charset="0"/>
                <a:ea typeface="Public Sans" pitchFamily="34" charset="-122"/>
                <a:cs typeface="Public Sans" pitchFamily="34" charset="-120"/>
              </a:rPr>
              <a:t>concerné</a:t>
            </a:r>
            <a:endParaRPr lang="en-US" sz="1600" dirty="0"/>
          </a:p>
        </p:txBody>
      </p:sp>
      <p:sp>
        <p:nvSpPr>
          <p:cNvPr id="6" name="Text 4"/>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SITUATION 3 SUR 5</a:t>
            </a:r>
            <a:endParaRPr lang="en-US" sz="1300" dirty="0"/>
          </a:p>
        </p:txBody>
      </p:sp>
      <p:sp>
        <p:nvSpPr>
          <p:cNvPr id="7" name="Text 5"/>
          <p:cNvSpPr>
            <a:spLocks noGrp="1"/>
          </p:cNvSpPr>
          <p:nvPr>
            <p:ph type="title"/>
          </p:nvPr>
        </p:nvSpPr>
        <p:spPr>
          <a:xfrm>
            <a:off x="812800" y="1297930"/>
            <a:ext cx="5232400" cy="96004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Un élève à mobilité réduite doit évacuer.</a:t>
            </a:r>
            <a:endParaRPr lang="en-US" sz="3200" dirty="0"/>
          </a:p>
        </p:txBody>
      </p:sp>
      <p:sp>
        <p:nvSpPr>
          <p:cNvPr id="8" name="Text 6"/>
          <p:cNvSpPr/>
          <p:nvPr/>
        </p:nvSpPr>
        <p:spPr>
          <a:xfrm>
            <a:off x="812800" y="2486571"/>
            <a:ext cx="5232400" cy="594320"/>
          </a:xfrm>
          <a:prstGeom prst="rect">
            <a:avLst/>
          </a:prstGeom>
          <a:noFill/>
          <a:ln/>
        </p:spPr>
        <p:txBody>
          <a:bodyPr wrap="square" lIns="0" tIns="0" rIns="0" bIns="0" rtlCol="0" anchor="t">
            <a:normAutofit fontScale="77500" lnSpcReduction="20000"/>
          </a:bodyPr>
          <a:lstStyle/>
          <a:p>
            <a:pPr marL="0" indent="0" algn="l">
              <a:lnSpc>
                <a:spcPts val="2240"/>
              </a:lnSpc>
              <a:buNone/>
            </a:pPr>
            <a:r>
              <a:rPr lang="en-US" sz="1600" dirty="0">
                <a:solidFill>
                  <a:srgbClr val="4A5568"/>
                </a:solidFill>
                <a:latin typeface="Public Sans" pitchFamily="34" charset="0"/>
                <a:ea typeface="Public Sans" pitchFamily="34" charset="-122"/>
                <a:cs typeface="Public Sans" pitchFamily="34" charset="-120"/>
              </a:rPr>
              <a:t>Son AESH n'est pas </a:t>
            </a:r>
            <a:r>
              <a:rPr lang="en-US" sz="1600" dirty="0" err="1">
                <a:solidFill>
                  <a:srgbClr val="4A5568"/>
                </a:solidFill>
                <a:latin typeface="Public Sans" pitchFamily="34" charset="0"/>
                <a:ea typeface="Public Sans" pitchFamily="34" charset="-122"/>
                <a:cs typeface="Public Sans" pitchFamily="34" charset="-120"/>
              </a:rPr>
              <a:t>là</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aujourd’hui</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ou</a:t>
            </a:r>
            <a:r>
              <a:rPr lang="en-US" sz="1600" dirty="0">
                <a:solidFill>
                  <a:srgbClr val="4A5568"/>
                </a:solidFill>
                <a:latin typeface="Public Sans" pitchFamily="34" charset="0"/>
                <a:ea typeface="Public Sans" pitchFamily="34" charset="-122"/>
                <a:cs typeface="Public Sans" pitchFamily="34" charset="-120"/>
              </a:rPr>
              <a:t> pas </a:t>
            </a:r>
            <a:r>
              <a:rPr lang="en-US" sz="1600" dirty="0" err="1">
                <a:solidFill>
                  <a:srgbClr val="4A5568"/>
                </a:solidFill>
                <a:latin typeface="Public Sans" pitchFamily="34" charset="0"/>
                <a:ea typeface="Public Sans" pitchFamily="34" charset="-122"/>
                <a:cs typeface="Public Sans" pitchFamily="34" charset="-120"/>
              </a:rPr>
              <a:t>présente</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physiquement</a:t>
            </a:r>
            <a:r>
              <a:rPr lang="en-US" sz="1600" dirty="0">
                <a:solidFill>
                  <a:srgbClr val="4A5568"/>
                </a:solidFill>
                <a:latin typeface="Public Sans" pitchFamily="34" charset="0"/>
                <a:ea typeface="Public Sans" pitchFamily="34" charset="-122"/>
                <a:cs typeface="Public Sans" pitchFamily="34" charset="-120"/>
              </a:rPr>
              <a:t> au moment de </a:t>
            </a:r>
            <a:r>
              <a:rPr lang="en-US" sz="1600" dirty="0" err="1">
                <a:solidFill>
                  <a:srgbClr val="4A5568"/>
                </a:solidFill>
                <a:latin typeface="Public Sans" pitchFamily="34" charset="0"/>
                <a:ea typeface="Public Sans" pitchFamily="34" charset="-122"/>
                <a:cs typeface="Public Sans" pitchFamily="34" charset="-120"/>
              </a:rPr>
              <a:t>l’alerte</a:t>
            </a:r>
            <a:r>
              <a:rPr lang="en-US" sz="1600" dirty="0">
                <a:solidFill>
                  <a:srgbClr val="4A5568"/>
                </a:solidFill>
                <a:latin typeface="Public Sans" pitchFamily="34" charset="0"/>
                <a:ea typeface="Public Sans" pitchFamily="34" charset="-122"/>
                <a:cs typeface="Public Sans" pitchFamily="34" charset="-120"/>
              </a:rPr>
              <a:t>. Qui l'aide ? Que deviennent les autres élèves pendant ce temps ?</a:t>
            </a:r>
            <a:endParaRPr lang="en-US" sz="1600" dirty="0"/>
          </a:p>
        </p:txBody>
      </p:sp>
      <p:sp>
        <p:nvSpPr>
          <p:cNvPr id="9" name="Text 7"/>
          <p:cNvSpPr/>
          <p:nvPr/>
        </p:nvSpPr>
        <p:spPr>
          <a:xfrm>
            <a:off x="812800" y="62382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Élèves à besoins particuliers</a:t>
            </a:r>
            <a:endParaRPr lang="en-US" sz="1200" dirty="0"/>
          </a:p>
        </p:txBody>
      </p:sp>
      <p:pic>
        <p:nvPicPr>
          <p:cNvPr id="10" name="Graphic 10" descr="Personne en fauteuil roulant"/>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4445000"/>
            <a:ext cx="1397000" cy="1397000"/>
          </a:xfrm>
          <a:prstGeom prst="rect">
            <a:avLst/>
          </a:prstGeom>
        </p:spPr>
      </p:pic>
    </p:spTree>
    <p:extLst>
      <p:ext uri="{BB962C8B-B14F-4D97-AF65-F5344CB8AC3E}">
        <p14:creationId xmlns:p14="http://schemas.microsoft.com/office/powerpoint/2010/main" val="197715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F"/>
        </a:solidFill>
        <a:effectLst/>
      </p:bgPr>
    </p:bg>
    <p:spTree>
      <p:nvGrpSpPr>
        <p:cNvPr id="1" name=""/>
        <p:cNvGrpSpPr/>
        <p:nvPr/>
      </p:nvGrpSpPr>
      <p:grpSpPr>
        <a:xfrm>
          <a:off x="0" y="0"/>
          <a:ext cx="0" cy="0"/>
          <a:chOff x="0" y="0"/>
          <a:chExt cx="0" cy="0"/>
        </a:xfrm>
      </p:grpSpPr>
      <p:sp>
        <p:nvSpPr>
          <p:cNvPr id="2" name="Shape 0"/>
          <p:cNvSpPr/>
          <p:nvPr/>
        </p:nvSpPr>
        <p:spPr>
          <a:xfrm>
            <a:off x="6350000" y="812800"/>
            <a:ext cx="5029200" cy="5029200"/>
          </a:xfrm>
          <a:prstGeom prst="roundRect">
            <a:avLst>
              <a:gd name="adj" fmla="val 2525"/>
            </a:avLst>
          </a:prstGeom>
          <a:solidFill>
            <a:srgbClr val="1B2A3A"/>
          </a:solidFill>
          <a:ln/>
        </p:spPr>
        <p:txBody>
          <a:bodyPr/>
          <a:lstStyle/>
          <a:p>
            <a:endParaRPr lang="fr-FR"/>
          </a:p>
        </p:txBody>
      </p:sp>
      <p:sp>
        <p:nvSpPr>
          <p:cNvPr id="3" name="Text 1"/>
          <p:cNvSpPr/>
          <p:nvPr/>
        </p:nvSpPr>
        <p:spPr>
          <a:xfrm>
            <a:off x="6654800" y="1117600"/>
            <a:ext cx="4552188" cy="256530"/>
          </a:xfrm>
          <a:prstGeom prst="rect">
            <a:avLst/>
          </a:prstGeom>
          <a:noFill/>
          <a:ln/>
        </p:spPr>
        <p:txBody>
          <a:bodyPr wrap="square" lIns="0" tIns="0" rIns="0" bIns="0" rtlCol="0" anchor="t">
            <a:normAutofit/>
          </a:bodyPr>
          <a:lstStyle/>
          <a:p>
            <a:pPr marL="0" indent="0" algn="l">
              <a:lnSpc>
                <a:spcPts val="2000"/>
              </a:lnSpc>
              <a:buNone/>
            </a:pPr>
            <a:r>
              <a:rPr lang="en-US" sz="1400" b="1" kern="0" spc="150" dirty="0">
                <a:solidFill>
                  <a:srgbClr val="F2A365"/>
                </a:solidFill>
                <a:latin typeface="Public Sans" pitchFamily="34" charset="0"/>
                <a:ea typeface="Public Sans" pitchFamily="34" charset="-122"/>
                <a:cs typeface="Public Sans" pitchFamily="34" charset="-120"/>
              </a:rPr>
              <a:t>CE QUI DOIT ÊTRE PRÊT</a:t>
            </a:r>
            <a:endParaRPr lang="en-US" sz="1400" dirty="0"/>
          </a:p>
        </p:txBody>
      </p:sp>
      <p:sp>
        <p:nvSpPr>
          <p:cNvPr id="4" name="Text 2"/>
          <p:cNvSpPr/>
          <p:nvPr/>
        </p:nvSpPr>
        <p:spPr>
          <a:xfrm>
            <a:off x="6739382" y="1475730"/>
            <a:ext cx="4459986" cy="4061470"/>
          </a:xfrm>
          <a:prstGeom prst="rect">
            <a:avLst/>
          </a:prstGeom>
          <a:noFill/>
          <a:ln/>
        </p:spPr>
        <p:txBody>
          <a:bodyPr wrap="square" lIns="0" tIns="0" rIns="0" bIns="0" rtlCol="0" anchor="t">
            <a:normAutofit/>
          </a:bodyPr>
          <a:lstStyle/>
          <a:p>
            <a:pPr marL="237490" indent="-237490" algn="l">
              <a:lnSpc>
                <a:spcPts val="2970"/>
              </a:lnSpc>
              <a:spcAft>
                <a:spcPts val="1000"/>
              </a:spcAft>
              <a:buSzPct val="100000"/>
              <a:buChar char="•"/>
            </a:pPr>
            <a:r>
              <a:rPr lang="en-US" sz="2200" dirty="0">
                <a:solidFill>
                  <a:srgbClr val="E6ECF1"/>
                </a:solidFill>
                <a:latin typeface="Public Sans" pitchFamily="34" charset="0"/>
                <a:ea typeface="Public Sans" pitchFamily="34" charset="-122"/>
                <a:cs typeface="Public Sans" pitchFamily="34" charset="-120"/>
              </a:rPr>
              <a:t>Dans chaque classe : la fiche réflexe, le plan avec la zone de mise en sûreté et l'itinéraire de fuite, la fiche de recensement.</a:t>
            </a:r>
            <a:endParaRPr lang="en-US" sz="2200" dirty="0"/>
          </a:p>
          <a:p>
            <a:pPr marL="237490" indent="-237490" algn="l">
              <a:lnSpc>
                <a:spcPts val="2970"/>
              </a:lnSpc>
              <a:spcAft>
                <a:spcPts val="1000"/>
              </a:spcAft>
              <a:buSzPct val="100000"/>
              <a:buChar char="•"/>
            </a:pPr>
            <a:r>
              <a:rPr lang="en-US" sz="2200" dirty="0">
                <a:solidFill>
                  <a:srgbClr val="E6ECF1"/>
                </a:solidFill>
                <a:latin typeface="Public Sans" pitchFamily="34" charset="0"/>
                <a:ea typeface="Public Sans" pitchFamily="34" charset="-122"/>
                <a:cs typeface="Public Sans" pitchFamily="34" charset="-120"/>
              </a:rPr>
              <a:t>Le ou la collègue de la classe voisine vient en appui.</a:t>
            </a:r>
            <a:endParaRPr lang="en-US" sz="2200" dirty="0"/>
          </a:p>
          <a:p>
            <a:pPr marL="237490" indent="-237490" algn="l">
              <a:lnSpc>
                <a:spcPts val="2970"/>
              </a:lnSpc>
              <a:spcAft>
                <a:spcPts val="1000"/>
              </a:spcAft>
              <a:buSzPct val="100000"/>
              <a:buChar char="•"/>
            </a:pPr>
            <a:r>
              <a:rPr lang="en-US" sz="2200" dirty="0">
                <a:solidFill>
                  <a:srgbClr val="E6ECF1"/>
                </a:solidFill>
                <a:latin typeface="Public Sans" pitchFamily="34" charset="0"/>
                <a:ea typeface="Public Sans" pitchFamily="34" charset="-122"/>
                <a:cs typeface="Public Sans" pitchFamily="34" charset="-120"/>
              </a:rPr>
              <a:t>Les référentes de cycle s'assurent que tout le monde est en sûreté et </a:t>
            </a:r>
            <a:r>
              <a:rPr lang="en-US" sz="2200" dirty="0" err="1">
                <a:solidFill>
                  <a:srgbClr val="E6ECF1"/>
                </a:solidFill>
                <a:latin typeface="Public Sans" pitchFamily="34" charset="0"/>
                <a:ea typeface="Public Sans" pitchFamily="34" charset="-122"/>
                <a:cs typeface="Public Sans" pitchFamily="34" charset="-120"/>
              </a:rPr>
              <a:t>recensé</a:t>
            </a:r>
            <a:r>
              <a:rPr lang="en-US" sz="2200" dirty="0">
                <a:solidFill>
                  <a:srgbClr val="E6ECF1"/>
                </a:solidFill>
                <a:latin typeface="Public Sans" pitchFamily="34" charset="0"/>
                <a:ea typeface="Public Sans" pitchFamily="34" charset="-122"/>
                <a:cs typeface="Public Sans" pitchFamily="34" charset="-120"/>
              </a:rPr>
              <a:t>.</a:t>
            </a:r>
            <a:endParaRPr lang="en-US" sz="2200" dirty="0"/>
          </a:p>
        </p:txBody>
      </p:sp>
      <p:sp>
        <p:nvSpPr>
          <p:cNvPr id="5" name="Text 3"/>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SITUATION 4 SUR 5</a:t>
            </a:r>
            <a:endParaRPr lang="en-US" sz="1300" dirty="0"/>
          </a:p>
        </p:txBody>
      </p:sp>
      <p:sp>
        <p:nvSpPr>
          <p:cNvPr id="6" name="Text 4"/>
          <p:cNvSpPr>
            <a:spLocks noGrp="1"/>
          </p:cNvSpPr>
          <p:nvPr>
            <p:ph type="title"/>
          </p:nvPr>
        </p:nvSpPr>
        <p:spPr>
          <a:xfrm>
            <a:off x="812800" y="1297930"/>
            <a:ext cx="5232400" cy="142736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Une remplaçante est seule en classe au moment de l'alerte.</a:t>
            </a:r>
            <a:endParaRPr lang="en-US" sz="3200" dirty="0"/>
          </a:p>
        </p:txBody>
      </p:sp>
      <p:sp>
        <p:nvSpPr>
          <p:cNvPr id="7" name="Text 5"/>
          <p:cNvSpPr/>
          <p:nvPr/>
        </p:nvSpPr>
        <p:spPr>
          <a:xfrm>
            <a:off x="812800" y="2953891"/>
            <a:ext cx="52324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Public Sans" pitchFamily="34" charset="0"/>
                <a:ea typeface="Public Sans" pitchFamily="34" charset="-122"/>
                <a:cs typeface="Public Sans" pitchFamily="34" charset="-120"/>
              </a:rPr>
              <a:t>Elle ne connaît ni l'école ni les signaux. Comment le sait-elle ? Qui vient l'aider ?</a:t>
            </a:r>
            <a:endParaRPr lang="en-US" sz="1600" dirty="0"/>
          </a:p>
        </p:txBody>
      </p:sp>
      <p:pic>
        <p:nvPicPr>
          <p:cNvPr id="9" name="Graphic 9" descr="Enseignant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2000" y="4445000"/>
            <a:ext cx="1397000" cy="1397000"/>
          </a:xfrm>
          <a:prstGeom prst="rect">
            <a:avLst/>
          </a:prstGeom>
        </p:spPr>
      </p:pic>
    </p:spTree>
    <p:extLst>
      <p:ext uri="{BB962C8B-B14F-4D97-AF65-F5344CB8AC3E}">
        <p14:creationId xmlns:p14="http://schemas.microsoft.com/office/powerpoint/2010/main" val="337925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F"/>
        </a:solidFill>
        <a:effectLst/>
      </p:bgPr>
    </p:bg>
    <p:spTree>
      <p:nvGrpSpPr>
        <p:cNvPr id="1" name=""/>
        <p:cNvGrpSpPr/>
        <p:nvPr/>
      </p:nvGrpSpPr>
      <p:grpSpPr>
        <a:xfrm>
          <a:off x="0" y="0"/>
          <a:ext cx="0" cy="0"/>
          <a:chOff x="0" y="0"/>
          <a:chExt cx="0" cy="0"/>
        </a:xfrm>
      </p:grpSpPr>
      <p:sp>
        <p:nvSpPr>
          <p:cNvPr id="2" name="Shape 0"/>
          <p:cNvSpPr/>
          <p:nvPr/>
        </p:nvSpPr>
        <p:spPr>
          <a:xfrm>
            <a:off x="6350000" y="812800"/>
            <a:ext cx="5029200" cy="5029200"/>
          </a:xfrm>
          <a:prstGeom prst="roundRect">
            <a:avLst>
              <a:gd name="adj" fmla="val 2525"/>
            </a:avLst>
          </a:prstGeom>
          <a:solidFill>
            <a:srgbClr val="1B2A3A"/>
          </a:solidFill>
          <a:ln/>
        </p:spPr>
        <p:txBody>
          <a:bodyPr/>
          <a:lstStyle/>
          <a:p>
            <a:endParaRPr lang="fr-FR"/>
          </a:p>
        </p:txBody>
      </p:sp>
      <p:sp>
        <p:nvSpPr>
          <p:cNvPr id="3" name="Text 1"/>
          <p:cNvSpPr/>
          <p:nvPr/>
        </p:nvSpPr>
        <p:spPr>
          <a:xfrm>
            <a:off x="6654800" y="1117600"/>
            <a:ext cx="4552188" cy="256530"/>
          </a:xfrm>
          <a:prstGeom prst="rect">
            <a:avLst/>
          </a:prstGeom>
          <a:noFill/>
          <a:ln/>
        </p:spPr>
        <p:txBody>
          <a:bodyPr wrap="square" lIns="0" tIns="0" rIns="0" bIns="0" rtlCol="0" anchor="t">
            <a:normAutofit/>
          </a:bodyPr>
          <a:lstStyle/>
          <a:p>
            <a:pPr marL="0" indent="0" algn="l">
              <a:lnSpc>
                <a:spcPts val="2000"/>
              </a:lnSpc>
              <a:buNone/>
            </a:pPr>
            <a:r>
              <a:rPr lang="en-US" sz="1400" b="1" kern="0" spc="150" dirty="0">
                <a:solidFill>
                  <a:srgbClr val="F2A365"/>
                </a:solidFill>
                <a:latin typeface="Public Sans" pitchFamily="34" charset="0"/>
                <a:ea typeface="Public Sans" pitchFamily="34" charset="-122"/>
                <a:cs typeface="Public Sans" pitchFamily="34" charset="-120"/>
              </a:rPr>
              <a:t>CE QUE DIT LE PPMS</a:t>
            </a:r>
            <a:endParaRPr lang="en-US" sz="1400" dirty="0"/>
          </a:p>
        </p:txBody>
      </p:sp>
      <p:sp>
        <p:nvSpPr>
          <p:cNvPr id="4" name="Text 2"/>
          <p:cNvSpPr/>
          <p:nvPr/>
        </p:nvSpPr>
        <p:spPr>
          <a:xfrm>
            <a:off x="6739382" y="1475730"/>
            <a:ext cx="4459986" cy="4061470"/>
          </a:xfrm>
          <a:prstGeom prst="rect">
            <a:avLst/>
          </a:prstGeom>
          <a:noFill/>
          <a:ln/>
        </p:spPr>
        <p:txBody>
          <a:bodyPr wrap="square" lIns="0" tIns="0" rIns="0" bIns="0" rtlCol="0" anchor="t">
            <a:normAutofit/>
          </a:bodyPr>
          <a:lstStyle/>
          <a:p>
            <a:pPr marL="215900" indent="-215900" algn="l">
              <a:lnSpc>
                <a:spcPts val="2700"/>
              </a:lnSpc>
              <a:spcAft>
                <a:spcPts val="1000"/>
              </a:spcAft>
              <a:buSzPct val="100000"/>
              <a:buChar char="•"/>
            </a:pPr>
            <a:r>
              <a:rPr lang="en-US" sz="2000" dirty="0">
                <a:solidFill>
                  <a:srgbClr val="E6ECF1"/>
                </a:solidFill>
                <a:latin typeface="Public Sans" pitchFamily="34" charset="0"/>
                <a:ea typeface="Public Sans" pitchFamily="34" charset="-122"/>
                <a:cs typeface="Public Sans" pitchFamily="34" charset="-120"/>
              </a:rPr>
              <a:t>Ne jamais toucher ni déplacer l'objet.</a:t>
            </a:r>
            <a:endParaRPr lang="en-US" sz="2000" dirty="0"/>
          </a:p>
          <a:p>
            <a:pPr marL="215900" indent="-215900" algn="l">
              <a:lnSpc>
                <a:spcPts val="2700"/>
              </a:lnSpc>
              <a:spcAft>
                <a:spcPts val="1000"/>
              </a:spcAft>
              <a:buSzPct val="100000"/>
              <a:buChar char="•"/>
            </a:pPr>
            <a:r>
              <a:rPr lang="en-US" sz="2000" dirty="0">
                <a:solidFill>
                  <a:srgbClr val="E6ECF1"/>
                </a:solidFill>
                <a:latin typeface="Public Sans" pitchFamily="34" charset="0"/>
                <a:ea typeface="Public Sans" pitchFamily="34" charset="-122"/>
                <a:cs typeface="Public Sans" pitchFamily="34" charset="-120"/>
              </a:rPr>
              <a:t>Éloigner les élèves, si besoin dans un espace fermé à distance.</a:t>
            </a:r>
            <a:endParaRPr lang="en-US" sz="2000" dirty="0"/>
          </a:p>
          <a:p>
            <a:pPr marL="215900" indent="-215900" algn="l">
              <a:lnSpc>
                <a:spcPts val="2700"/>
              </a:lnSpc>
              <a:spcAft>
                <a:spcPts val="1000"/>
              </a:spcAft>
              <a:buSzPct val="100000"/>
              <a:buChar char="•"/>
            </a:pPr>
            <a:r>
              <a:rPr lang="en-US" sz="2000" dirty="0">
                <a:solidFill>
                  <a:srgbClr val="E6ECF1"/>
                </a:solidFill>
                <a:latin typeface="Public Sans" pitchFamily="34" charset="0"/>
                <a:ea typeface="Public Sans" pitchFamily="34" charset="-122"/>
                <a:cs typeface="Public Sans" pitchFamily="34" charset="-120"/>
              </a:rPr>
              <a:t>Délimiter un périmètre de sécurité.</a:t>
            </a:r>
            <a:endParaRPr lang="en-US" sz="2000" dirty="0"/>
          </a:p>
          <a:p>
            <a:pPr marL="215900" indent="-215900" algn="l">
              <a:lnSpc>
                <a:spcPts val="2700"/>
              </a:lnSpc>
              <a:spcAft>
                <a:spcPts val="1000"/>
              </a:spcAft>
              <a:buSzPct val="100000"/>
              <a:buChar char="•"/>
            </a:pPr>
            <a:r>
              <a:rPr lang="en-US" sz="2000" dirty="0">
                <a:solidFill>
                  <a:srgbClr val="E6ECF1"/>
                </a:solidFill>
                <a:latin typeface="Public Sans" pitchFamily="34" charset="0"/>
                <a:ea typeface="Public Sans" pitchFamily="34" charset="-122"/>
                <a:cs typeface="Public Sans" pitchFamily="34" charset="-120"/>
              </a:rPr>
              <a:t>Prévenir le chef d'établissement, qui déclenche la sirène mégaphone et appelle le 17 (nature et aspect de l'objet, lieu, numéro à rappeler).</a:t>
            </a:r>
            <a:endParaRPr lang="en-US" sz="2000" dirty="0"/>
          </a:p>
        </p:txBody>
      </p:sp>
      <p:sp>
        <p:nvSpPr>
          <p:cNvPr id="5" name="Text 3"/>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SITUATION 5 SUR 5</a:t>
            </a:r>
            <a:endParaRPr lang="en-US" sz="1300" dirty="0"/>
          </a:p>
        </p:txBody>
      </p:sp>
      <p:sp>
        <p:nvSpPr>
          <p:cNvPr id="6" name="Text 4"/>
          <p:cNvSpPr>
            <a:spLocks noGrp="1"/>
          </p:cNvSpPr>
          <p:nvPr>
            <p:ph type="title"/>
          </p:nvPr>
        </p:nvSpPr>
        <p:spPr>
          <a:xfrm>
            <a:off x="812800" y="1297930"/>
            <a:ext cx="5232400" cy="960041"/>
          </a:xfrm>
          <a:prstGeom prst="rect">
            <a:avLst/>
          </a:prstGeom>
          <a:noFill/>
          <a:ln/>
        </p:spPr>
        <p:txBody>
          <a:bodyPr wrap="square" lIns="0" tIns="0" rIns="0" bIns="0" rtlCol="0" anchor="t">
            <a:normAutofit fontScale="90000"/>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Un sac abandonné est découvert sous le </a:t>
            </a:r>
            <a:r>
              <a:rPr lang="en-US" sz="3200" b="1" i="0" dirty="0" err="1">
                <a:solidFill>
                  <a:srgbClr val="1B2A3A"/>
                </a:solidFill>
                <a:latin typeface="Rubik" pitchFamily="34" charset="0"/>
                <a:ea typeface="Rubik" pitchFamily="34" charset="-122"/>
                <a:cs typeface="Rubik" pitchFamily="34" charset="-120"/>
              </a:rPr>
              <a:t>préau</a:t>
            </a:r>
            <a:r>
              <a:rPr lang="en-US" sz="3200" b="1" i="0" dirty="0">
                <a:solidFill>
                  <a:srgbClr val="1B2A3A"/>
                </a:solidFill>
                <a:latin typeface="Rubik" pitchFamily="34" charset="0"/>
                <a:ea typeface="Rubik" pitchFamily="34" charset="-122"/>
                <a:cs typeface="Rubik" pitchFamily="34" charset="-120"/>
              </a:rPr>
              <a:t>. Sa </a:t>
            </a:r>
            <a:r>
              <a:rPr lang="en-US" sz="3200" b="1" i="0" dirty="0" err="1">
                <a:solidFill>
                  <a:srgbClr val="1B2A3A"/>
                </a:solidFill>
                <a:latin typeface="Rubik" pitchFamily="34" charset="0"/>
                <a:ea typeface="Rubik" pitchFamily="34" charset="-122"/>
                <a:cs typeface="Rubik" pitchFamily="34" charset="-120"/>
              </a:rPr>
              <a:t>présence</a:t>
            </a:r>
            <a:r>
              <a:rPr lang="en-US" sz="3200" b="1" i="0" dirty="0">
                <a:solidFill>
                  <a:srgbClr val="1B2A3A"/>
                </a:solidFill>
                <a:latin typeface="Rubik" pitchFamily="34" charset="0"/>
                <a:ea typeface="Rubik" pitchFamily="34" charset="-122"/>
                <a:cs typeface="Rubik" pitchFamily="34" charset="-120"/>
              </a:rPr>
              <a:t>, </a:t>
            </a:r>
            <a:r>
              <a:rPr lang="en-US" sz="3200" b="1" i="0" dirty="0" err="1">
                <a:solidFill>
                  <a:srgbClr val="1B2A3A"/>
                </a:solidFill>
                <a:latin typeface="Rubik" pitchFamily="34" charset="0"/>
                <a:ea typeface="Rubik" pitchFamily="34" charset="-122"/>
                <a:cs typeface="Rubik" pitchFamily="34" charset="-120"/>
              </a:rPr>
              <a:t>sa</a:t>
            </a:r>
            <a:r>
              <a:rPr lang="en-US" sz="3200" b="1" i="0" dirty="0">
                <a:solidFill>
                  <a:srgbClr val="1B2A3A"/>
                </a:solidFill>
                <a:latin typeface="Rubik" pitchFamily="34" charset="0"/>
                <a:ea typeface="Rubik" pitchFamily="34" charset="-122"/>
                <a:cs typeface="Rubik" pitchFamily="34" charset="-120"/>
              </a:rPr>
              <a:t> </a:t>
            </a:r>
            <a:r>
              <a:rPr lang="en-US" sz="3200" b="1" i="0" dirty="0" err="1">
                <a:solidFill>
                  <a:srgbClr val="1B2A3A"/>
                </a:solidFill>
                <a:latin typeface="Rubik" pitchFamily="34" charset="0"/>
                <a:ea typeface="Rubik" pitchFamily="34" charset="-122"/>
                <a:cs typeface="Rubik" pitchFamily="34" charset="-120"/>
              </a:rPr>
              <a:t>forme</a:t>
            </a:r>
            <a:r>
              <a:rPr lang="en-US" sz="3200" b="1" i="0" dirty="0">
                <a:solidFill>
                  <a:srgbClr val="1B2A3A"/>
                </a:solidFill>
                <a:latin typeface="Rubik" pitchFamily="34" charset="0"/>
                <a:ea typeface="Rubik" pitchFamily="34" charset="-122"/>
                <a:cs typeface="Rubik" pitchFamily="34" charset="-120"/>
              </a:rPr>
              <a:t>, tout est suspect…</a:t>
            </a:r>
            <a:endParaRPr lang="en-US" sz="3200" dirty="0"/>
          </a:p>
        </p:txBody>
      </p:sp>
      <p:sp>
        <p:nvSpPr>
          <p:cNvPr id="7" name="Text 5"/>
          <p:cNvSpPr/>
          <p:nvPr/>
        </p:nvSpPr>
        <p:spPr>
          <a:xfrm>
            <a:off x="800608" y="3054325"/>
            <a:ext cx="523240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568"/>
                </a:solidFill>
                <a:latin typeface="Public Sans" pitchFamily="34" charset="0"/>
                <a:ea typeface="Public Sans" pitchFamily="34" charset="-122"/>
                <a:cs typeface="Public Sans" pitchFamily="34" charset="-120"/>
              </a:rPr>
              <a:t>Les </a:t>
            </a:r>
            <a:r>
              <a:rPr lang="en-US" sz="1600" dirty="0" err="1">
                <a:solidFill>
                  <a:srgbClr val="4A5568"/>
                </a:solidFill>
                <a:latin typeface="Public Sans" pitchFamily="34" charset="0"/>
                <a:ea typeface="Public Sans" pitchFamily="34" charset="-122"/>
                <a:cs typeface="Public Sans" pitchFamily="34" charset="-120"/>
              </a:rPr>
              <a:t>élèves</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arrivent</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en</a:t>
            </a:r>
            <a:r>
              <a:rPr lang="en-US" sz="1600" dirty="0">
                <a:solidFill>
                  <a:srgbClr val="4A5568"/>
                </a:solidFill>
                <a:latin typeface="Public Sans" pitchFamily="34" charset="0"/>
                <a:ea typeface="Public Sans" pitchFamily="34" charset="-122"/>
                <a:cs typeface="Public Sans" pitchFamily="34" charset="-120"/>
              </a:rPr>
              <a:t> </a:t>
            </a:r>
            <a:r>
              <a:rPr lang="en-US" sz="1600" dirty="0" err="1">
                <a:solidFill>
                  <a:srgbClr val="4A5568"/>
                </a:solidFill>
                <a:latin typeface="Public Sans" pitchFamily="34" charset="0"/>
                <a:ea typeface="Public Sans" pitchFamily="34" charset="-122"/>
                <a:cs typeface="Public Sans" pitchFamily="34" charset="-120"/>
              </a:rPr>
              <a:t>classe</a:t>
            </a:r>
            <a:r>
              <a:rPr lang="en-US" sz="1600" dirty="0">
                <a:solidFill>
                  <a:srgbClr val="4A5568"/>
                </a:solidFill>
                <a:latin typeface="Public Sans" pitchFamily="34" charset="0"/>
                <a:ea typeface="Public Sans" pitchFamily="34" charset="-122"/>
                <a:cs typeface="Public Sans" pitchFamily="34" charset="-120"/>
              </a:rPr>
              <a:t> dans 5 minutes. Que faites-vous en premier ?</a:t>
            </a:r>
            <a:endParaRPr lang="en-US" sz="1600" dirty="0"/>
          </a:p>
        </p:txBody>
      </p:sp>
      <p:sp>
        <p:nvSpPr>
          <p:cNvPr id="8" name="Text 6"/>
          <p:cNvSpPr/>
          <p:nvPr/>
        </p:nvSpPr>
        <p:spPr>
          <a:xfrm>
            <a:off x="812800" y="6238280"/>
            <a:ext cx="52324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Objet suspect : évacuation</a:t>
            </a:r>
            <a:endParaRPr lang="en-US" sz="1200" dirty="0"/>
          </a:p>
        </p:txBody>
      </p:sp>
      <p:pic>
        <p:nvPicPr>
          <p:cNvPr id="9" name="Graphic 9" descr="Sac abandonné"/>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4445000"/>
            <a:ext cx="1397000" cy="1397000"/>
          </a:xfrm>
          <a:prstGeom prst="rect">
            <a:avLst/>
          </a:prstGeom>
        </p:spPr>
      </p:pic>
    </p:spTree>
    <p:extLst>
      <p:ext uri="{BB962C8B-B14F-4D97-AF65-F5344CB8AC3E}">
        <p14:creationId xmlns:p14="http://schemas.microsoft.com/office/powerpoint/2010/main" val="91666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kern="0" spc="150" dirty="0">
                <a:solidFill>
                  <a:srgbClr val="B5541A"/>
                </a:solidFill>
                <a:latin typeface="Public Sans" pitchFamily="34" charset="0"/>
                <a:ea typeface="Public Sans" pitchFamily="34" charset="-122"/>
                <a:cs typeface="Public Sans" pitchFamily="34" charset="-120"/>
              </a:rPr>
              <a:t>PARTIE 2 · RAPPELS ESSENTIELS</a:t>
            </a:r>
            <a:endParaRPr lang="en-US" sz="1300" dirty="0"/>
          </a:p>
        </p:txBody>
      </p:sp>
      <p:sp>
        <p:nvSpPr>
          <p:cNvPr id="3" name="Text 1"/>
          <p:cNvSpPr>
            <a:spLocks noGrp="1"/>
          </p:cNvSpPr>
          <p:nvPr>
            <p:ph type="title"/>
          </p:nvPr>
        </p:nvSpPr>
        <p:spPr>
          <a:xfrm>
            <a:off x="812800" y="129793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Les signaux d'alerte</a:t>
            </a:r>
            <a:endParaRPr lang="en-US" sz="3200" dirty="0"/>
          </a:p>
        </p:txBody>
      </p:sp>
      <p:sp>
        <p:nvSpPr>
          <p:cNvPr id="4" name="Shape 2"/>
          <p:cNvSpPr/>
          <p:nvPr/>
        </p:nvSpPr>
        <p:spPr>
          <a:xfrm>
            <a:off x="812800" y="2025600"/>
            <a:ext cx="10566400" cy="0"/>
          </a:xfrm>
          <a:prstGeom prst="line">
            <a:avLst/>
          </a:prstGeom>
          <a:noFill/>
          <a:ln w="12700">
            <a:solidFill>
              <a:srgbClr val="141413">
                <a:alpha val="22000"/>
              </a:srgbClr>
            </a:solidFill>
            <a:prstDash val="solid"/>
          </a:ln>
        </p:spPr>
        <p:txBody>
          <a:bodyPr/>
          <a:lstStyle/>
          <a:p>
            <a:endParaRPr lang="fr-FR"/>
          </a:p>
        </p:txBody>
      </p:sp>
      <p:sp>
        <p:nvSpPr>
          <p:cNvPr id="5" name="Shape 3"/>
          <p:cNvSpPr/>
          <p:nvPr/>
        </p:nvSpPr>
        <p:spPr>
          <a:xfrm>
            <a:off x="819150" y="2019250"/>
            <a:ext cx="0" cy="2531963"/>
          </a:xfrm>
          <a:prstGeom prst="line">
            <a:avLst/>
          </a:prstGeom>
          <a:noFill/>
          <a:ln w="12700">
            <a:solidFill>
              <a:srgbClr val="141413">
                <a:alpha val="22000"/>
              </a:srgbClr>
            </a:solidFill>
            <a:prstDash val="solid"/>
          </a:ln>
        </p:spPr>
        <p:txBody>
          <a:bodyPr/>
          <a:lstStyle/>
          <a:p>
            <a:endParaRPr lang="fr-FR"/>
          </a:p>
        </p:txBody>
      </p:sp>
      <p:graphicFrame>
        <p:nvGraphicFramePr>
          <p:cNvPr id="6" name="Table 0"/>
          <p:cNvGraphicFramePr>
            <a:graphicFrameLocks noGrp="1"/>
          </p:cNvGraphicFramePr>
          <p:nvPr/>
        </p:nvGraphicFramePr>
        <p:xfrm>
          <a:off x="927100" y="2133550"/>
          <a:ext cx="10350500" cy="2561115"/>
        </p:xfrm>
        <a:graphic>
          <a:graphicData uri="http://schemas.openxmlformats.org/drawingml/2006/table">
            <a:tbl>
              <a:tblPr/>
              <a:tblGrid>
                <a:gridCol w="3933190">
                  <a:extLst>
                    <a:ext uri="{9D8B030D-6E8A-4147-A177-3AD203B41FA5}">
                      <a16:colId xmlns:a16="http://schemas.microsoft.com/office/drawing/2014/main" val="20000"/>
                    </a:ext>
                  </a:extLst>
                </a:gridCol>
                <a:gridCol w="3105150">
                  <a:extLst>
                    <a:ext uri="{9D8B030D-6E8A-4147-A177-3AD203B41FA5}">
                      <a16:colId xmlns:a16="http://schemas.microsoft.com/office/drawing/2014/main" val="20001"/>
                    </a:ext>
                  </a:extLst>
                </a:gridCol>
                <a:gridCol w="3312160">
                  <a:extLst>
                    <a:ext uri="{9D8B030D-6E8A-4147-A177-3AD203B41FA5}">
                      <a16:colId xmlns:a16="http://schemas.microsoft.com/office/drawing/2014/main" val="20002"/>
                    </a:ext>
                  </a:extLst>
                </a:gridCol>
              </a:tblGrid>
              <a:tr h="386011">
                <a:tc>
                  <a:txBody>
                    <a:bodyPr/>
                    <a:lstStyle/>
                    <a:p>
                      <a:pPr marL="0" indent="0">
                        <a:lnSpc>
                          <a:spcPts val="1960"/>
                        </a:lnSpc>
                        <a:buNone/>
                      </a:pPr>
                      <a:r>
                        <a:rPr lang="en-US" sz="1400" b="1" dirty="0">
                          <a:solidFill>
                            <a:srgbClr val="F6F4EF"/>
                          </a:solidFill>
                          <a:latin typeface="Public Sans" pitchFamily="34" charset="0"/>
                          <a:ea typeface="Public Sans" pitchFamily="34" charset="-122"/>
                          <a:cs typeface="Public Sans" pitchFamily="34" charset="-120"/>
                        </a:rPr>
                        <a:t>Événement</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tc>
                  <a:txBody>
                    <a:bodyPr/>
                    <a:lstStyle/>
                    <a:p>
                      <a:pPr marL="0" indent="0">
                        <a:lnSpc>
                          <a:spcPts val="1960"/>
                        </a:lnSpc>
                        <a:buNone/>
                      </a:pPr>
                      <a:r>
                        <a:rPr lang="en-US" sz="1400" b="1" dirty="0">
                          <a:solidFill>
                            <a:srgbClr val="F6F4EF"/>
                          </a:solidFill>
                          <a:latin typeface="Public Sans" pitchFamily="34" charset="0"/>
                          <a:ea typeface="Public Sans" pitchFamily="34" charset="-122"/>
                          <a:cs typeface="Public Sans" pitchFamily="34" charset="-120"/>
                        </a:rPr>
                        <a:t>Signal</a:t>
                      </a:r>
                      <a:endParaRPr lang="en-US" sz="1400" dirty="0">
                        <a:latin typeface="Public Sans" charset="0"/>
                        <a:ea typeface="Public Sans" charset="0"/>
                        <a:cs typeface="Public Sans" charset="0"/>
                      </a:endParaRPr>
                    </a:p>
                  </a:txBody>
                  <a:tcPr marL="62230" marR="62230" marT="62230" marB="62230">
                    <a:lnL w="12700" cap="flat" cmpd="sng" algn="ctr">
                      <a:solidFill>
                        <a:srgbClr val="192531"/>
                      </a:solidFill>
                      <a:prstDash val="solid"/>
                      <a:round/>
                      <a:headEnd type="none" w="med" len="med"/>
                      <a:tailEnd type="none" w="med" len="med"/>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tc>
                  <a:txBody>
                    <a:bodyPr/>
                    <a:lstStyle/>
                    <a:p>
                      <a:pPr marL="0" indent="0">
                        <a:lnSpc>
                          <a:spcPts val="1960"/>
                        </a:lnSpc>
                        <a:buNone/>
                      </a:pPr>
                      <a:r>
                        <a:rPr lang="en-US" sz="1400" b="1" dirty="0">
                          <a:solidFill>
                            <a:srgbClr val="F6F4EF"/>
                          </a:solidFill>
                          <a:latin typeface="Public Sans" pitchFamily="34" charset="0"/>
                          <a:ea typeface="Public Sans" pitchFamily="34" charset="-122"/>
                          <a:cs typeface="Public Sans" pitchFamily="34" charset="-120"/>
                        </a:rPr>
                        <a:t>Qui le déclenche</a:t>
                      </a:r>
                      <a:endParaRPr lang="en-US" sz="1400" dirty="0">
                        <a:latin typeface="Public Sans" charset="0"/>
                        <a:ea typeface="Public Sans" charset="0"/>
                        <a:cs typeface="Public Sans" charset="0"/>
                      </a:endParaRPr>
                    </a:p>
                  </a:txBody>
                  <a:tcPr marL="62230" marR="62230" marT="62230" marB="62230">
                    <a:lnL w="12700" cap="flat" cmpd="sng" algn="ctr">
                      <a:solidFill>
                        <a:srgbClr val="192531"/>
                      </a:solidFill>
                      <a:prstDash val="solid"/>
                      <a:round/>
                      <a:headEnd type="none" w="med" len="med"/>
                      <a:tailEnd type="none" w="med" len="med"/>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extLst>
                  <a:ext uri="{0D108BD9-81ED-4DB2-BD59-A6C34878D82A}">
                    <a16:rowId xmlns:a16="http://schemas.microsoft.com/office/drawing/2014/main" val="10000"/>
                  </a:ext>
                </a:extLst>
              </a:tr>
              <a:tr h="386011">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Intrusion, attentat</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err="1">
                          <a:solidFill>
                            <a:srgbClr val="1B2A3A"/>
                          </a:solidFill>
                          <a:latin typeface="Public Sans" pitchFamily="34" charset="0"/>
                          <a:ea typeface="Public Sans" pitchFamily="34" charset="-122"/>
                          <a:cs typeface="Public Sans" pitchFamily="34" charset="-120"/>
                        </a:rPr>
                        <a:t>Boîtier</a:t>
                      </a:r>
                      <a:r>
                        <a:rPr lang="en-US" sz="1400" dirty="0">
                          <a:solidFill>
                            <a:srgbClr val="1B2A3A"/>
                          </a:solidFill>
                          <a:latin typeface="Public Sans" pitchFamily="34" charset="0"/>
                          <a:ea typeface="Public Sans" pitchFamily="34" charset="-122"/>
                          <a:cs typeface="Public Sans" pitchFamily="34" charset="-120"/>
                        </a:rPr>
                        <a:t> noir PPMS</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Toute personne témoin</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6011">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Risque majeur : confinement</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960"/>
                        </a:lnSpc>
                        <a:buNone/>
                      </a:pPr>
                      <a:r>
                        <a:rPr lang="en-US" sz="1400" dirty="0" err="1">
                          <a:solidFill>
                            <a:srgbClr val="1B2A3A"/>
                          </a:solidFill>
                          <a:latin typeface="Public Sans" pitchFamily="34" charset="0"/>
                          <a:ea typeface="Public Sans" pitchFamily="34" charset="-122"/>
                          <a:cs typeface="Public Sans" pitchFamily="34" charset="-120"/>
                        </a:rPr>
                        <a:t>Boîtier</a:t>
                      </a:r>
                      <a:r>
                        <a:rPr lang="en-US" sz="1400" dirty="0">
                          <a:solidFill>
                            <a:srgbClr val="1B2A3A"/>
                          </a:solidFill>
                          <a:latin typeface="Public Sans" pitchFamily="34" charset="0"/>
                          <a:ea typeface="Public Sans" pitchFamily="34" charset="-122"/>
                          <a:cs typeface="Public Sans" pitchFamily="34" charset="-120"/>
                        </a:rPr>
                        <a:t> noir PPMS</a:t>
                      </a:r>
                      <a:endParaRPr lang="en-US" sz="14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Toute personne témoin</a:t>
                      </a:r>
                      <a:endParaRPr lang="en-US" sz="14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2"/>
                  </a:ext>
                </a:extLst>
              </a:tr>
              <a:tr h="631060">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Risque majeur : évacuation</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Sirène mégaphone (</a:t>
                      </a:r>
                      <a:r>
                        <a:rPr lang="en-US" sz="1400" dirty="0" err="1">
                          <a:solidFill>
                            <a:srgbClr val="1B2A3A"/>
                          </a:solidFill>
                          <a:latin typeface="Public Sans" pitchFamily="34" charset="0"/>
                          <a:ea typeface="Public Sans" pitchFamily="34" charset="-122"/>
                          <a:cs typeface="Public Sans" pitchFamily="34" charset="-120"/>
                        </a:rPr>
                        <a:t>cours</a:t>
                      </a:r>
                      <a:r>
                        <a:rPr lang="en-US" sz="1400" dirty="0">
                          <a:solidFill>
                            <a:srgbClr val="1B2A3A"/>
                          </a:solidFill>
                          <a:latin typeface="Public Sans" pitchFamily="34" charset="0"/>
                          <a:ea typeface="Public Sans" pitchFamily="34" charset="-122"/>
                          <a:cs typeface="Public Sans" pitchFamily="34" charset="-120"/>
                        </a:rPr>
                        <a:t>) (</a:t>
                      </a:r>
                      <a:r>
                        <a:rPr lang="en-US" sz="1400" dirty="0" err="1">
                          <a:solidFill>
                            <a:srgbClr val="1B2A3A"/>
                          </a:solidFill>
                          <a:latin typeface="Public Sans" pitchFamily="34" charset="0"/>
                          <a:ea typeface="Public Sans" pitchFamily="34" charset="-122"/>
                          <a:cs typeface="Public Sans" pitchFamily="34" charset="-120"/>
                        </a:rPr>
                        <a:t>parfois</a:t>
                      </a:r>
                      <a:r>
                        <a:rPr lang="en-US" sz="1400" dirty="0">
                          <a:solidFill>
                            <a:srgbClr val="1B2A3A"/>
                          </a:solidFill>
                          <a:latin typeface="Public Sans" pitchFamily="34" charset="0"/>
                          <a:ea typeface="Public Sans" pitchFamily="34" charset="-122"/>
                          <a:cs typeface="Public Sans" pitchFamily="34" charset="-120"/>
                        </a:rPr>
                        <a:t> après </a:t>
                      </a:r>
                      <a:r>
                        <a:rPr lang="en-US" sz="1400" dirty="0" err="1">
                          <a:solidFill>
                            <a:srgbClr val="1B2A3A"/>
                          </a:solidFill>
                          <a:latin typeface="Public Sans" pitchFamily="34" charset="0"/>
                          <a:ea typeface="Public Sans" pitchFamily="34" charset="-122"/>
                          <a:cs typeface="Public Sans" pitchFamily="34" charset="-120"/>
                        </a:rPr>
                        <a:t>boîtier</a:t>
                      </a:r>
                      <a:r>
                        <a:rPr lang="en-US" sz="1400" dirty="0">
                          <a:solidFill>
                            <a:srgbClr val="1B2A3A"/>
                          </a:solidFill>
                          <a:latin typeface="Public Sans" pitchFamily="34" charset="0"/>
                          <a:ea typeface="Public Sans" pitchFamily="34" charset="-122"/>
                          <a:cs typeface="Public Sans" pitchFamily="34" charset="-120"/>
                        </a:rPr>
                        <a:t> noir PPMS)</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Chef d'établissement</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6011">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Alerte à la bombe</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Sirène mégaphone (cours)</a:t>
                      </a:r>
                      <a:endParaRPr lang="en-US" sz="14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Chef d'établissement</a:t>
                      </a:r>
                      <a:endParaRPr lang="en-US" sz="14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4"/>
                  </a:ext>
                </a:extLst>
              </a:tr>
              <a:tr h="386011">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Incendie</a:t>
                      </a:r>
                      <a:endParaRPr lang="en-US" sz="14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Boîtier rouge incendie</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960"/>
                        </a:lnSpc>
                        <a:buNone/>
                      </a:pPr>
                      <a:r>
                        <a:rPr lang="en-US" sz="1400" dirty="0">
                          <a:solidFill>
                            <a:srgbClr val="1B2A3A"/>
                          </a:solidFill>
                          <a:latin typeface="Public Sans" pitchFamily="34" charset="0"/>
                          <a:ea typeface="Public Sans" pitchFamily="34" charset="-122"/>
                          <a:cs typeface="Public Sans" pitchFamily="34" charset="-120"/>
                        </a:rPr>
                        <a:t>Toute personne témoin</a:t>
                      </a:r>
                      <a:endParaRPr lang="en-US" sz="14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Text 4"/>
          <p:cNvSpPr/>
          <p:nvPr/>
        </p:nvSpPr>
        <p:spPr>
          <a:xfrm>
            <a:off x="812800" y="4805214"/>
            <a:ext cx="10883392" cy="52318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541A"/>
                </a:solidFill>
                <a:latin typeface="Public Sans" pitchFamily="34" charset="0"/>
                <a:ea typeface="Public Sans" pitchFamily="34" charset="-122"/>
                <a:cs typeface="Public Sans" pitchFamily="34" charset="-120"/>
              </a:rPr>
              <a:t>Attention :</a:t>
            </a:r>
            <a:r>
              <a:rPr lang="en-US" sz="1400" dirty="0">
                <a:solidFill>
                  <a:srgbClr val="4A5568"/>
                </a:solidFill>
                <a:latin typeface="Public Sans" pitchFamily="34" charset="0"/>
                <a:ea typeface="Public Sans" pitchFamily="34" charset="-122"/>
                <a:cs typeface="Public Sans" pitchFamily="34" charset="-120"/>
              </a:rPr>
              <a:t> le même boîtier PPMS sert pour l'intrusion et pour le confinement. Ce sont les consignes données après le déclenchement de l'alerte qui précisent la posture à adopter.</a:t>
            </a:r>
            <a:endParaRPr lang="en-US" sz="1400" dirty="0"/>
          </a:p>
        </p:txBody>
      </p:sp>
      <p:sp>
        <p:nvSpPr>
          <p:cNvPr id="8" name="Text 5"/>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pic>
        <p:nvPicPr>
          <p:cNvPr id="9" name="Graphic 9" descr="Panneau attention"/>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36200" y="635000"/>
            <a:ext cx="1143000" cy="1143000"/>
          </a:xfrm>
          <a:prstGeom prst="rect">
            <a:avLst/>
          </a:prstGeom>
        </p:spPr>
      </p:pic>
      <p:sp>
        <p:nvSpPr>
          <p:cNvPr id="20" name="Bulle de pensée"/>
          <p:cNvSpPr/>
          <p:nvPr/>
        </p:nvSpPr>
        <p:spPr>
          <a:xfrm>
            <a:off x="5935824" y="635000"/>
            <a:ext cx="2909957" cy="1617784"/>
          </a:xfrm>
          <a:prstGeom prst="cloudCallout">
            <a:avLst>
              <a:gd name="adj1" fmla="val -62455"/>
              <a:gd name="adj2" fmla="val 67420"/>
            </a:avLst>
          </a:prstGeom>
          <a:solidFill>
            <a:srgbClr val="FFFFFF"/>
          </a:solidFill>
          <a:ln w="19050">
            <a:solidFill>
              <a:srgbClr val="B5541A"/>
            </a:solidFill>
          </a:ln>
        </p:spPr>
        <p:txBody>
          <a:bodyPr wrap="square" lIns="91440" tIns="0" rIns="91440" bIns="0" anchor="ctr">
            <a:noAutofit/>
          </a:bodyPr>
          <a:lstStyle/>
          <a:p>
            <a:pPr algn="ctr"/>
            <a:r>
              <a:rPr lang="fr-FR" sz="1600" i="1" dirty="0">
                <a:solidFill>
                  <a:srgbClr val="1B2A3A"/>
                </a:solidFill>
              </a:rPr>
              <a:t>Où sont les boîtiers noirs dans l’école ?</a:t>
            </a:r>
          </a:p>
        </p:txBody>
      </p:sp>
    </p:spTree>
    <p:extLst>
      <p:ext uri="{BB962C8B-B14F-4D97-AF65-F5344CB8AC3E}">
        <p14:creationId xmlns:p14="http://schemas.microsoft.com/office/powerpoint/2010/main" val="3928220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4E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Une situation, une posture</a:t>
            </a:r>
            <a:endParaRPr lang="en-US" sz="3200" dirty="0"/>
          </a:p>
        </p:txBody>
      </p:sp>
      <p:sp>
        <p:nvSpPr>
          <p:cNvPr id="3" name="Shape 1"/>
          <p:cNvSpPr/>
          <p:nvPr/>
        </p:nvSpPr>
        <p:spPr>
          <a:xfrm>
            <a:off x="815975" y="1588095"/>
            <a:ext cx="5200650" cy="1261021"/>
          </a:xfrm>
          <a:prstGeom prst="roundRect">
            <a:avLst>
              <a:gd name="adj" fmla="val 5791"/>
            </a:avLst>
          </a:prstGeom>
          <a:solidFill>
            <a:srgbClr val="FFFFFF"/>
          </a:solidFill>
          <a:ln w="6350">
            <a:solidFill>
              <a:srgbClr val="E2DDD3"/>
            </a:solidFill>
            <a:prstDash val="solid"/>
          </a:ln>
        </p:spPr>
        <p:txBody>
          <a:bodyPr/>
          <a:lstStyle/>
          <a:p>
            <a:endParaRPr lang="fr-FR"/>
          </a:p>
        </p:txBody>
      </p:sp>
      <p:sp>
        <p:nvSpPr>
          <p:cNvPr id="4" name="Text 2"/>
          <p:cNvSpPr/>
          <p:nvPr/>
        </p:nvSpPr>
        <p:spPr>
          <a:xfrm>
            <a:off x="1022350" y="1794470"/>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Intrusion : s'échapper ou se cacher</a:t>
            </a:r>
            <a:endParaRPr lang="en-US" sz="1800" dirty="0"/>
          </a:p>
        </p:txBody>
      </p:sp>
      <p:sp>
        <p:nvSpPr>
          <p:cNvPr id="5" name="Text 3"/>
          <p:cNvSpPr/>
          <p:nvPr/>
        </p:nvSpPr>
        <p:spPr>
          <a:xfrm>
            <a:off x="1022350" y="2144961"/>
            <a:ext cx="493153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Public Sans" pitchFamily="34" charset="0"/>
                <a:ea typeface="Public Sans" pitchFamily="34" charset="-122"/>
                <a:cs typeface="Public Sans" pitchFamily="34" charset="-120"/>
              </a:rPr>
              <a:t>Fuir si c'est sûr. Sinon verrouiller, barricader, éteindre, se coucher au sol, silence.</a:t>
            </a:r>
            <a:endParaRPr lang="en-US" sz="1400" dirty="0"/>
          </a:p>
        </p:txBody>
      </p:sp>
      <p:sp>
        <p:nvSpPr>
          <p:cNvPr id="6" name="Shape 4"/>
          <p:cNvSpPr/>
          <p:nvPr/>
        </p:nvSpPr>
        <p:spPr>
          <a:xfrm>
            <a:off x="6175375" y="1588095"/>
            <a:ext cx="5200650" cy="1261021"/>
          </a:xfrm>
          <a:prstGeom prst="roundRect">
            <a:avLst>
              <a:gd name="adj" fmla="val 5791"/>
            </a:avLst>
          </a:prstGeom>
          <a:solidFill>
            <a:srgbClr val="FFFFFF"/>
          </a:solidFill>
          <a:ln w="6350">
            <a:solidFill>
              <a:srgbClr val="E2DDD3"/>
            </a:solidFill>
            <a:prstDash val="solid"/>
          </a:ln>
        </p:spPr>
        <p:txBody>
          <a:bodyPr/>
          <a:lstStyle/>
          <a:p>
            <a:endParaRPr lang="fr-FR"/>
          </a:p>
        </p:txBody>
      </p:sp>
      <p:sp>
        <p:nvSpPr>
          <p:cNvPr id="7" name="Text 5"/>
          <p:cNvSpPr/>
          <p:nvPr/>
        </p:nvSpPr>
        <p:spPr>
          <a:xfrm>
            <a:off x="6381750" y="1794470"/>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Risque majeur : se calfeutrer</a:t>
            </a:r>
            <a:endParaRPr lang="en-US" sz="1800" dirty="0"/>
          </a:p>
        </p:txBody>
      </p:sp>
      <p:sp>
        <p:nvSpPr>
          <p:cNvPr id="8" name="Text 6"/>
          <p:cNvSpPr/>
          <p:nvPr/>
        </p:nvSpPr>
        <p:spPr>
          <a:xfrm>
            <a:off x="6381750" y="2144961"/>
            <a:ext cx="493153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Public Sans" pitchFamily="34" charset="0"/>
                <a:ea typeface="Public Sans" pitchFamily="34" charset="-122"/>
                <a:cs typeface="Public Sans" pitchFamily="34" charset="-120"/>
              </a:rPr>
              <a:t>Fermer portes et fenêtres, calfeutrer, couper la ventilation, écouter la radio.</a:t>
            </a:r>
            <a:endParaRPr lang="en-US" sz="1400" dirty="0"/>
          </a:p>
        </p:txBody>
      </p:sp>
      <p:sp>
        <p:nvSpPr>
          <p:cNvPr id="9" name="Shape 7"/>
          <p:cNvSpPr/>
          <p:nvPr/>
        </p:nvSpPr>
        <p:spPr>
          <a:xfrm>
            <a:off x="815975" y="3007866"/>
            <a:ext cx="5200650" cy="1261021"/>
          </a:xfrm>
          <a:prstGeom prst="roundRect">
            <a:avLst>
              <a:gd name="adj" fmla="val 5791"/>
            </a:avLst>
          </a:prstGeom>
          <a:solidFill>
            <a:srgbClr val="FFFFFF"/>
          </a:solidFill>
          <a:ln w="6350">
            <a:solidFill>
              <a:srgbClr val="E2DDD3"/>
            </a:solidFill>
            <a:prstDash val="solid"/>
          </a:ln>
        </p:spPr>
        <p:txBody>
          <a:bodyPr/>
          <a:lstStyle/>
          <a:p>
            <a:endParaRPr lang="fr-FR"/>
          </a:p>
        </p:txBody>
      </p:sp>
      <p:sp>
        <p:nvSpPr>
          <p:cNvPr id="10" name="Text 8"/>
          <p:cNvSpPr/>
          <p:nvPr/>
        </p:nvSpPr>
        <p:spPr>
          <a:xfrm>
            <a:off x="1022350" y="3214241"/>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Évacuation ou objet suspect</a:t>
            </a:r>
            <a:endParaRPr lang="en-US" sz="1800" dirty="0"/>
          </a:p>
        </p:txBody>
      </p:sp>
      <p:sp>
        <p:nvSpPr>
          <p:cNvPr id="11" name="Text 9"/>
          <p:cNvSpPr/>
          <p:nvPr/>
        </p:nvSpPr>
        <p:spPr>
          <a:xfrm>
            <a:off x="1022350" y="3564731"/>
            <a:ext cx="493153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Public Sans" pitchFamily="34" charset="0"/>
                <a:ea typeface="Public Sans" pitchFamily="34" charset="-122"/>
                <a:cs typeface="Public Sans" pitchFamily="34" charset="-120"/>
              </a:rPr>
              <a:t>Sortir vers les zones extérieures prévues, loin du danger, sur ordre de la sirène.</a:t>
            </a:r>
            <a:endParaRPr lang="en-US" sz="1400" dirty="0"/>
          </a:p>
        </p:txBody>
      </p:sp>
      <p:sp>
        <p:nvSpPr>
          <p:cNvPr id="12" name="Shape 10"/>
          <p:cNvSpPr/>
          <p:nvPr/>
        </p:nvSpPr>
        <p:spPr>
          <a:xfrm>
            <a:off x="6175375" y="3007866"/>
            <a:ext cx="5200650" cy="1261021"/>
          </a:xfrm>
          <a:prstGeom prst="roundRect">
            <a:avLst>
              <a:gd name="adj" fmla="val 5791"/>
            </a:avLst>
          </a:prstGeom>
          <a:solidFill>
            <a:srgbClr val="FFFFFF"/>
          </a:solidFill>
          <a:ln w="6350">
            <a:solidFill>
              <a:srgbClr val="E2DDD3"/>
            </a:solidFill>
            <a:prstDash val="solid"/>
          </a:ln>
        </p:spPr>
        <p:txBody>
          <a:bodyPr/>
          <a:lstStyle/>
          <a:p>
            <a:endParaRPr lang="fr-FR"/>
          </a:p>
        </p:txBody>
      </p:sp>
      <p:sp>
        <p:nvSpPr>
          <p:cNvPr id="13" name="Text 11"/>
          <p:cNvSpPr/>
          <p:nvPr/>
        </p:nvSpPr>
        <p:spPr>
          <a:xfrm>
            <a:off x="6381750" y="3214241"/>
            <a:ext cx="493153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B2A3A"/>
                </a:solidFill>
                <a:latin typeface="Public Sans" pitchFamily="34" charset="0"/>
                <a:ea typeface="Public Sans" pitchFamily="34" charset="-122"/>
                <a:cs typeface="Public Sans" pitchFamily="34" charset="-120"/>
              </a:rPr>
              <a:t>Incendie : évacuer</a:t>
            </a:r>
            <a:endParaRPr lang="en-US" sz="1800" dirty="0"/>
          </a:p>
        </p:txBody>
      </p:sp>
      <p:sp>
        <p:nvSpPr>
          <p:cNvPr id="14" name="Text 12"/>
          <p:cNvSpPr/>
          <p:nvPr/>
        </p:nvSpPr>
        <p:spPr>
          <a:xfrm>
            <a:off x="6381750" y="3564731"/>
            <a:ext cx="4931537"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568"/>
                </a:solidFill>
                <a:latin typeface="Public Sans" pitchFamily="34" charset="0"/>
                <a:ea typeface="Public Sans" pitchFamily="34" charset="-122"/>
                <a:cs typeface="Public Sans" pitchFamily="34" charset="-120"/>
              </a:rPr>
              <a:t>Consignes habituelles d'évacuation, distinctes du PPMS.</a:t>
            </a:r>
            <a:endParaRPr lang="en-US" sz="1400" dirty="0"/>
          </a:p>
        </p:txBody>
      </p:sp>
      <p:sp>
        <p:nvSpPr>
          <p:cNvPr id="15" name="Text 1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4E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Où se mettre en sûreté ?</a:t>
            </a:r>
            <a:endParaRPr lang="en-US" sz="3200" dirty="0"/>
          </a:p>
        </p:txBody>
      </p:sp>
      <p:sp>
        <p:nvSpPr>
          <p:cNvPr id="3" name="Text 1"/>
          <p:cNvSpPr/>
          <p:nvPr/>
        </p:nvSpPr>
        <p:spPr>
          <a:xfrm>
            <a:off x="812800" y="1534120"/>
            <a:ext cx="5337048"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541A"/>
                </a:solidFill>
                <a:latin typeface="Public Sans" pitchFamily="34" charset="0"/>
                <a:ea typeface="Public Sans" pitchFamily="34" charset="-122"/>
                <a:cs typeface="Public Sans" pitchFamily="34" charset="-120"/>
              </a:rPr>
              <a:t>Zones de mise en sûreté</a:t>
            </a:r>
            <a:endParaRPr lang="en-US" sz="1800" dirty="0"/>
          </a:p>
        </p:txBody>
      </p:sp>
      <p:sp>
        <p:nvSpPr>
          <p:cNvPr id="4" name="Shape 2"/>
          <p:cNvSpPr/>
          <p:nvPr/>
        </p:nvSpPr>
        <p:spPr>
          <a:xfrm>
            <a:off x="812800" y="1917700"/>
            <a:ext cx="5029200" cy="0"/>
          </a:xfrm>
          <a:prstGeom prst="line">
            <a:avLst/>
          </a:prstGeom>
          <a:noFill/>
          <a:ln w="12700">
            <a:solidFill>
              <a:srgbClr val="141413">
                <a:alpha val="22000"/>
              </a:srgbClr>
            </a:solidFill>
            <a:prstDash val="solid"/>
          </a:ln>
        </p:spPr>
        <p:txBody>
          <a:bodyPr/>
          <a:lstStyle/>
          <a:p>
            <a:endParaRPr lang="fr-FR"/>
          </a:p>
        </p:txBody>
      </p:sp>
      <p:sp>
        <p:nvSpPr>
          <p:cNvPr id="5" name="Shape 3"/>
          <p:cNvSpPr/>
          <p:nvPr/>
        </p:nvSpPr>
        <p:spPr>
          <a:xfrm>
            <a:off x="812800" y="1917700"/>
            <a:ext cx="0" cy="2316065"/>
          </a:xfrm>
          <a:prstGeom prst="line">
            <a:avLst/>
          </a:prstGeom>
          <a:noFill/>
          <a:ln w="12700">
            <a:solidFill>
              <a:srgbClr val="141413">
                <a:alpha val="22000"/>
              </a:srgbClr>
            </a:solidFill>
            <a:prstDash val="solid"/>
          </a:ln>
        </p:spPr>
        <p:txBody>
          <a:bodyPr/>
          <a:lstStyle/>
          <a:p>
            <a:endParaRPr lang="fr-FR"/>
          </a:p>
        </p:txBody>
      </p:sp>
      <p:graphicFrame>
        <p:nvGraphicFramePr>
          <p:cNvPr id="6" name="Table 0"/>
          <p:cNvGraphicFramePr>
            <a:graphicFrameLocks noGrp="1"/>
          </p:cNvGraphicFramePr>
          <p:nvPr>
            <p:extLst>
              <p:ext uri="{D42A27DB-BD31-4B8C-83A1-F6EECF244321}">
                <p14:modId xmlns:p14="http://schemas.microsoft.com/office/powerpoint/2010/main" val="2115420527"/>
              </p:ext>
            </p:extLst>
          </p:nvPr>
        </p:nvGraphicFramePr>
        <p:xfrm>
          <a:off x="812800" y="1917700"/>
          <a:ext cx="5029200" cy="2325624"/>
        </p:xfrm>
        <a:graphic>
          <a:graphicData uri="http://schemas.openxmlformats.org/drawingml/2006/table">
            <a:tbl>
              <a:tblPr/>
              <a:tblGrid>
                <a:gridCol w="1508760">
                  <a:extLst>
                    <a:ext uri="{9D8B030D-6E8A-4147-A177-3AD203B41FA5}">
                      <a16:colId xmlns:a16="http://schemas.microsoft.com/office/drawing/2014/main" val="20000"/>
                    </a:ext>
                  </a:extLst>
                </a:gridCol>
                <a:gridCol w="3520440">
                  <a:extLst>
                    <a:ext uri="{9D8B030D-6E8A-4147-A177-3AD203B41FA5}">
                      <a16:colId xmlns:a16="http://schemas.microsoft.com/office/drawing/2014/main" val="20001"/>
                    </a:ext>
                  </a:extLst>
                </a:gridCol>
              </a:tblGrid>
              <a:tr h="386011">
                <a:tc>
                  <a:txBody>
                    <a:bodyPr/>
                    <a:lstStyle/>
                    <a:p>
                      <a:pPr marL="0" indent="0">
                        <a:lnSpc>
                          <a:spcPts val="2200"/>
                        </a:lnSpc>
                        <a:buNone/>
                      </a:pPr>
                      <a:r>
                        <a:rPr lang="en-US" sz="1600" b="1" dirty="0">
                          <a:solidFill>
                            <a:srgbClr val="F6F4EF"/>
                          </a:solidFill>
                          <a:latin typeface="Public Sans" pitchFamily="34" charset="0"/>
                          <a:ea typeface="Public Sans" pitchFamily="34" charset="-122"/>
                          <a:cs typeface="Public Sans" pitchFamily="34" charset="-120"/>
                        </a:rPr>
                        <a:t>Bâtiment</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tc>
                  <a:txBody>
                    <a:bodyPr/>
                    <a:lstStyle/>
                    <a:p>
                      <a:pPr marL="0" indent="0">
                        <a:lnSpc>
                          <a:spcPts val="2200"/>
                        </a:lnSpc>
                        <a:buNone/>
                      </a:pPr>
                      <a:r>
                        <a:rPr lang="en-US" sz="1600" b="1" dirty="0">
                          <a:solidFill>
                            <a:srgbClr val="F6F4EF"/>
                          </a:solidFill>
                          <a:latin typeface="Public Sans" pitchFamily="34" charset="0"/>
                          <a:ea typeface="Public Sans" pitchFamily="34" charset="-122"/>
                          <a:cs typeface="Public Sans" pitchFamily="34" charset="-120"/>
                        </a:rPr>
                        <a:t>Zone</a:t>
                      </a:r>
                      <a:endParaRPr lang="en-US" sz="1600" dirty="0">
                        <a:latin typeface="Public Sans" charset="0"/>
                        <a:ea typeface="Public Sans" charset="0"/>
                        <a:cs typeface="Public Sans" charset="0"/>
                      </a:endParaRPr>
                    </a:p>
                  </a:txBody>
                  <a:tcPr marL="62230" marR="62230" marT="62230" marB="62230">
                    <a:lnL w="12700" cap="flat" cmpd="sng" algn="ctr">
                      <a:solidFill>
                        <a:srgbClr val="192531"/>
                      </a:solidFill>
                      <a:prstDash val="solid"/>
                      <a:round/>
                      <a:headEnd type="none" w="med" len="med"/>
                      <a:tailEnd type="none" w="med" len="med"/>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extLst>
                  <a:ext uri="{0D108BD9-81ED-4DB2-BD59-A6C34878D82A}">
                    <a16:rowId xmlns:a16="http://schemas.microsoft.com/office/drawing/2014/main" val="10000"/>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A</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Salle de repos</a:t>
                      </a:r>
                      <a:endParaRPr lang="en-US" sz="16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B</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Salle de classe</a:t>
                      </a:r>
                      <a:endParaRPr lang="en-US" sz="16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2"/>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C</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Salle de classe</a:t>
                      </a:r>
                      <a:endParaRPr lang="en-US" sz="16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D</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Salle polyvalente</a:t>
                      </a:r>
                      <a:endParaRPr lang="en-US" sz="16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4"/>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Cours de </a:t>
                      </a:r>
                      <a:r>
                        <a:rPr lang="en-US" sz="1600" dirty="0" err="1">
                          <a:solidFill>
                            <a:srgbClr val="1B2A3A"/>
                          </a:solidFill>
                          <a:latin typeface="Public Sans" pitchFamily="34" charset="0"/>
                          <a:ea typeface="Public Sans" pitchFamily="34" charset="-122"/>
                          <a:cs typeface="Public Sans" pitchFamily="34" charset="-120"/>
                        </a:rPr>
                        <a:t>récré</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Salles les plus proches</a:t>
                      </a:r>
                      <a:endParaRPr lang="en-US" sz="16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7" name="Text 4"/>
          <p:cNvSpPr/>
          <p:nvPr/>
        </p:nvSpPr>
        <p:spPr>
          <a:xfrm>
            <a:off x="6197600" y="1534120"/>
            <a:ext cx="5337048"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541A"/>
                </a:solidFill>
                <a:latin typeface="Public Sans" pitchFamily="34" charset="0"/>
                <a:ea typeface="Public Sans" pitchFamily="34" charset="-122"/>
                <a:cs typeface="Public Sans" pitchFamily="34" charset="-120"/>
              </a:rPr>
              <a:t>Itinéraires de fuite</a:t>
            </a:r>
            <a:endParaRPr lang="en-US" sz="1800" dirty="0"/>
          </a:p>
        </p:txBody>
      </p:sp>
      <p:sp>
        <p:nvSpPr>
          <p:cNvPr id="8" name="Shape 5"/>
          <p:cNvSpPr/>
          <p:nvPr/>
        </p:nvSpPr>
        <p:spPr>
          <a:xfrm>
            <a:off x="6197600" y="1917700"/>
            <a:ext cx="5029200" cy="0"/>
          </a:xfrm>
          <a:prstGeom prst="line">
            <a:avLst/>
          </a:prstGeom>
          <a:noFill/>
          <a:ln w="12700">
            <a:solidFill>
              <a:srgbClr val="141413">
                <a:alpha val="22000"/>
              </a:srgbClr>
            </a:solidFill>
            <a:prstDash val="solid"/>
          </a:ln>
        </p:spPr>
        <p:txBody>
          <a:bodyPr/>
          <a:lstStyle/>
          <a:p>
            <a:endParaRPr lang="fr-FR"/>
          </a:p>
        </p:txBody>
      </p:sp>
      <p:sp>
        <p:nvSpPr>
          <p:cNvPr id="9" name="Shape 6"/>
          <p:cNvSpPr/>
          <p:nvPr/>
        </p:nvSpPr>
        <p:spPr>
          <a:xfrm>
            <a:off x="6197600" y="1917700"/>
            <a:ext cx="0" cy="1930054"/>
          </a:xfrm>
          <a:prstGeom prst="line">
            <a:avLst/>
          </a:prstGeom>
          <a:noFill/>
          <a:ln w="12700">
            <a:solidFill>
              <a:srgbClr val="141413">
                <a:alpha val="22000"/>
              </a:srgbClr>
            </a:solidFill>
            <a:prstDash val="solid"/>
          </a:ln>
        </p:spPr>
        <p:txBody>
          <a:bodyPr/>
          <a:lstStyle/>
          <a:p>
            <a:endParaRPr lang="fr-FR"/>
          </a:p>
        </p:txBody>
      </p:sp>
      <p:graphicFrame>
        <p:nvGraphicFramePr>
          <p:cNvPr id="10" name="Table 1"/>
          <p:cNvGraphicFramePr>
            <a:graphicFrameLocks noGrp="1"/>
          </p:cNvGraphicFramePr>
          <p:nvPr>
            <p:extLst>
              <p:ext uri="{D42A27DB-BD31-4B8C-83A1-F6EECF244321}">
                <p14:modId xmlns:p14="http://schemas.microsoft.com/office/powerpoint/2010/main" val="1379672807"/>
              </p:ext>
            </p:extLst>
          </p:nvPr>
        </p:nvGraphicFramePr>
        <p:xfrm>
          <a:off x="6197600" y="1917700"/>
          <a:ext cx="5029200" cy="1938020"/>
        </p:xfrm>
        <a:graphic>
          <a:graphicData uri="http://schemas.openxmlformats.org/drawingml/2006/table">
            <a:tbl>
              <a:tblPr/>
              <a:tblGrid>
                <a:gridCol w="1508760">
                  <a:extLst>
                    <a:ext uri="{9D8B030D-6E8A-4147-A177-3AD203B41FA5}">
                      <a16:colId xmlns:a16="http://schemas.microsoft.com/office/drawing/2014/main" val="20000"/>
                    </a:ext>
                  </a:extLst>
                </a:gridCol>
                <a:gridCol w="3520440">
                  <a:extLst>
                    <a:ext uri="{9D8B030D-6E8A-4147-A177-3AD203B41FA5}">
                      <a16:colId xmlns:a16="http://schemas.microsoft.com/office/drawing/2014/main" val="20001"/>
                    </a:ext>
                  </a:extLst>
                </a:gridCol>
              </a:tblGrid>
              <a:tr h="386011">
                <a:tc>
                  <a:txBody>
                    <a:bodyPr/>
                    <a:lstStyle/>
                    <a:p>
                      <a:pPr marL="0" indent="0">
                        <a:lnSpc>
                          <a:spcPts val="2200"/>
                        </a:lnSpc>
                        <a:buNone/>
                      </a:pPr>
                      <a:r>
                        <a:rPr lang="en-US" sz="1600" b="1" dirty="0">
                          <a:solidFill>
                            <a:srgbClr val="F6F4EF"/>
                          </a:solidFill>
                          <a:latin typeface="Public Sans" pitchFamily="34" charset="0"/>
                          <a:ea typeface="Public Sans" pitchFamily="34" charset="-122"/>
                          <a:cs typeface="Public Sans" pitchFamily="34" charset="-120"/>
                        </a:rPr>
                        <a:t>Depuis</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tc>
                  <a:txBody>
                    <a:bodyPr/>
                    <a:lstStyle/>
                    <a:p>
                      <a:pPr marL="0" indent="0">
                        <a:lnSpc>
                          <a:spcPts val="2200"/>
                        </a:lnSpc>
                        <a:buNone/>
                      </a:pPr>
                      <a:r>
                        <a:rPr lang="en-US" sz="1600" b="1" dirty="0">
                          <a:solidFill>
                            <a:srgbClr val="F6F4EF"/>
                          </a:solidFill>
                          <a:latin typeface="Public Sans" pitchFamily="34" charset="0"/>
                          <a:ea typeface="Public Sans" pitchFamily="34" charset="-122"/>
                          <a:cs typeface="Public Sans" pitchFamily="34" charset="-120"/>
                        </a:rPr>
                        <a:t>Sortie</a:t>
                      </a:r>
                      <a:endParaRPr lang="en-US" sz="1600" dirty="0">
                        <a:latin typeface="Public Sans" charset="0"/>
                        <a:ea typeface="Public Sans" charset="0"/>
                        <a:cs typeface="Public Sans" charset="0"/>
                      </a:endParaRPr>
                    </a:p>
                  </a:txBody>
                  <a:tcPr marL="62230" marR="62230" marT="62230" marB="62230">
                    <a:lnL w="12700" cap="flat" cmpd="sng" algn="ctr">
                      <a:solidFill>
                        <a:srgbClr val="192531"/>
                      </a:solidFill>
                      <a:prstDash val="solid"/>
                      <a:round/>
                      <a:headEnd type="none" w="med" len="med"/>
                      <a:tailEnd type="none" w="med" len="med"/>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extLst>
                  <a:ext uri="{0D108BD9-81ED-4DB2-BD59-A6C34878D82A}">
                    <a16:rowId xmlns:a16="http://schemas.microsoft.com/office/drawing/2014/main" val="10000"/>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Bât. A et C</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Petit chemin </a:t>
                      </a:r>
                      <a:r>
                        <a:rPr lang="en-US" sz="1600" dirty="0" err="1">
                          <a:solidFill>
                            <a:srgbClr val="1B2A3A"/>
                          </a:solidFill>
                          <a:latin typeface="Public Sans" pitchFamily="34" charset="0"/>
                          <a:ea typeface="Public Sans" pitchFamily="34" charset="-122"/>
                          <a:cs typeface="Public Sans" pitchFamily="34" charset="-120"/>
                        </a:rPr>
                        <a:t>privé</a:t>
                      </a:r>
                      <a:r>
                        <a:rPr lang="en-US" sz="1600" dirty="0">
                          <a:solidFill>
                            <a:srgbClr val="1B2A3A"/>
                          </a:solidFill>
                          <a:latin typeface="Public Sans" pitchFamily="34" charset="0"/>
                          <a:ea typeface="Public Sans" pitchFamily="34" charset="-122"/>
                          <a:cs typeface="Public Sans" pitchFamily="34" charset="-120"/>
                        </a:rPr>
                        <a:t> </a:t>
                      </a:r>
                      <a:r>
                        <a:rPr lang="en-US" sz="1600" dirty="0" err="1">
                          <a:solidFill>
                            <a:srgbClr val="1B2A3A"/>
                          </a:solidFill>
                          <a:latin typeface="Public Sans" pitchFamily="34" charset="0"/>
                          <a:ea typeface="Public Sans" pitchFamily="34" charset="-122"/>
                          <a:cs typeface="Public Sans" pitchFamily="34" charset="-120"/>
                        </a:rPr>
                        <a:t>côté</a:t>
                      </a:r>
                      <a:r>
                        <a:rPr lang="en-US" sz="1600" dirty="0">
                          <a:solidFill>
                            <a:srgbClr val="1B2A3A"/>
                          </a:solidFill>
                          <a:latin typeface="Public Sans" pitchFamily="34" charset="0"/>
                          <a:ea typeface="Public Sans" pitchFamily="34" charset="-122"/>
                          <a:cs typeface="Public Sans" pitchFamily="34" charset="-120"/>
                        </a:rPr>
                        <a:t> </a:t>
                      </a:r>
                      <a:r>
                        <a:rPr lang="en-US" sz="1600" dirty="0" err="1">
                          <a:solidFill>
                            <a:srgbClr val="1B2A3A"/>
                          </a:solidFill>
                          <a:latin typeface="Public Sans" pitchFamily="34" charset="0"/>
                          <a:ea typeface="Public Sans" pitchFamily="34" charset="-122"/>
                          <a:cs typeface="Public Sans" pitchFamily="34" charset="-120"/>
                        </a:rPr>
                        <a:t>voie</a:t>
                      </a:r>
                      <a:r>
                        <a:rPr lang="en-US" sz="1600" dirty="0">
                          <a:solidFill>
                            <a:srgbClr val="1B2A3A"/>
                          </a:solidFill>
                          <a:latin typeface="Public Sans" pitchFamily="34" charset="0"/>
                          <a:ea typeface="Public Sans" pitchFamily="34" charset="-122"/>
                          <a:cs typeface="Public Sans" pitchFamily="34" charset="-120"/>
                        </a:rPr>
                        <a:t> </a:t>
                      </a:r>
                      <a:r>
                        <a:rPr lang="en-US" sz="1600" dirty="0" err="1">
                          <a:solidFill>
                            <a:srgbClr val="1B2A3A"/>
                          </a:solidFill>
                          <a:latin typeface="Public Sans" pitchFamily="34" charset="0"/>
                          <a:ea typeface="Public Sans" pitchFamily="34" charset="-122"/>
                          <a:cs typeface="Public Sans" pitchFamily="34" charset="-120"/>
                        </a:rPr>
                        <a:t>ferrée</a:t>
                      </a:r>
                      <a:endParaRPr lang="en-US" sz="16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Bât. B</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Parking </a:t>
                      </a:r>
                      <a:r>
                        <a:rPr lang="en-US" sz="1600" dirty="0" err="1">
                          <a:solidFill>
                            <a:srgbClr val="1B2A3A"/>
                          </a:solidFill>
                          <a:latin typeface="Public Sans" pitchFamily="34" charset="0"/>
                          <a:ea typeface="Public Sans" pitchFamily="34" charset="-122"/>
                          <a:cs typeface="Public Sans" pitchFamily="34" charset="-120"/>
                        </a:rPr>
                        <a:t>devant</a:t>
                      </a:r>
                      <a:r>
                        <a:rPr lang="en-US" sz="1600" dirty="0">
                          <a:solidFill>
                            <a:srgbClr val="1B2A3A"/>
                          </a:solidFill>
                          <a:latin typeface="Public Sans" pitchFamily="34" charset="0"/>
                          <a:ea typeface="Public Sans" pitchFamily="34" charset="-122"/>
                          <a:cs typeface="Public Sans" pitchFamily="34" charset="-120"/>
                        </a:rPr>
                        <a:t> </a:t>
                      </a:r>
                      <a:r>
                        <a:rPr lang="en-US" sz="1600" dirty="0" err="1">
                          <a:solidFill>
                            <a:srgbClr val="1B2A3A"/>
                          </a:solidFill>
                          <a:latin typeface="Public Sans" pitchFamily="34" charset="0"/>
                          <a:ea typeface="Public Sans" pitchFamily="34" charset="-122"/>
                          <a:cs typeface="Public Sans" pitchFamily="34" charset="-120"/>
                        </a:rPr>
                        <a:t>l’école</a:t>
                      </a:r>
                      <a:endParaRPr lang="en-US" sz="16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2"/>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Bât. D</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Rejoindre le bât. A</a:t>
                      </a:r>
                      <a:endParaRPr lang="en-US" sz="1600" dirty="0">
                        <a:latin typeface="Public Sans" charset="0"/>
                        <a:ea typeface="Public Sans" charset="0"/>
                        <a:cs typeface="Public Sans" charset="0"/>
                      </a:endParaRPr>
                    </a:p>
                  </a:txBody>
                  <a:tcPr marL="62230" marR="62230" marT="62230" marB="62230">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6011">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Cours</a:t>
                      </a:r>
                      <a:endParaRPr lang="en-US" sz="1600" dirty="0">
                        <a:latin typeface="Public Sans" charset="0"/>
                        <a:ea typeface="Public Sans" charset="0"/>
                        <a:cs typeface="Public Sans" charset="0"/>
                      </a:endParaRPr>
                    </a:p>
                  </a:txBody>
                  <a:tcPr marL="62230" marR="62230" marT="62230" marB="62230">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2200"/>
                        </a:lnSpc>
                        <a:buNone/>
                      </a:pPr>
                      <a:r>
                        <a:rPr lang="en-US" sz="1600" dirty="0">
                          <a:solidFill>
                            <a:srgbClr val="1B2A3A"/>
                          </a:solidFill>
                          <a:latin typeface="Public Sans" pitchFamily="34" charset="0"/>
                          <a:ea typeface="Public Sans" pitchFamily="34" charset="-122"/>
                          <a:cs typeface="Public Sans" pitchFamily="34" charset="-120"/>
                        </a:rPr>
                        <a:t>Portails, à l'opposé du danger</a:t>
                      </a:r>
                      <a:endParaRPr lang="en-US" sz="1600" dirty="0">
                        <a:latin typeface="Public Sans" charset="0"/>
                        <a:ea typeface="Public Sans" charset="0"/>
                        <a:cs typeface="Public Sans" charset="0"/>
                      </a:endParaRPr>
                    </a:p>
                  </a:txBody>
                  <a:tcPr marL="62230" marR="62230" marT="62230" marB="62230">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4"/>
                  </a:ext>
                </a:extLst>
              </a:tr>
            </a:tbl>
          </a:graphicData>
        </a:graphic>
      </p:graphicFrame>
      <p:sp>
        <p:nvSpPr>
          <p:cNvPr id="11" name="Text 7"/>
          <p:cNvSpPr/>
          <p:nvPr/>
        </p:nvSpPr>
        <p:spPr>
          <a:xfrm>
            <a:off x="6197600" y="4132162"/>
            <a:ext cx="5029200" cy="547842"/>
          </a:xfrm>
          <a:prstGeom prst="rect">
            <a:avLst/>
          </a:prstGeom>
          <a:noFill/>
          <a:ln/>
        </p:spPr>
        <p:txBody>
          <a:bodyPr wrap="square" lIns="0" tIns="0" rIns="0" bIns="0" rtlCol="0" anchor="t">
            <a:spAutoFit/>
          </a:bodyPr>
          <a:lstStyle/>
          <a:p>
            <a:pPr marL="0" indent="0" algn="l">
              <a:lnSpc>
                <a:spcPts val="2200"/>
              </a:lnSpc>
              <a:buNone/>
            </a:pPr>
            <a:r>
              <a:rPr lang="en-US" sz="1600" b="1" dirty="0">
                <a:solidFill>
                  <a:srgbClr val="4A5568"/>
                </a:solidFill>
                <a:latin typeface="Public Sans" pitchFamily="34" charset="0"/>
                <a:ea typeface="Public Sans" pitchFamily="34" charset="-122"/>
                <a:cs typeface="Public Sans" pitchFamily="34" charset="-120"/>
              </a:rPr>
              <a:t>Lieux de repli :</a:t>
            </a:r>
            <a:r>
              <a:rPr lang="en-US" sz="1600" dirty="0">
                <a:solidFill>
                  <a:srgbClr val="4A5568"/>
                </a:solidFill>
                <a:latin typeface="Public Sans" pitchFamily="34" charset="0"/>
                <a:ea typeface="Public Sans" pitchFamily="34" charset="-122"/>
                <a:cs typeface="Public Sans" pitchFamily="34" charset="-120"/>
              </a:rPr>
              <a:t> parking de l'école ou parking de la Gare (</a:t>
            </a:r>
            <a:r>
              <a:rPr lang="en-US" sz="1600" dirty="0" err="1">
                <a:solidFill>
                  <a:srgbClr val="4A5568"/>
                </a:solidFill>
                <a:latin typeface="Public Sans" pitchFamily="34" charset="0"/>
                <a:ea typeface="Public Sans" pitchFamily="34" charset="-122"/>
                <a:cs typeface="Public Sans" pitchFamily="34" charset="-120"/>
              </a:rPr>
              <a:t>suivant</a:t>
            </a:r>
            <a:r>
              <a:rPr lang="en-US" sz="1600" dirty="0">
                <a:solidFill>
                  <a:srgbClr val="4A5568"/>
                </a:solidFill>
                <a:latin typeface="Public Sans" pitchFamily="34" charset="0"/>
                <a:ea typeface="Public Sans" pitchFamily="34" charset="-122"/>
                <a:cs typeface="Public Sans" pitchFamily="34" charset="-120"/>
              </a:rPr>
              <a:t> le danger).</a:t>
            </a:r>
            <a:endParaRPr lang="en-US" sz="1600" dirty="0"/>
          </a:p>
        </p:txBody>
      </p:sp>
      <p:sp>
        <p:nvSpPr>
          <p:cNvPr id="12" name="Text 8"/>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pic>
        <p:nvPicPr>
          <p:cNvPr id="13" name="Graphic 13" descr="Personne au sol, à l'abri"/>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12800" y="4978400"/>
            <a:ext cx="1143000" cy="1143000"/>
          </a:xfrm>
          <a:prstGeom prst="rect">
            <a:avLst/>
          </a:prstGeom>
        </p:spPr>
      </p:pic>
      <p:pic>
        <p:nvPicPr>
          <p:cNvPr id="14" name="Graphic 14" descr="Personne qui court"/>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083800" y="4978400"/>
            <a:ext cx="1143000" cy="1143000"/>
          </a:xfrm>
          <a:prstGeom prst="rect">
            <a:avLst/>
          </a:prstGeom>
        </p:spPr>
      </p:pic>
    </p:spTree>
    <p:extLst>
      <p:ext uri="{BB962C8B-B14F-4D97-AF65-F5344CB8AC3E}">
        <p14:creationId xmlns:p14="http://schemas.microsoft.com/office/powerpoint/2010/main" val="2121297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4E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Qui fait quoi ?</a:t>
            </a:r>
            <a:endParaRPr lang="en-US" sz="3200" dirty="0"/>
          </a:p>
        </p:txBody>
      </p:sp>
      <p:sp>
        <p:nvSpPr>
          <p:cNvPr id="3" name="Shape 1"/>
          <p:cNvSpPr/>
          <p:nvPr/>
        </p:nvSpPr>
        <p:spPr>
          <a:xfrm>
            <a:off x="812800" y="1540470"/>
            <a:ext cx="10566400" cy="0"/>
          </a:xfrm>
          <a:prstGeom prst="line">
            <a:avLst/>
          </a:prstGeom>
          <a:noFill/>
          <a:ln w="12700">
            <a:solidFill>
              <a:srgbClr val="141413">
                <a:alpha val="22000"/>
              </a:srgbClr>
            </a:solidFill>
            <a:prstDash val="solid"/>
          </a:ln>
        </p:spPr>
        <p:txBody>
          <a:bodyPr/>
          <a:lstStyle/>
          <a:p>
            <a:endParaRPr lang="fr-FR"/>
          </a:p>
        </p:txBody>
      </p:sp>
      <p:sp>
        <p:nvSpPr>
          <p:cNvPr id="4" name="Shape 2"/>
          <p:cNvSpPr/>
          <p:nvPr/>
        </p:nvSpPr>
        <p:spPr>
          <a:xfrm>
            <a:off x="819150" y="1534120"/>
            <a:ext cx="0" cy="3146425"/>
          </a:xfrm>
          <a:prstGeom prst="line">
            <a:avLst/>
          </a:prstGeom>
          <a:noFill/>
          <a:ln w="12700">
            <a:solidFill>
              <a:srgbClr val="141413">
                <a:alpha val="22000"/>
              </a:srgbClr>
            </a:solidFill>
            <a:prstDash val="solid"/>
          </a:ln>
        </p:spPr>
        <p:txBody>
          <a:bodyPr/>
          <a:lstStyle/>
          <a:p>
            <a:endParaRPr lang="fr-FR"/>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01700" y="1623020"/>
          <a:ext cx="10401300" cy="2981328"/>
        </p:xfrm>
        <a:graphic>
          <a:graphicData uri="http://schemas.openxmlformats.org/drawingml/2006/table">
            <a:tbl>
              <a:tblPr/>
              <a:tblGrid>
                <a:gridCol w="6032754">
                  <a:extLst>
                    <a:ext uri="{9D8B030D-6E8A-4147-A177-3AD203B41FA5}">
                      <a16:colId xmlns:a16="http://schemas.microsoft.com/office/drawing/2014/main" val="20000"/>
                    </a:ext>
                  </a:extLst>
                </a:gridCol>
                <a:gridCol w="4368546">
                  <a:extLst>
                    <a:ext uri="{9D8B030D-6E8A-4147-A177-3AD203B41FA5}">
                      <a16:colId xmlns:a16="http://schemas.microsoft.com/office/drawing/2014/main" val="20001"/>
                    </a:ext>
                  </a:extLst>
                </a:gridCol>
              </a:tblGrid>
              <a:tr h="372666">
                <a:tc>
                  <a:txBody>
                    <a:bodyPr/>
                    <a:lstStyle/>
                    <a:p>
                      <a:pPr marL="0" indent="0">
                        <a:lnSpc>
                          <a:spcPts val="1890"/>
                        </a:lnSpc>
                        <a:buNone/>
                      </a:pPr>
                      <a:r>
                        <a:rPr lang="en-US" sz="1350" b="1" dirty="0">
                          <a:solidFill>
                            <a:srgbClr val="F6F4EF"/>
                          </a:solidFill>
                          <a:latin typeface="Public Sans" pitchFamily="34" charset="0"/>
                          <a:ea typeface="Public Sans" pitchFamily="34" charset="-122"/>
                          <a:cs typeface="Public Sans" pitchFamily="34" charset="-120"/>
                        </a:rPr>
                        <a:t>Mission</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tc>
                  <a:txBody>
                    <a:bodyPr/>
                    <a:lstStyle/>
                    <a:p>
                      <a:pPr marL="0" indent="0">
                        <a:lnSpc>
                          <a:spcPts val="1890"/>
                        </a:lnSpc>
                        <a:buNone/>
                      </a:pPr>
                      <a:r>
                        <a:rPr lang="en-US" sz="1350" b="1" dirty="0">
                          <a:solidFill>
                            <a:srgbClr val="F6F4EF"/>
                          </a:solidFill>
                          <a:latin typeface="Public Sans" pitchFamily="34" charset="0"/>
                          <a:ea typeface="Public Sans" pitchFamily="34" charset="-122"/>
                          <a:cs typeface="Public Sans" pitchFamily="34" charset="-120"/>
                        </a:rPr>
                        <a:t>Responsable</a:t>
                      </a:r>
                      <a:endParaRPr lang="en-US" sz="1350" dirty="0">
                        <a:latin typeface="Public Sans" charset="0"/>
                        <a:ea typeface="Public Sans" charset="0"/>
                        <a:cs typeface="Public Sans" charset="0"/>
                      </a:endParaRPr>
                    </a:p>
                  </a:txBody>
                  <a:tcPr marL="60007" marR="60007" marT="60007" marB="60007">
                    <a:lnL w="12700" cap="flat" cmpd="sng" algn="ctr">
                      <a:solidFill>
                        <a:srgbClr val="192531"/>
                      </a:solidFill>
                      <a:prstDash val="solid"/>
                      <a:round/>
                      <a:headEnd type="none" w="med" len="med"/>
                      <a:tailEnd type="none" w="med" len="med"/>
                    </a:lnL>
                    <a:lnR w="12700" cap="flat" cmpd="sng" algn="ctr">
                      <a:solidFill>
                        <a:srgbClr val="192531"/>
                      </a:solidFill>
                      <a:prstDash val="solid"/>
                      <a:round/>
                      <a:headEnd type="none" w="med" len="med"/>
                      <a:tailEnd type="none" w="med" len="med"/>
                    </a:lnR>
                    <a:lnT w="0" cap="flat" cmpd="sng" algn="ctr">
                      <a:noFill/>
                    </a:lnT>
                    <a:lnB w="12700" cap="flat" cmpd="sng" algn="ctr">
                      <a:solidFill>
                        <a:srgbClr val="192531"/>
                      </a:solidFill>
                      <a:prstDash val="solid"/>
                      <a:round/>
                      <a:headEnd type="none" w="med" len="med"/>
                      <a:tailEnd type="none" w="med" len="med"/>
                    </a:lnB>
                    <a:solidFill>
                      <a:srgbClr val="1B2A3A"/>
                    </a:solidFill>
                  </a:tcPr>
                </a:tc>
                <a:extLst>
                  <a:ext uri="{0D108BD9-81ED-4DB2-BD59-A6C34878D82A}">
                    <a16:rowId xmlns:a16="http://schemas.microsoft.com/office/drawing/2014/main" val="10000"/>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Activer le PPMS, alerter et accueillir les secours</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Chef d'établissement, Aurélie Gaborieau</a:t>
                      </a:r>
                      <a:endParaRPr lang="en-US" sz="1350" dirty="0">
                        <a:latin typeface="Public Sans" charset="0"/>
                        <a:ea typeface="Public Sans" charset="0"/>
                        <a:cs typeface="Public Sans" charset="0"/>
                      </a:endParaRPr>
                    </a:p>
                  </a:txBody>
                  <a:tcPr marL="60007" marR="60007" marT="60007" marB="60007">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19253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Tenir la main courante</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Marie Guilbaud</a:t>
                      </a:r>
                      <a:endParaRPr lang="en-US" sz="1350" dirty="0">
                        <a:latin typeface="Public Sans" charset="0"/>
                        <a:ea typeface="Public Sans" charset="0"/>
                        <a:cs typeface="Public Sans" charset="0"/>
                      </a:endParaRPr>
                    </a:p>
                  </a:txBody>
                  <a:tcPr marL="60007" marR="60007" marT="60007" marB="60007">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2"/>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Mise en sûreté de tous, recensement</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Chef d'établissement, référentes de cycle</a:t>
                      </a:r>
                      <a:endParaRPr lang="en-US" sz="1350" dirty="0">
                        <a:latin typeface="Public Sans" charset="0"/>
                        <a:ea typeface="Public Sans" charset="0"/>
                        <a:cs typeface="Public Sans" charset="0"/>
                      </a:endParaRPr>
                    </a:p>
                  </a:txBody>
                  <a:tcPr marL="60007" marR="60007" marT="60007" marB="60007">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Regroupement en vue d'une évacuation</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Aurélie Gaborieau, référentes de cycle</a:t>
                      </a:r>
                      <a:endParaRPr lang="en-US" sz="1350" dirty="0">
                        <a:latin typeface="Public Sans" charset="0"/>
                        <a:ea typeface="Public Sans" charset="0"/>
                        <a:cs typeface="Public Sans" charset="0"/>
                      </a:endParaRPr>
                    </a:p>
                  </a:txBody>
                  <a:tcPr marL="60007" marR="60007" marT="60007" marB="60007">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4"/>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Lien avec la hiérarchie, la mairie</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Chef d'établissement, Lucie Guicheteau</a:t>
                      </a:r>
                      <a:endParaRPr lang="en-US" sz="1350" dirty="0">
                        <a:latin typeface="Public Sans" charset="0"/>
                        <a:ea typeface="Public Sans" charset="0"/>
                        <a:cs typeface="Public Sans" charset="0"/>
                      </a:endParaRPr>
                    </a:p>
                  </a:txBody>
                  <a:tcPr marL="60007" marR="60007" marT="60007" marB="60007">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Accès et coupure des fluides</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Chef d'établissement, personnel de service</a:t>
                      </a:r>
                      <a:endParaRPr lang="en-US" sz="1350" dirty="0">
                        <a:latin typeface="Public Sans" charset="0"/>
                        <a:ea typeface="Public Sans" charset="0"/>
                        <a:cs typeface="Public Sans" charset="0"/>
                      </a:endParaRPr>
                    </a:p>
                  </a:txBody>
                  <a:tcPr marL="60007" marR="60007" marT="60007" marB="60007">
                    <a:lnL w="12700" cap="flat" cmpd="sng" algn="ctr">
                      <a:solidFill>
                        <a:srgbClr val="BFBCB5"/>
                      </a:solidFill>
                      <a:prstDash val="solid"/>
                      <a:round/>
                      <a:headEnd type="none" w="med" len="med"/>
                      <a:tailEnd type="none" w="med" len="med"/>
                    </a:lnL>
                    <a:lnR w="12700" cap="flat" cmpd="sng" algn="ctr">
                      <a:solidFill>
                        <a:srgbClr val="BFBCB5"/>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FBCB5"/>
                      </a:solidFill>
                      <a:prstDash val="solid"/>
                      <a:round/>
                      <a:headEnd type="none" w="med" len="med"/>
                      <a:tailEnd type="none" w="med" len="med"/>
                    </a:lnB>
                    <a:solidFill>
                      <a:srgbClr val="EFEBE3"/>
                    </a:solidFill>
                  </a:tcPr>
                </a:tc>
                <a:extLst>
                  <a:ext uri="{0D108BD9-81ED-4DB2-BD59-A6C34878D82A}">
                    <a16:rowId xmlns:a16="http://schemas.microsoft.com/office/drawing/2014/main" val="10006"/>
                  </a:ext>
                </a:extLst>
              </a:tr>
              <a:tr h="372666">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Communication avec les familles</a:t>
                      </a:r>
                      <a:endParaRPr lang="en-US" sz="1350" dirty="0">
                        <a:latin typeface="Public Sans" charset="0"/>
                        <a:ea typeface="Public Sans" charset="0"/>
                        <a:cs typeface="Public Sans" charset="0"/>
                      </a:endParaRPr>
                    </a:p>
                  </a:txBody>
                  <a:tcPr marL="60007" marR="60007" marT="60007" marB="60007">
                    <a:lnL w="0" cap="flat" cmpd="sng" algn="ctr">
                      <a:noFill/>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marL="0" indent="0">
                        <a:lnSpc>
                          <a:spcPts val="1890"/>
                        </a:lnSpc>
                        <a:buNone/>
                      </a:pPr>
                      <a:r>
                        <a:rPr lang="en-US" sz="1350" dirty="0">
                          <a:solidFill>
                            <a:srgbClr val="1B2A3A"/>
                          </a:solidFill>
                          <a:latin typeface="Public Sans" pitchFamily="34" charset="0"/>
                          <a:ea typeface="Public Sans" pitchFamily="34" charset="-122"/>
                          <a:cs typeface="Public Sans" pitchFamily="34" charset="-120"/>
                        </a:rPr>
                        <a:t>Chef d'établissement, Aurélie Gaborieau</a:t>
                      </a:r>
                      <a:endParaRPr lang="en-US" sz="1350" dirty="0">
                        <a:latin typeface="Public Sans" charset="0"/>
                        <a:ea typeface="Public Sans" charset="0"/>
                        <a:cs typeface="Public Sans" charset="0"/>
                      </a:endParaRPr>
                    </a:p>
                  </a:txBody>
                  <a:tcPr marL="60007" marR="60007" marT="60007" marB="60007">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FBCB5"/>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E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B2A3A"/>
                </a:solidFill>
                <a:latin typeface="Rubik" pitchFamily="34" charset="0"/>
                <a:ea typeface="Rubik" pitchFamily="34" charset="-122"/>
                <a:cs typeface="Rubik" pitchFamily="34" charset="-120"/>
              </a:rPr>
              <a:t>Dans chaque zone : compter, informer, rassurer</a:t>
            </a:r>
            <a:endParaRPr lang="en-US" sz="3200" dirty="0"/>
          </a:p>
        </p:txBody>
      </p:sp>
      <p:sp>
        <p:nvSpPr>
          <p:cNvPr id="3" name="Shape 1"/>
          <p:cNvSpPr/>
          <p:nvPr/>
        </p:nvSpPr>
        <p:spPr>
          <a:xfrm>
            <a:off x="815975" y="1536700"/>
            <a:ext cx="3384550" cy="4445000"/>
          </a:xfrm>
          <a:prstGeom prst="roundRect">
            <a:avLst>
              <a:gd name="adj" fmla="val 3144"/>
            </a:avLst>
          </a:prstGeom>
          <a:solidFill>
            <a:srgbClr val="FFFFFF"/>
          </a:solidFill>
          <a:ln w="6350">
            <a:solidFill>
              <a:srgbClr val="E2DDD3"/>
            </a:solidFill>
            <a:prstDash val="solid"/>
          </a:ln>
        </p:spPr>
        <p:txBody>
          <a:bodyPr/>
          <a:lstStyle/>
          <a:p>
            <a:endParaRPr lang="fr-FR"/>
          </a:p>
        </p:txBody>
      </p:sp>
      <p:sp>
        <p:nvSpPr>
          <p:cNvPr id="4" name="Text 2"/>
          <p:cNvSpPr/>
          <p:nvPr/>
        </p:nvSpPr>
        <p:spPr>
          <a:xfrm>
            <a:off x="1073150" y="1816100"/>
            <a:ext cx="2956306" cy="381000"/>
          </a:xfrm>
          <a:prstGeom prst="rect">
            <a:avLst/>
          </a:prstGeom>
          <a:noFill/>
          <a:ln/>
        </p:spPr>
        <p:txBody>
          <a:bodyPr wrap="square" lIns="0" tIns="0" rIns="0" bIns="0" rtlCol="0" anchor="t">
            <a:noAutofit/>
          </a:bodyPr>
          <a:lstStyle/>
          <a:p>
            <a:pPr marL="0" indent="0" algn="l">
              <a:lnSpc>
                <a:spcPts val="2640"/>
              </a:lnSpc>
              <a:buNone/>
            </a:pPr>
            <a:r>
              <a:rPr lang="en-US" sz="2200" b="1" dirty="0">
                <a:solidFill>
                  <a:srgbClr val="B5541A"/>
                </a:solidFill>
                <a:latin typeface="Public Sans" pitchFamily="34" charset="0"/>
                <a:ea typeface="Public Sans" pitchFamily="34" charset="-122"/>
                <a:cs typeface="Public Sans" pitchFamily="34" charset="-120"/>
              </a:rPr>
              <a:t>Le recensement</a:t>
            </a:r>
            <a:endParaRPr lang="en-US" sz="2200" dirty="0"/>
          </a:p>
        </p:txBody>
      </p:sp>
      <p:sp>
        <p:nvSpPr>
          <p:cNvPr id="5" name="Text 3"/>
          <p:cNvSpPr/>
          <p:nvPr/>
        </p:nvSpPr>
        <p:spPr>
          <a:xfrm>
            <a:off x="1157732" y="2374900"/>
            <a:ext cx="2864104" cy="3352800"/>
          </a:xfrm>
          <a:prstGeom prst="rect">
            <a:avLst/>
          </a:prstGeom>
          <a:noFill/>
          <a:ln/>
        </p:spPr>
        <p:txBody>
          <a:bodyPr wrap="square" lIns="0" tIns="0" rIns="0" bIns="0" rtlCol="0" anchor="t">
            <a:noAutofit/>
          </a:bodyPr>
          <a:lstStyle/>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Fiche : présent, </a:t>
            </a:r>
            <a:r>
              <a:rPr lang="en-US" sz="1600" b="1" dirty="0">
                <a:solidFill>
                  <a:srgbClr val="4A5568"/>
                </a:solidFill>
                <a:latin typeface="Public Sans" pitchFamily="34" charset="0"/>
                <a:ea typeface="Public Sans" pitchFamily="34" charset="-122"/>
                <a:cs typeface="Public Sans" pitchFamily="34" charset="-120"/>
              </a:rPr>
              <a:t>absent, manquant, blessé</a:t>
            </a:r>
            <a:r>
              <a:rPr lang="en-US" sz="1600" dirty="0">
                <a:solidFill>
                  <a:srgbClr val="4A5568"/>
                </a:solidFill>
                <a:latin typeface="Public Sans" pitchFamily="34" charset="0"/>
                <a:ea typeface="Public Sans" pitchFamily="34" charset="-122"/>
                <a:cs typeface="Public Sans" pitchFamily="34" charset="-120"/>
              </a:rPr>
              <a:t>.</a:t>
            </a:r>
            <a:endParaRPr lang="en-US" sz="1600" dirty="0"/>
          </a:p>
          <a:p>
            <a:pPr marL="169418" indent="-169418" algn="l">
              <a:lnSpc>
                <a:spcPts val="2300"/>
              </a:lnSpc>
              <a:spcAft>
                <a:spcPts val="800"/>
              </a:spcAft>
              <a:buSzPct val="100000"/>
              <a:buChar char="•"/>
            </a:pPr>
            <a:r>
              <a:rPr lang="en-US" sz="1600" b="1" dirty="0">
                <a:solidFill>
                  <a:srgbClr val="4A5568"/>
                </a:solidFill>
                <a:latin typeface="Public Sans" pitchFamily="34" charset="0"/>
                <a:ea typeface="Public Sans" pitchFamily="34" charset="-122"/>
                <a:cs typeface="Public Sans" pitchFamily="34" charset="-120"/>
              </a:rPr>
              <a:t>Absent</a:t>
            </a:r>
            <a:r>
              <a:rPr lang="en-US" sz="1600" dirty="0">
                <a:solidFill>
                  <a:srgbClr val="4A5568"/>
                </a:solidFill>
                <a:latin typeface="Public Sans" pitchFamily="34" charset="0"/>
                <a:ea typeface="Public Sans" pitchFamily="34" charset="-122"/>
                <a:cs typeface="Public Sans" pitchFamily="34" charset="-120"/>
              </a:rPr>
              <a:t> : pas à l'école ce jour-là.</a:t>
            </a:r>
            <a:endParaRPr lang="en-US" sz="1600" dirty="0"/>
          </a:p>
          <a:p>
            <a:pPr marL="169418" indent="-169418" algn="l">
              <a:lnSpc>
                <a:spcPts val="2300"/>
              </a:lnSpc>
              <a:spcAft>
                <a:spcPts val="800"/>
              </a:spcAft>
              <a:buSzPct val="100000"/>
              <a:buChar char="•"/>
            </a:pPr>
            <a:r>
              <a:rPr lang="en-US" sz="1600" b="1" dirty="0">
                <a:solidFill>
                  <a:srgbClr val="4A5568"/>
                </a:solidFill>
                <a:latin typeface="Public Sans" pitchFamily="34" charset="0"/>
                <a:ea typeface="Public Sans" pitchFamily="34" charset="-122"/>
                <a:cs typeface="Public Sans" pitchFamily="34" charset="-120"/>
              </a:rPr>
              <a:t>Manquant</a:t>
            </a:r>
            <a:r>
              <a:rPr lang="en-US" sz="1600" dirty="0">
                <a:solidFill>
                  <a:srgbClr val="4A5568"/>
                </a:solidFill>
                <a:latin typeface="Public Sans" pitchFamily="34" charset="0"/>
                <a:ea typeface="Public Sans" pitchFamily="34" charset="-122"/>
                <a:cs typeface="Public Sans" pitchFamily="34" charset="-120"/>
              </a:rPr>
              <a:t> : présent le matin, introuvable au moment de l'alerte.</a:t>
            </a:r>
            <a:endParaRPr lang="en-US" sz="1600" dirty="0"/>
          </a:p>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Transmettre les effectifs au plus vite au chef d'établissement.</a:t>
            </a:r>
            <a:endParaRPr lang="en-US" sz="1600" dirty="0"/>
          </a:p>
        </p:txBody>
      </p:sp>
      <p:sp>
        <p:nvSpPr>
          <p:cNvPr id="6" name="Shape 4"/>
          <p:cNvSpPr/>
          <p:nvPr/>
        </p:nvSpPr>
        <p:spPr>
          <a:xfrm>
            <a:off x="4410075" y="1536700"/>
            <a:ext cx="3384550" cy="4445000"/>
          </a:xfrm>
          <a:prstGeom prst="roundRect">
            <a:avLst>
              <a:gd name="adj" fmla="val 3144"/>
            </a:avLst>
          </a:prstGeom>
          <a:solidFill>
            <a:srgbClr val="FFFFFF"/>
          </a:solidFill>
          <a:ln w="6350">
            <a:solidFill>
              <a:srgbClr val="E2DDD3"/>
            </a:solidFill>
            <a:prstDash val="solid"/>
          </a:ln>
        </p:spPr>
        <p:txBody>
          <a:bodyPr/>
          <a:lstStyle/>
          <a:p>
            <a:endParaRPr lang="fr-FR"/>
          </a:p>
        </p:txBody>
      </p:sp>
      <p:sp>
        <p:nvSpPr>
          <p:cNvPr id="7" name="Text 5"/>
          <p:cNvSpPr/>
          <p:nvPr/>
        </p:nvSpPr>
        <p:spPr>
          <a:xfrm>
            <a:off x="4667250" y="1816100"/>
            <a:ext cx="2956306" cy="381000"/>
          </a:xfrm>
          <a:prstGeom prst="rect">
            <a:avLst/>
          </a:prstGeom>
          <a:noFill/>
          <a:ln/>
        </p:spPr>
        <p:txBody>
          <a:bodyPr wrap="square" lIns="0" tIns="0" rIns="0" bIns="0" rtlCol="0" anchor="t">
            <a:noAutofit/>
          </a:bodyPr>
          <a:lstStyle/>
          <a:p>
            <a:pPr marL="0" indent="0" algn="l">
              <a:lnSpc>
                <a:spcPts val="2640"/>
              </a:lnSpc>
              <a:buNone/>
            </a:pPr>
            <a:r>
              <a:rPr lang="en-US" sz="2200" b="1" dirty="0">
                <a:solidFill>
                  <a:srgbClr val="B5541A"/>
                </a:solidFill>
                <a:latin typeface="Public Sans" pitchFamily="34" charset="0"/>
                <a:ea typeface="Public Sans" pitchFamily="34" charset="-122"/>
                <a:cs typeface="Public Sans" pitchFamily="34" charset="-120"/>
              </a:rPr>
              <a:t>Si j'appelle les secours</a:t>
            </a:r>
            <a:endParaRPr lang="en-US" sz="2200" dirty="0"/>
          </a:p>
        </p:txBody>
      </p:sp>
      <p:sp>
        <p:nvSpPr>
          <p:cNvPr id="8" name="Text 6"/>
          <p:cNvSpPr/>
          <p:nvPr/>
        </p:nvSpPr>
        <p:spPr>
          <a:xfrm>
            <a:off x="4751832" y="2374900"/>
            <a:ext cx="2864104" cy="3352800"/>
          </a:xfrm>
          <a:prstGeom prst="rect">
            <a:avLst/>
          </a:prstGeom>
          <a:noFill/>
          <a:ln/>
        </p:spPr>
        <p:txBody>
          <a:bodyPr wrap="square" lIns="0" tIns="0" rIns="0" bIns="0" rtlCol="0" anchor="t">
            <a:noAutofit/>
          </a:bodyPr>
          <a:lstStyle/>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Mon nom et ma fonction, le lieu exact.</a:t>
            </a:r>
            <a:endParaRPr lang="en-US" sz="1600" dirty="0"/>
          </a:p>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Ce qui se passe, où sont les élèves.</a:t>
            </a:r>
            <a:endParaRPr lang="en-US" sz="1600" dirty="0"/>
          </a:p>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Accès des secours : rue de Bel Air.</a:t>
            </a:r>
            <a:endParaRPr lang="en-US" sz="1600" dirty="0"/>
          </a:p>
          <a:p>
            <a:pPr marL="169418" indent="-169418" algn="l">
              <a:lnSpc>
                <a:spcPts val="2300"/>
              </a:lnSpc>
              <a:spcAft>
                <a:spcPts val="800"/>
              </a:spcAft>
              <a:buSzPct val="100000"/>
              <a:buChar char="•"/>
            </a:pPr>
            <a:r>
              <a:rPr lang="en-US" sz="1600" dirty="0">
                <a:solidFill>
                  <a:srgbClr val="4A5568"/>
                </a:solidFill>
                <a:latin typeface="Public Sans" pitchFamily="34" charset="0"/>
                <a:ea typeface="Public Sans" pitchFamily="34" charset="-122"/>
                <a:cs typeface="Public Sans" pitchFamily="34" charset="-120"/>
              </a:rPr>
              <a:t>Ne pas raccrocher le premier.</a:t>
            </a:r>
            <a:endParaRPr lang="en-US" sz="1600" dirty="0"/>
          </a:p>
        </p:txBody>
      </p:sp>
      <p:sp>
        <p:nvSpPr>
          <p:cNvPr id="9" name="Shape 7"/>
          <p:cNvSpPr/>
          <p:nvPr/>
        </p:nvSpPr>
        <p:spPr>
          <a:xfrm>
            <a:off x="8001000" y="1536700"/>
            <a:ext cx="3378200" cy="4445000"/>
          </a:xfrm>
          <a:prstGeom prst="roundRect">
            <a:avLst>
              <a:gd name="adj" fmla="val 3239"/>
            </a:avLst>
          </a:prstGeom>
          <a:solidFill>
            <a:srgbClr val="1B2A3A"/>
          </a:solidFill>
          <a:ln/>
        </p:spPr>
        <p:txBody>
          <a:bodyPr/>
          <a:lstStyle/>
          <a:p>
            <a:endParaRPr lang="fr-FR"/>
          </a:p>
        </p:txBody>
      </p:sp>
      <p:sp>
        <p:nvSpPr>
          <p:cNvPr id="10" name="Text 8"/>
          <p:cNvSpPr/>
          <p:nvPr/>
        </p:nvSpPr>
        <p:spPr>
          <a:xfrm>
            <a:off x="8255000" y="1816100"/>
            <a:ext cx="2956306" cy="381000"/>
          </a:xfrm>
          <a:prstGeom prst="rect">
            <a:avLst/>
          </a:prstGeom>
          <a:noFill/>
          <a:ln/>
        </p:spPr>
        <p:txBody>
          <a:bodyPr wrap="square" lIns="0" tIns="0" rIns="0" bIns="0" rtlCol="0" anchor="t">
            <a:noAutofit/>
          </a:bodyPr>
          <a:lstStyle/>
          <a:p>
            <a:pPr marL="0" indent="0" algn="l">
              <a:lnSpc>
                <a:spcPts val="2640"/>
              </a:lnSpc>
              <a:buNone/>
            </a:pPr>
            <a:r>
              <a:rPr lang="en-US" sz="2200" b="1" dirty="0">
                <a:solidFill>
                  <a:srgbClr val="F2A365"/>
                </a:solidFill>
                <a:latin typeface="Public Sans" pitchFamily="34" charset="0"/>
                <a:ea typeface="Public Sans" pitchFamily="34" charset="-122"/>
                <a:cs typeface="Public Sans" pitchFamily="34" charset="-120"/>
              </a:rPr>
              <a:t>Les numéros</a:t>
            </a:r>
            <a:endParaRPr lang="en-US" sz="2200" dirty="0"/>
          </a:p>
        </p:txBody>
      </p:sp>
      <p:sp>
        <p:nvSpPr>
          <p:cNvPr id="11" name="Text 9"/>
          <p:cNvSpPr/>
          <p:nvPr/>
        </p:nvSpPr>
        <p:spPr>
          <a:xfrm>
            <a:off x="8339582" y="2374900"/>
            <a:ext cx="2864104" cy="3352800"/>
          </a:xfrm>
          <a:prstGeom prst="rect">
            <a:avLst/>
          </a:prstGeom>
          <a:noFill/>
          <a:ln/>
        </p:spPr>
        <p:txBody>
          <a:bodyPr wrap="square" lIns="0" tIns="0" rIns="0" bIns="0" rtlCol="0" anchor="t">
            <a:noAutofit/>
          </a:bodyPr>
          <a:lstStyle/>
          <a:p>
            <a:pPr marL="169418" indent="-169418" algn="l">
              <a:lnSpc>
                <a:spcPts val="2400"/>
              </a:lnSpc>
              <a:spcAft>
                <a:spcPts val="800"/>
              </a:spcAft>
              <a:buSzPct val="100000"/>
              <a:buChar char="•"/>
            </a:pPr>
            <a:r>
              <a:rPr lang="en-US" sz="1600" b="1" dirty="0">
                <a:solidFill>
                  <a:srgbClr val="E6ECF1"/>
                </a:solidFill>
                <a:latin typeface="Public Sans" pitchFamily="34" charset="0"/>
                <a:ea typeface="Public Sans" pitchFamily="34" charset="-122"/>
                <a:cs typeface="Public Sans" pitchFamily="34" charset="-120"/>
              </a:rPr>
              <a:t>17</a:t>
            </a:r>
            <a:r>
              <a:rPr lang="en-US" sz="1600" dirty="0">
                <a:solidFill>
                  <a:srgbClr val="E6ECF1"/>
                </a:solidFill>
                <a:latin typeface="Public Sans" pitchFamily="34" charset="0"/>
                <a:ea typeface="Public Sans" pitchFamily="34" charset="-122"/>
                <a:cs typeface="Public Sans" pitchFamily="34" charset="-120"/>
              </a:rPr>
              <a:t> police, gendarmerie</a:t>
            </a:r>
            <a:endParaRPr lang="en-US" sz="1600" dirty="0"/>
          </a:p>
          <a:p>
            <a:pPr marL="169418" indent="-169418" algn="l">
              <a:lnSpc>
                <a:spcPts val="2400"/>
              </a:lnSpc>
              <a:spcAft>
                <a:spcPts val="800"/>
              </a:spcAft>
              <a:buSzPct val="100000"/>
              <a:buChar char="•"/>
            </a:pPr>
            <a:r>
              <a:rPr lang="en-US" sz="1600" b="1" dirty="0">
                <a:solidFill>
                  <a:srgbClr val="E6ECF1"/>
                </a:solidFill>
                <a:latin typeface="Public Sans" pitchFamily="34" charset="0"/>
                <a:ea typeface="Public Sans" pitchFamily="34" charset="-122"/>
                <a:cs typeface="Public Sans" pitchFamily="34" charset="-120"/>
              </a:rPr>
              <a:t>114</a:t>
            </a:r>
            <a:r>
              <a:rPr lang="en-US" sz="1600" dirty="0">
                <a:solidFill>
                  <a:srgbClr val="E6ECF1"/>
                </a:solidFill>
                <a:latin typeface="Public Sans" pitchFamily="34" charset="0"/>
                <a:ea typeface="Public Sans" pitchFamily="34" charset="-122"/>
                <a:cs typeface="Public Sans" pitchFamily="34" charset="-120"/>
              </a:rPr>
              <a:t> alerte par SMS</a:t>
            </a:r>
            <a:endParaRPr lang="en-US" sz="1600" dirty="0"/>
          </a:p>
          <a:p>
            <a:pPr marL="169418" indent="-169418" algn="l">
              <a:lnSpc>
                <a:spcPts val="2400"/>
              </a:lnSpc>
              <a:spcAft>
                <a:spcPts val="800"/>
              </a:spcAft>
              <a:buSzPct val="100000"/>
              <a:buChar char="•"/>
            </a:pPr>
            <a:r>
              <a:rPr lang="en-US" sz="1600" b="1" dirty="0">
                <a:solidFill>
                  <a:srgbClr val="E6ECF1"/>
                </a:solidFill>
                <a:latin typeface="Public Sans" pitchFamily="34" charset="0"/>
                <a:ea typeface="Public Sans" pitchFamily="34" charset="-122"/>
                <a:cs typeface="Public Sans" pitchFamily="34" charset="-120"/>
              </a:rPr>
              <a:t>18</a:t>
            </a:r>
            <a:r>
              <a:rPr lang="en-US" sz="1600" dirty="0">
                <a:solidFill>
                  <a:srgbClr val="E6ECF1"/>
                </a:solidFill>
                <a:latin typeface="Public Sans" pitchFamily="34" charset="0"/>
                <a:ea typeface="Public Sans" pitchFamily="34" charset="-122"/>
                <a:cs typeface="Public Sans" pitchFamily="34" charset="-120"/>
              </a:rPr>
              <a:t> pompiers</a:t>
            </a:r>
            <a:endParaRPr lang="en-US" sz="1600" dirty="0"/>
          </a:p>
          <a:p>
            <a:pPr marL="169418" indent="-169418" algn="l">
              <a:lnSpc>
                <a:spcPts val="2400"/>
              </a:lnSpc>
              <a:spcAft>
                <a:spcPts val="800"/>
              </a:spcAft>
              <a:buSzPct val="100000"/>
              <a:buChar char="•"/>
            </a:pPr>
            <a:r>
              <a:rPr lang="en-US" sz="1600" b="1" dirty="0">
                <a:solidFill>
                  <a:srgbClr val="E6ECF1"/>
                </a:solidFill>
                <a:latin typeface="Public Sans" pitchFamily="34" charset="0"/>
                <a:ea typeface="Public Sans" pitchFamily="34" charset="-122"/>
                <a:cs typeface="Public Sans" pitchFamily="34" charset="-120"/>
              </a:rPr>
              <a:t>15</a:t>
            </a:r>
            <a:r>
              <a:rPr lang="en-US" sz="1600" dirty="0">
                <a:solidFill>
                  <a:srgbClr val="E6ECF1"/>
                </a:solidFill>
                <a:latin typeface="Public Sans" pitchFamily="34" charset="0"/>
                <a:ea typeface="Public Sans" pitchFamily="34" charset="-122"/>
                <a:cs typeface="Public Sans" pitchFamily="34" charset="-120"/>
              </a:rPr>
              <a:t> SAMU</a:t>
            </a:r>
            <a:endParaRPr lang="en-US" sz="1600" dirty="0"/>
          </a:p>
          <a:p>
            <a:pPr marL="169418" indent="-169418" algn="l">
              <a:lnSpc>
                <a:spcPts val="2400"/>
              </a:lnSpc>
              <a:spcAft>
                <a:spcPts val="800"/>
              </a:spcAft>
              <a:buSzPct val="100000"/>
              <a:buChar char="•"/>
            </a:pPr>
            <a:r>
              <a:rPr lang="en-US" sz="1600" dirty="0">
                <a:solidFill>
                  <a:srgbClr val="E6ECF1"/>
                </a:solidFill>
                <a:latin typeface="Public Sans" pitchFamily="34" charset="0"/>
                <a:ea typeface="Public Sans" pitchFamily="34" charset="-122"/>
                <a:cs typeface="Public Sans" pitchFamily="34" charset="-120"/>
              </a:rPr>
              <a:t>Radio : France Bleu 101.8</a:t>
            </a:r>
            <a:endParaRPr lang="en-US" sz="16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7A8594"/>
                </a:solidFill>
                <a:latin typeface="Public Sans" pitchFamily="34" charset="0"/>
                <a:ea typeface="Public Sans" pitchFamily="34" charset="-122"/>
                <a:cs typeface="Public Sans" pitchFamily="34" charset="-120"/>
              </a:rPr>
              <a:t>PPMS École Arc En Ciel · actualisé le 17/09/2026</a:t>
            </a:r>
            <a:endParaRPr lang="en-US" sz="1200" dirty="0"/>
          </a:p>
        </p:txBody>
      </p:sp>
      <p:pic>
        <p:nvPicPr>
          <p:cNvPr id="13" name="Graphic 13" descr="Combiné téléphonique"/>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12400" y="4889500"/>
            <a:ext cx="812800" cy="812800"/>
          </a:xfrm>
          <a:prstGeom prst="rect">
            <a:avLst/>
          </a:prstGeom>
        </p:spPr>
      </p:pic>
    </p:spTree>
    <p:extLst>
      <p:ext uri="{BB962C8B-B14F-4D97-AF65-F5344CB8AC3E}">
        <p14:creationId xmlns:p14="http://schemas.microsoft.com/office/powerpoint/2010/main" val="484058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B2A3A"/>
        </a:solidFill>
        <a:effectLst/>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E07A2E"/>
          </a:solidFill>
          <a:ln/>
        </p:spPr>
        <p:txBody>
          <a:bodyPr/>
          <a:lstStyle/>
          <a:p>
            <a:endParaRPr lang="fr-FR"/>
          </a:p>
        </p:txBody>
      </p:sp>
      <p:sp>
        <p:nvSpPr>
          <p:cNvPr id="3" name="Text 1"/>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F6F4EF"/>
                </a:solidFill>
                <a:latin typeface="Rubik" pitchFamily="34" charset="0"/>
                <a:ea typeface="Rubik" pitchFamily="34" charset="-122"/>
                <a:cs typeface="Rubik" pitchFamily="34" charset="-120"/>
              </a:rPr>
              <a:t>Comme </a:t>
            </a:r>
            <a:r>
              <a:rPr lang="en-US" sz="3200" b="1" i="0" dirty="0" err="1">
                <a:solidFill>
                  <a:srgbClr val="F6F4EF"/>
                </a:solidFill>
                <a:latin typeface="Rubik" pitchFamily="34" charset="0"/>
                <a:ea typeface="Rubik" pitchFamily="34" charset="-122"/>
                <a:cs typeface="Rubik" pitchFamily="34" charset="-120"/>
              </a:rPr>
              <a:t>chaque</a:t>
            </a:r>
            <a:r>
              <a:rPr lang="en-US" sz="3200" b="1" i="0" dirty="0">
                <a:solidFill>
                  <a:srgbClr val="F6F4EF"/>
                </a:solidFill>
                <a:latin typeface="Rubik" pitchFamily="34" charset="0"/>
                <a:ea typeface="Rubik" pitchFamily="34" charset="-122"/>
                <a:cs typeface="Rubik" pitchFamily="34" charset="-120"/>
              </a:rPr>
              <a:t> année, on </a:t>
            </a:r>
            <a:r>
              <a:rPr lang="en-US" sz="3200" b="1" i="0" dirty="0" err="1">
                <a:solidFill>
                  <a:srgbClr val="F6F4EF"/>
                </a:solidFill>
                <a:latin typeface="Rubik" pitchFamily="34" charset="0"/>
                <a:ea typeface="Rubik" pitchFamily="34" charset="-122"/>
                <a:cs typeface="Rubik" pitchFamily="34" charset="-120"/>
              </a:rPr>
              <a:t>s'entraîne</a:t>
            </a:r>
            <a:r>
              <a:rPr lang="en-US" sz="3200" b="1" i="0" dirty="0">
                <a:solidFill>
                  <a:srgbClr val="F6F4EF"/>
                </a:solidFill>
                <a:latin typeface="Rubik" pitchFamily="34" charset="0"/>
                <a:ea typeface="Rubik" pitchFamily="34" charset="-122"/>
                <a:cs typeface="Rubik" pitchFamily="34" charset="-120"/>
              </a:rPr>
              <a:t>…</a:t>
            </a:r>
            <a:endParaRPr lang="en-US" sz="3200" dirty="0"/>
          </a:p>
        </p:txBody>
      </p:sp>
      <p:sp>
        <p:nvSpPr>
          <p:cNvPr id="4" name="Shape 2"/>
          <p:cNvSpPr/>
          <p:nvPr/>
        </p:nvSpPr>
        <p:spPr>
          <a:xfrm>
            <a:off x="812800" y="1603970"/>
            <a:ext cx="3386634" cy="0"/>
          </a:xfrm>
          <a:prstGeom prst="line">
            <a:avLst/>
          </a:prstGeom>
          <a:noFill/>
          <a:ln w="38100">
            <a:solidFill>
              <a:srgbClr val="E07A2E"/>
            </a:solidFill>
            <a:prstDash val="solid"/>
          </a:ln>
        </p:spPr>
        <p:txBody>
          <a:bodyPr/>
          <a:lstStyle/>
          <a:p>
            <a:endParaRPr lang="fr-FR"/>
          </a:p>
        </p:txBody>
      </p:sp>
      <p:sp>
        <p:nvSpPr>
          <p:cNvPr id="5" name="Text 3"/>
          <p:cNvSpPr/>
          <p:nvPr/>
        </p:nvSpPr>
        <p:spPr>
          <a:xfrm>
            <a:off x="812800" y="1826220"/>
            <a:ext cx="3488233"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2A365"/>
                </a:solidFill>
                <a:latin typeface="Rubik" pitchFamily="34" charset="0"/>
                <a:ea typeface="Rubik" pitchFamily="34" charset="-122"/>
                <a:cs typeface="Rubik" pitchFamily="34" charset="-120"/>
              </a:rPr>
              <a:t>Avant la Toussaint</a:t>
            </a:r>
            <a:endParaRPr lang="en-US" sz="2200" dirty="0"/>
          </a:p>
        </p:txBody>
      </p:sp>
      <p:sp>
        <p:nvSpPr>
          <p:cNvPr id="6" name="Text 4"/>
          <p:cNvSpPr/>
          <p:nvPr/>
        </p:nvSpPr>
        <p:spPr>
          <a:xfrm>
            <a:off x="812800" y="2318941"/>
            <a:ext cx="3488233"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DC"/>
                </a:solidFill>
                <a:latin typeface="Public Sans" pitchFamily="34" charset="0"/>
                <a:ea typeface="Public Sans" pitchFamily="34" charset="-122"/>
                <a:cs typeface="Public Sans" pitchFamily="34" charset="-120"/>
              </a:rPr>
              <a:t>1er exercice PPMS : </a:t>
            </a:r>
            <a:r>
              <a:rPr lang="en-US" sz="1500" dirty="0" err="1">
                <a:solidFill>
                  <a:srgbClr val="C9D3DC"/>
                </a:solidFill>
                <a:latin typeface="Public Sans" pitchFamily="34" charset="0"/>
                <a:ea typeface="Public Sans" pitchFamily="34" charset="-122"/>
                <a:cs typeface="Public Sans" pitchFamily="34" charset="-120"/>
              </a:rPr>
              <a:t>exercice</a:t>
            </a:r>
            <a:r>
              <a:rPr lang="en-US" sz="1500" dirty="0">
                <a:solidFill>
                  <a:srgbClr val="C9D3DC"/>
                </a:solidFill>
                <a:latin typeface="Public Sans" pitchFamily="34" charset="0"/>
                <a:ea typeface="Public Sans" pitchFamily="34" charset="-122"/>
                <a:cs typeface="Public Sans" pitchFamily="34" charset="-120"/>
              </a:rPr>
              <a:t> du 6/10/2026</a:t>
            </a:r>
            <a:endParaRPr lang="en-US" sz="1500" dirty="0"/>
          </a:p>
        </p:txBody>
      </p:sp>
      <p:sp>
        <p:nvSpPr>
          <p:cNvPr id="7" name="Shape 5"/>
          <p:cNvSpPr/>
          <p:nvPr/>
        </p:nvSpPr>
        <p:spPr>
          <a:xfrm>
            <a:off x="4402634" y="1603970"/>
            <a:ext cx="3386683" cy="0"/>
          </a:xfrm>
          <a:prstGeom prst="line">
            <a:avLst/>
          </a:prstGeom>
          <a:noFill/>
          <a:ln w="38100">
            <a:solidFill>
              <a:srgbClr val="E07A2E"/>
            </a:solidFill>
            <a:prstDash val="solid"/>
          </a:ln>
        </p:spPr>
        <p:txBody>
          <a:bodyPr/>
          <a:lstStyle/>
          <a:p>
            <a:endParaRPr lang="fr-FR"/>
          </a:p>
        </p:txBody>
      </p:sp>
      <p:sp>
        <p:nvSpPr>
          <p:cNvPr id="8" name="Text 6"/>
          <p:cNvSpPr/>
          <p:nvPr/>
        </p:nvSpPr>
        <p:spPr>
          <a:xfrm>
            <a:off x="4402634" y="1826220"/>
            <a:ext cx="3488284"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2A365"/>
                </a:solidFill>
                <a:latin typeface="Rubik" pitchFamily="34" charset="0"/>
                <a:ea typeface="Rubik" pitchFamily="34" charset="-122"/>
                <a:cs typeface="Rubik" pitchFamily="34" charset="-120"/>
              </a:rPr>
              <a:t>Avant l'hiver</a:t>
            </a:r>
            <a:endParaRPr lang="en-US" sz="2200" dirty="0"/>
          </a:p>
        </p:txBody>
      </p:sp>
      <p:sp>
        <p:nvSpPr>
          <p:cNvPr id="9" name="Text 7"/>
          <p:cNvSpPr/>
          <p:nvPr/>
        </p:nvSpPr>
        <p:spPr>
          <a:xfrm>
            <a:off x="4402634" y="2318941"/>
            <a:ext cx="3488284"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DC"/>
                </a:solidFill>
                <a:latin typeface="Public Sans" pitchFamily="34" charset="0"/>
                <a:ea typeface="Public Sans" pitchFamily="34" charset="-122"/>
                <a:cs typeface="Public Sans" pitchFamily="34" charset="-120"/>
              </a:rPr>
              <a:t>2e exercice PPMS, avec un autre scénario</a:t>
            </a:r>
            <a:endParaRPr lang="en-US" sz="1500" dirty="0"/>
          </a:p>
        </p:txBody>
      </p:sp>
      <p:sp>
        <p:nvSpPr>
          <p:cNvPr id="10" name="Shape 8"/>
          <p:cNvSpPr/>
          <p:nvPr/>
        </p:nvSpPr>
        <p:spPr>
          <a:xfrm>
            <a:off x="7992517" y="1603970"/>
            <a:ext cx="3386683" cy="0"/>
          </a:xfrm>
          <a:prstGeom prst="line">
            <a:avLst/>
          </a:prstGeom>
          <a:noFill/>
          <a:ln w="38100">
            <a:solidFill>
              <a:srgbClr val="E07A2E"/>
            </a:solidFill>
            <a:prstDash val="solid"/>
          </a:ln>
        </p:spPr>
        <p:txBody>
          <a:bodyPr/>
          <a:lstStyle/>
          <a:p>
            <a:endParaRPr lang="fr-FR"/>
          </a:p>
        </p:txBody>
      </p:sp>
      <p:sp>
        <p:nvSpPr>
          <p:cNvPr id="11" name="Text 9"/>
          <p:cNvSpPr/>
          <p:nvPr/>
        </p:nvSpPr>
        <p:spPr>
          <a:xfrm>
            <a:off x="7992517" y="1826220"/>
            <a:ext cx="3701923"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F2A365"/>
                </a:solidFill>
                <a:latin typeface="Rubik" pitchFamily="34" charset="0"/>
                <a:ea typeface="Rubik" pitchFamily="34" charset="-122"/>
                <a:cs typeface="Rubik" pitchFamily="34" charset="-120"/>
              </a:rPr>
              <a:t>Deux ou trois fois l'année</a:t>
            </a:r>
            <a:endParaRPr lang="en-US" sz="2200" dirty="0"/>
          </a:p>
        </p:txBody>
      </p:sp>
      <p:sp>
        <p:nvSpPr>
          <p:cNvPr id="12" name="Text 10"/>
          <p:cNvSpPr/>
          <p:nvPr/>
        </p:nvSpPr>
        <p:spPr>
          <a:xfrm>
            <a:off x="7992517" y="2318941"/>
            <a:ext cx="348828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C9D3DC"/>
                </a:solidFill>
                <a:latin typeface="Public Sans" pitchFamily="34" charset="0"/>
                <a:ea typeface="Public Sans" pitchFamily="34" charset="-122"/>
                <a:cs typeface="Public Sans" pitchFamily="34" charset="-120"/>
              </a:rPr>
              <a:t>Un exercice d'évacuation incendie</a:t>
            </a:r>
            <a:endParaRPr lang="en-US" sz="1500" dirty="0"/>
          </a:p>
        </p:txBody>
      </p:sp>
      <p:sp>
        <p:nvSpPr>
          <p:cNvPr id="13" name="Text 11"/>
          <p:cNvSpPr/>
          <p:nvPr/>
        </p:nvSpPr>
        <p:spPr>
          <a:xfrm>
            <a:off x="812800" y="3157141"/>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F6F4EF"/>
                </a:solidFill>
                <a:latin typeface="Public Sans" pitchFamily="34" charset="0"/>
                <a:ea typeface="Public Sans" pitchFamily="34" charset="-122"/>
                <a:cs typeface="Public Sans" pitchFamily="34" charset="-120"/>
              </a:rPr>
              <a:t>Après chaque exercice, </a:t>
            </a:r>
            <a:r>
              <a:rPr lang="en-US" sz="1600" dirty="0" err="1">
                <a:solidFill>
                  <a:srgbClr val="F6F4EF"/>
                </a:solidFill>
                <a:latin typeface="Public Sans" pitchFamily="34" charset="0"/>
                <a:ea typeface="Public Sans" pitchFamily="34" charset="-122"/>
                <a:cs typeface="Public Sans" pitchFamily="34" charset="-120"/>
              </a:rPr>
              <a:t>si</a:t>
            </a:r>
            <a:r>
              <a:rPr lang="en-US" sz="1600" dirty="0">
                <a:solidFill>
                  <a:srgbClr val="F6F4EF"/>
                </a:solidFill>
                <a:latin typeface="Public Sans" pitchFamily="34" charset="0"/>
                <a:ea typeface="Public Sans" pitchFamily="34" charset="-122"/>
                <a:cs typeface="Public Sans" pitchFamily="34" charset="-120"/>
              </a:rPr>
              <a:t> </a:t>
            </a:r>
            <a:r>
              <a:rPr lang="en-US" sz="1600" dirty="0" err="1">
                <a:solidFill>
                  <a:srgbClr val="F6F4EF"/>
                </a:solidFill>
                <a:latin typeface="Public Sans" pitchFamily="34" charset="0"/>
                <a:ea typeface="Public Sans" pitchFamily="34" charset="-122"/>
                <a:cs typeface="Public Sans" pitchFamily="34" charset="-120"/>
              </a:rPr>
              <a:t>besoin</a:t>
            </a:r>
            <a:r>
              <a:rPr lang="en-US" sz="1600" dirty="0">
                <a:solidFill>
                  <a:srgbClr val="F6F4EF"/>
                </a:solidFill>
                <a:latin typeface="Public Sans" pitchFamily="34" charset="0"/>
                <a:ea typeface="Public Sans" pitchFamily="34" charset="-122"/>
                <a:cs typeface="Public Sans" pitchFamily="34" charset="-120"/>
              </a:rPr>
              <a:t>, un retour rapide en équipe pour ajuster le plan.</a:t>
            </a:r>
            <a:endParaRPr lang="en-US" sz="16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B0BF"/>
                </a:solidFill>
                <a:latin typeface="Public Sans" pitchFamily="34" charset="0"/>
                <a:ea typeface="Public Sans" pitchFamily="34" charset="-122"/>
                <a:cs typeface="Public Sans" pitchFamily="34" charset="-120"/>
              </a:rPr>
              <a:t>PPMS École Arc En Ciel · actualisé le 17/09/2026</a:t>
            </a:r>
            <a:endParaRPr lang="en-US" sz="1200" dirty="0"/>
          </a:p>
        </p:txBody>
      </p:sp>
      <p:sp>
        <p:nvSpPr>
          <p:cNvPr id="15" name="Logo backing">
            <a:extLst>
              <a:ext uri="{FF2B5EF4-FFF2-40B4-BE49-F238E27FC236}">
                <a16:creationId xmlns:a16="http://schemas.microsoft.com/office/drawing/2014/main" id="{FEFCC81E-3879-3E56-AB5F-E5B10B2D3398}"/>
              </a:ext>
            </a:extLst>
          </p:cNvPr>
          <p:cNvSpPr/>
          <p:nvPr/>
        </p:nvSpPr>
        <p:spPr>
          <a:xfrm>
            <a:off x="7528840" y="4576906"/>
            <a:ext cx="4165600" cy="1661374"/>
          </a:xfrm>
          <a:prstGeom prst="roundRect">
            <a:avLst/>
          </a:prstGeom>
          <a:solidFill>
            <a:srgbClr val="FFFFF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fr-FR"/>
          </a:p>
        </p:txBody>
      </p:sp>
      <p:pic>
        <p:nvPicPr>
          <p:cNvPr id="16" name="Image 15">
            <a:extLst>
              <a:ext uri="{FF2B5EF4-FFF2-40B4-BE49-F238E27FC236}">
                <a16:creationId xmlns:a16="http://schemas.microsoft.com/office/drawing/2014/main" id="{497AA44B-F053-C00F-0F1B-617B19E2CE63}"/>
              </a:ext>
            </a:extLst>
          </p:cNvPr>
          <p:cNvPicPr>
            <a:picLocks noChangeAspect="1"/>
          </p:cNvPicPr>
          <p:nvPr/>
        </p:nvPicPr>
        <p:blipFill>
          <a:blip r:embed="rId3"/>
          <a:stretch>
            <a:fillRect/>
          </a:stretch>
        </p:blipFill>
        <p:spPr>
          <a:xfrm>
            <a:off x="7706640" y="4754706"/>
            <a:ext cx="3810000" cy="1306450"/>
          </a:xfrm>
          <a:prstGeom prst="rect">
            <a:avLst/>
          </a:prstGeom>
        </p:spPr>
      </p:pic>
    </p:spTree>
  </p:cSld>
  <p:clrMapOvr>
    <a:masterClrMapping/>
  </p:clrMapOvr>
</p:sld>
</file>

<file path=ppt/theme/theme1.xml><?xml version="1.0" encoding="utf-8"?>
<a:theme xmlns:a="http://schemas.openxmlformats.org/drawingml/2006/main" name="Sécurité et PPMS – Concertation">
  <a:themeElements>
    <a:clrScheme name="Sécurité et PPMS – Concertation">
      <a:dk1>
        <a:srgbClr val="1B2A3A"/>
      </a:dk1>
      <a:lt1>
        <a:srgbClr val="F6F4EF"/>
      </a:lt1>
      <a:dk2>
        <a:srgbClr val="525D67"/>
      </a:dk2>
      <a:lt2>
        <a:srgbClr val="E0E0DD"/>
      </a:lt2>
      <a:accent1>
        <a:srgbClr val="B5541A"/>
      </a:accent1>
      <a:accent2>
        <a:srgbClr val="F2A365"/>
      </a:accent2>
      <a:accent3>
        <a:srgbClr val="E07A2E"/>
      </a:accent3>
      <a:accent4>
        <a:srgbClr val="4A5568"/>
      </a:accent4>
      <a:accent5>
        <a:srgbClr val="7A8594"/>
      </a:accent5>
      <a:accent6>
        <a:srgbClr val="C9D3DC"/>
      </a:accent6>
      <a:hlink>
        <a:srgbClr val="0563C1"/>
      </a:hlink>
      <a:folHlink>
        <a:srgbClr val="954F72"/>
      </a:folHlink>
    </a:clrScheme>
    <a:fontScheme name="Sécurité et PPMS – Concertation">
      <a:majorFont>
        <a:latin typeface="Rubik"/>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CD98DCA-AD40-214C-88CA-6418FEB58DAD}">
  <we:reference id="wa200010001" version="1.0.0.1" store="en-US" storeType="OMEX"/>
  <we:alternateReferences>
    <we:reference id="wa200010001" version="1.0.0.1" store="en-US" storeType="OMEX"/>
  </we:alternateReferences>
  <we:properties>
    <we:property name="claude.fileId" value="&quot;81d6b2b1-6afa-4e2f-bca2-f1d300883da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48</TotalTime>
  <Words>1722</Words>
  <Application>Microsoft Office PowerPoint</Application>
  <PresentationFormat>Grand écran</PresentationFormat>
  <Paragraphs>192</Paragraphs>
  <Slides>13</Slides>
  <Notes>13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Public Sans</vt:lpstr>
      <vt:lpstr>Rubik</vt:lpstr>
      <vt:lpstr>Sécurité et PPMS – Concertation</vt:lpstr>
      <vt:lpstr>Sécurité et PPMS</vt:lpstr>
      <vt:lpstr>Que fais-je si… ?</vt:lpstr>
      <vt:lpstr>L'alarme PPMS retentit pendant la récréation.</vt:lpstr>
      <vt:lpstr>Des bruits suspects près de l'entrée de votre bâtiment.</vt:lpstr>
      <vt:lpstr>Un élève à mobilité réduite doit évacuer.</vt:lpstr>
      <vt:lpstr>Une remplaçante est seule en classe au moment de l'alerte.</vt:lpstr>
      <vt:lpstr>Un sac abandonné est découvert sous le préau. Sa présence, sa forme, tout est suspect…</vt:lpstr>
      <vt:lpstr>Les signaux d'alerte</vt:lpstr>
      <vt:lpstr>Une situation, une posture</vt:lpstr>
      <vt:lpstr>Où se mettre en sûreté ?</vt:lpstr>
      <vt:lpstr>Qui fait quoi ?</vt:lpstr>
      <vt:lpstr>Dans chaque zone : compter, informer, rassurer</vt:lpstr>
      <vt:lpstr>Comme chaque année, on s'entraîne…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Sécurité et PPMS – Concertation</dc:title>
  <dc:subject/>
  <dc:creator>nicolas.meriau</dc:creator>
  <cp:lastModifiedBy>nicolas.meriau</cp:lastModifiedBy>
  <cp:revision>7</cp:revision>
  <dcterms:created xsi:type="dcterms:W3CDTF">2026-10-07T20:39:08Z</dcterms:created>
  <dcterms:modified xsi:type="dcterms:W3CDTF">2026-10-12T10:08:53Z</dcterms:modified>
</cp:coreProperties>
</file>